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Lst>
  <p:notesMasterIdLst>
    <p:notesMasterId r:id="rId43"/>
  </p:notesMasterIdLst>
  <p:sldIdLst>
    <p:sldId id="6404" r:id="rId5"/>
    <p:sldId id="6395" r:id="rId6"/>
    <p:sldId id="2147472569" r:id="rId7"/>
    <p:sldId id="1603" r:id="rId8"/>
    <p:sldId id="2147470810" r:id="rId9"/>
    <p:sldId id="2147472570" r:id="rId10"/>
    <p:sldId id="1607" r:id="rId11"/>
    <p:sldId id="2147472571" r:id="rId12"/>
    <p:sldId id="6355" r:id="rId13"/>
    <p:sldId id="6400" r:id="rId14"/>
    <p:sldId id="6401" r:id="rId15"/>
    <p:sldId id="2147472572" r:id="rId16"/>
    <p:sldId id="2147472574" r:id="rId17"/>
    <p:sldId id="2147472575" r:id="rId18"/>
    <p:sldId id="2147472564" r:id="rId19"/>
    <p:sldId id="2147472576" r:id="rId20"/>
    <p:sldId id="2147472566" r:id="rId21"/>
    <p:sldId id="6030" r:id="rId22"/>
    <p:sldId id="6034" r:id="rId23"/>
    <p:sldId id="6035" r:id="rId24"/>
    <p:sldId id="6041" r:id="rId25"/>
    <p:sldId id="2123259188" r:id="rId26"/>
    <p:sldId id="2123259189" r:id="rId27"/>
    <p:sldId id="2123259190" r:id="rId28"/>
    <p:sldId id="2123259186" r:id="rId29"/>
    <p:sldId id="2123259187" r:id="rId30"/>
    <p:sldId id="6393" r:id="rId31"/>
    <p:sldId id="6435" r:id="rId32"/>
    <p:sldId id="2847" r:id="rId33"/>
    <p:sldId id="6394" r:id="rId34"/>
    <p:sldId id="2123259185" r:id="rId35"/>
    <p:sldId id="6406" r:id="rId36"/>
    <p:sldId id="1599" r:id="rId37"/>
    <p:sldId id="1601" r:id="rId38"/>
    <p:sldId id="6405" r:id="rId39"/>
    <p:sldId id="2147472567" r:id="rId40"/>
    <p:sldId id="2147472568" r:id="rId41"/>
    <p:sldId id="4758" r:id="rId4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5974C256-37B6-4D04-99C5-D03980BFC11C}">
          <p14:sldIdLst>
            <p14:sldId id="6404"/>
          </p14:sldIdLst>
        </p14:section>
        <p14:section name="タイトルなしのセクション" id="{DBDD59C9-9030-4D16-8044-27645B983504}">
          <p14:sldIdLst>
            <p14:sldId id="6395"/>
            <p14:sldId id="2147472569"/>
            <p14:sldId id="1603"/>
            <p14:sldId id="2147470810"/>
            <p14:sldId id="2147472570"/>
            <p14:sldId id="1607"/>
            <p14:sldId id="2147472571"/>
            <p14:sldId id="6355"/>
            <p14:sldId id="6400"/>
            <p14:sldId id="6401"/>
            <p14:sldId id="2147472572"/>
            <p14:sldId id="2147472574"/>
            <p14:sldId id="2147472575"/>
            <p14:sldId id="2147472564"/>
            <p14:sldId id="2147472576"/>
            <p14:sldId id="2147472566"/>
            <p14:sldId id="6030"/>
            <p14:sldId id="6034"/>
            <p14:sldId id="6035"/>
            <p14:sldId id="6041"/>
            <p14:sldId id="2123259188"/>
            <p14:sldId id="2123259189"/>
            <p14:sldId id="2123259190"/>
            <p14:sldId id="2123259186"/>
            <p14:sldId id="2123259187"/>
            <p14:sldId id="6393"/>
            <p14:sldId id="6435"/>
            <p14:sldId id="2847"/>
            <p14:sldId id="6394"/>
            <p14:sldId id="2123259185"/>
            <p14:sldId id="6406"/>
            <p14:sldId id="1599"/>
            <p14:sldId id="1601"/>
            <p14:sldId id="6405"/>
            <p14:sldId id="2147472567"/>
            <p14:sldId id="2147472568"/>
            <p14:sldId id="47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673"/>
    <a:srgbClr val="898989"/>
    <a:srgbClr val="106AA8"/>
    <a:srgbClr val="008000"/>
    <a:srgbClr val="DE5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eu Le Xuan" userId="ba47a07a-c68c-4493-b399-12ef3c54c579" providerId="ADAL" clId="{C3A6EB3D-E2FD-4400-B9FD-168828CA0250}"/>
    <pc:docChg chg="delSld modSection">
      <pc:chgData name="Hieu Le Xuan" userId="ba47a07a-c68c-4493-b399-12ef3c54c579" providerId="ADAL" clId="{C3A6EB3D-E2FD-4400-B9FD-168828CA0250}" dt="2024-05-09T08:24:37.900" v="0" actId="47"/>
      <pc:docMkLst>
        <pc:docMk/>
      </pc:docMkLst>
      <pc:sldChg chg="del">
        <pc:chgData name="Hieu Le Xuan" userId="ba47a07a-c68c-4493-b399-12ef3c54c579" providerId="ADAL" clId="{C3A6EB3D-E2FD-4400-B9FD-168828CA0250}" dt="2024-05-09T08:24:37.900" v="0" actId="47"/>
        <pc:sldMkLst>
          <pc:docMk/>
          <pc:sldMk cId="3164046869" sldId="2147472561"/>
        </pc:sldMkLst>
      </pc:sldChg>
      <pc:sldChg chg="del">
        <pc:chgData name="Hieu Le Xuan" userId="ba47a07a-c68c-4493-b399-12ef3c54c579" providerId="ADAL" clId="{C3A6EB3D-E2FD-4400-B9FD-168828CA0250}" dt="2024-05-09T08:24:37.900" v="0" actId="47"/>
        <pc:sldMkLst>
          <pc:docMk/>
          <pc:sldMk cId="2560059151" sldId="2147472563"/>
        </pc:sldMkLst>
      </pc:sldChg>
      <pc:sldChg chg="del">
        <pc:chgData name="Hieu Le Xuan" userId="ba47a07a-c68c-4493-b399-12ef3c54c579" providerId="ADAL" clId="{C3A6EB3D-E2FD-4400-B9FD-168828CA0250}" dt="2024-05-09T08:24:37.900" v="0" actId="47"/>
        <pc:sldMkLst>
          <pc:docMk/>
          <pc:sldMk cId="1959114353" sldId="2147472573"/>
        </pc:sldMkLst>
      </pc:sldChg>
    </pc:docChg>
  </pc:docChgLst>
  <pc:docChgLst>
    <pc:chgData name="Hieu Le Xuan" userId="ba47a07a-c68c-4493-b399-12ef3c54c579" providerId="ADAL" clId="{5448DC44-8796-4E29-9C0E-94502BA4F6F8}"/>
    <pc:docChg chg="undo custSel addSld delSld modSld modSection">
      <pc:chgData name="Hieu Le Xuan" userId="ba47a07a-c68c-4493-b399-12ef3c54c579" providerId="ADAL" clId="{5448DC44-8796-4E29-9C0E-94502BA4F6F8}" dt="2024-03-01T04:36:43.671" v="250" actId="47"/>
      <pc:docMkLst>
        <pc:docMk/>
      </pc:docMkLst>
      <pc:sldChg chg="del">
        <pc:chgData name="Hieu Le Xuan" userId="ba47a07a-c68c-4493-b399-12ef3c54c579" providerId="ADAL" clId="{5448DC44-8796-4E29-9C0E-94502BA4F6F8}" dt="2024-02-05T04:34:36.206" v="168" actId="2696"/>
        <pc:sldMkLst>
          <pc:docMk/>
          <pc:sldMk cId="1664229196" sldId="2147472561"/>
        </pc:sldMkLst>
      </pc:sldChg>
      <pc:sldChg chg="add mod modShow">
        <pc:chgData name="Hieu Le Xuan" userId="ba47a07a-c68c-4493-b399-12ef3c54c579" providerId="ADAL" clId="{5448DC44-8796-4E29-9C0E-94502BA4F6F8}" dt="2024-02-05T04:34:44.148" v="170" actId="729"/>
        <pc:sldMkLst>
          <pc:docMk/>
          <pc:sldMk cId="3164046869" sldId="2147472561"/>
        </pc:sldMkLst>
      </pc:sldChg>
      <pc:sldChg chg="modSp del mod">
        <pc:chgData name="Hieu Le Xuan" userId="ba47a07a-c68c-4493-b399-12ef3c54c579" providerId="ADAL" clId="{5448DC44-8796-4E29-9C0E-94502BA4F6F8}" dt="2024-02-05T04:34:36.206" v="168" actId="2696"/>
        <pc:sldMkLst>
          <pc:docMk/>
          <pc:sldMk cId="240342910" sldId="2147472563"/>
        </pc:sldMkLst>
        <pc:graphicFrameChg chg="mod modGraphic">
          <ac:chgData name="Hieu Le Xuan" userId="ba47a07a-c68c-4493-b399-12ef3c54c579" providerId="ADAL" clId="{5448DC44-8796-4E29-9C0E-94502BA4F6F8}" dt="2024-02-05T04:32:39.416" v="148"/>
          <ac:graphicFrameMkLst>
            <pc:docMk/>
            <pc:sldMk cId="240342910" sldId="2147472563"/>
            <ac:graphicFrameMk id="6" creationId="{DF540D5E-E94B-6836-1E36-1A896215B30A}"/>
          </ac:graphicFrameMkLst>
        </pc:graphicFrameChg>
      </pc:sldChg>
      <pc:sldChg chg="add mod modShow">
        <pc:chgData name="Hieu Le Xuan" userId="ba47a07a-c68c-4493-b399-12ef3c54c579" providerId="ADAL" clId="{5448DC44-8796-4E29-9C0E-94502BA4F6F8}" dt="2024-02-05T04:34:44.148" v="170" actId="729"/>
        <pc:sldMkLst>
          <pc:docMk/>
          <pc:sldMk cId="2560059151" sldId="2147472563"/>
        </pc:sldMkLst>
      </pc:sldChg>
      <pc:sldChg chg="addSp delSp modSp add mod modClrScheme chgLayout">
        <pc:chgData name="Hieu Le Xuan" userId="ba47a07a-c68c-4493-b399-12ef3c54c579" providerId="ADAL" clId="{5448DC44-8796-4E29-9C0E-94502BA4F6F8}" dt="2024-02-05T04:33:55.430" v="164" actId="27636"/>
        <pc:sldMkLst>
          <pc:docMk/>
          <pc:sldMk cId="942931889" sldId="2147472564"/>
        </pc:sldMkLst>
        <pc:spChg chg="mod ord">
          <ac:chgData name="Hieu Le Xuan" userId="ba47a07a-c68c-4493-b399-12ef3c54c579" providerId="ADAL" clId="{5448DC44-8796-4E29-9C0E-94502BA4F6F8}" dt="2024-02-05T04:33:55.430" v="164" actId="27636"/>
          <ac:spMkLst>
            <pc:docMk/>
            <pc:sldMk cId="942931889" sldId="2147472564"/>
            <ac:spMk id="2" creationId="{DF61E270-EAE6-2E12-3A13-D132F5C3077D}"/>
          </ac:spMkLst>
        </pc:spChg>
        <pc:spChg chg="mod ord">
          <ac:chgData name="Hieu Le Xuan" userId="ba47a07a-c68c-4493-b399-12ef3c54c579" providerId="ADAL" clId="{5448DC44-8796-4E29-9C0E-94502BA4F6F8}" dt="2024-02-05T04:33:55.256" v="161" actId="700"/>
          <ac:spMkLst>
            <pc:docMk/>
            <pc:sldMk cId="942931889" sldId="2147472564"/>
            <ac:spMk id="3" creationId="{E556C26B-73D0-2563-96F5-4651D1C38BAB}"/>
          </ac:spMkLst>
        </pc:spChg>
        <pc:spChg chg="del mod ord">
          <ac:chgData name="Hieu Le Xuan" userId="ba47a07a-c68c-4493-b399-12ef3c54c579" providerId="ADAL" clId="{5448DC44-8796-4E29-9C0E-94502BA4F6F8}" dt="2024-02-05T04:33:55.256" v="161" actId="700"/>
          <ac:spMkLst>
            <pc:docMk/>
            <pc:sldMk cId="942931889" sldId="2147472564"/>
            <ac:spMk id="4" creationId="{88D03B66-2D7B-EACD-7B57-00E0A2026600}"/>
          </ac:spMkLst>
        </pc:spChg>
        <pc:spChg chg="mod ord">
          <ac:chgData name="Hieu Le Xuan" userId="ba47a07a-c68c-4493-b399-12ef3c54c579" providerId="ADAL" clId="{5448DC44-8796-4E29-9C0E-94502BA4F6F8}" dt="2024-02-05T04:33:55.256" v="161" actId="700"/>
          <ac:spMkLst>
            <pc:docMk/>
            <pc:sldMk cId="942931889" sldId="2147472564"/>
            <ac:spMk id="5" creationId="{2BCB1BA8-578D-23A9-351B-8CD356190837}"/>
          </ac:spMkLst>
        </pc:spChg>
        <pc:spChg chg="add mod ord">
          <ac:chgData name="Hieu Le Xuan" userId="ba47a07a-c68c-4493-b399-12ef3c54c579" providerId="ADAL" clId="{5448DC44-8796-4E29-9C0E-94502BA4F6F8}" dt="2024-02-05T04:33:55.256" v="161" actId="700"/>
          <ac:spMkLst>
            <pc:docMk/>
            <pc:sldMk cId="942931889" sldId="2147472564"/>
            <ac:spMk id="7" creationId="{5781FEBA-58AF-A073-43D8-262FD5AD8CFE}"/>
          </ac:spMkLst>
        </pc:spChg>
      </pc:sldChg>
      <pc:sldChg chg="addSp modSp mod">
        <pc:chgData name="Hieu Le Xuan" userId="ba47a07a-c68c-4493-b399-12ef3c54c579" providerId="ADAL" clId="{5448DC44-8796-4E29-9C0E-94502BA4F6F8}" dt="2024-01-24T05:38:58.577" v="144" actId="1076"/>
        <pc:sldMkLst>
          <pc:docMk/>
          <pc:sldMk cId="3891293643" sldId="2147472566"/>
        </pc:sldMkLst>
        <pc:spChg chg="mod">
          <ac:chgData name="Hieu Le Xuan" userId="ba47a07a-c68c-4493-b399-12ef3c54c579" providerId="ADAL" clId="{5448DC44-8796-4E29-9C0E-94502BA4F6F8}" dt="2024-01-24T05:38:06.290" v="99" actId="14100"/>
          <ac:spMkLst>
            <pc:docMk/>
            <pc:sldMk cId="3891293643" sldId="2147472566"/>
            <ac:spMk id="10" creationId="{00000000-0000-0000-0000-000000000000}"/>
          </ac:spMkLst>
        </pc:spChg>
        <pc:spChg chg="add mod">
          <ac:chgData name="Hieu Le Xuan" userId="ba47a07a-c68c-4493-b399-12ef3c54c579" providerId="ADAL" clId="{5448DC44-8796-4E29-9C0E-94502BA4F6F8}" dt="2024-01-24T05:37:00.395" v="20"/>
          <ac:spMkLst>
            <pc:docMk/>
            <pc:sldMk cId="3891293643" sldId="2147472566"/>
            <ac:spMk id="34" creationId="{C18ABC1A-B11B-D524-3818-C8E52F08B26E}"/>
          </ac:spMkLst>
        </pc:spChg>
        <pc:spChg chg="add mod">
          <ac:chgData name="Hieu Le Xuan" userId="ba47a07a-c68c-4493-b399-12ef3c54c579" providerId="ADAL" clId="{5448DC44-8796-4E29-9C0E-94502BA4F6F8}" dt="2024-01-24T05:32:52.147" v="1"/>
          <ac:spMkLst>
            <pc:docMk/>
            <pc:sldMk cId="3891293643" sldId="2147472566"/>
            <ac:spMk id="37" creationId="{592BE0CB-C7FE-C61A-70DA-F929A0720C15}"/>
          </ac:spMkLst>
        </pc:spChg>
        <pc:spChg chg="add mod">
          <ac:chgData name="Hieu Le Xuan" userId="ba47a07a-c68c-4493-b399-12ef3c54c579" providerId="ADAL" clId="{5448DC44-8796-4E29-9C0E-94502BA4F6F8}" dt="2024-01-24T05:37:00.395" v="20"/>
          <ac:spMkLst>
            <pc:docMk/>
            <pc:sldMk cId="3891293643" sldId="2147472566"/>
            <ac:spMk id="41" creationId="{0F5C3F53-5357-8ECF-9542-7122ED5C46B2}"/>
          </ac:spMkLst>
        </pc:spChg>
        <pc:spChg chg="add mod">
          <ac:chgData name="Hieu Le Xuan" userId="ba47a07a-c68c-4493-b399-12ef3c54c579" providerId="ADAL" clId="{5448DC44-8796-4E29-9C0E-94502BA4F6F8}" dt="2024-01-24T05:38:58.577" v="144" actId="1076"/>
          <ac:spMkLst>
            <pc:docMk/>
            <pc:sldMk cId="3891293643" sldId="2147472566"/>
            <ac:spMk id="42" creationId="{CCB4EE98-1F81-147D-439A-1DE89321903F}"/>
          </ac:spMkLst>
        </pc:spChg>
        <pc:spChg chg="mod">
          <ac:chgData name="Hieu Le Xuan" userId="ba47a07a-c68c-4493-b399-12ef3c54c579" providerId="ADAL" clId="{5448DC44-8796-4E29-9C0E-94502BA4F6F8}" dt="2024-01-24T05:33:52.546" v="8" actId="1076"/>
          <ac:spMkLst>
            <pc:docMk/>
            <pc:sldMk cId="3891293643" sldId="2147472566"/>
            <ac:spMk id="85" creationId="{BC98B935-9751-4F54-B92F-7D1149139F71}"/>
          </ac:spMkLst>
        </pc:spChg>
        <pc:spChg chg="mod">
          <ac:chgData name="Hieu Le Xuan" userId="ba47a07a-c68c-4493-b399-12ef3c54c579" providerId="ADAL" clId="{5448DC44-8796-4E29-9C0E-94502BA4F6F8}" dt="2024-01-24T05:38:38.077" v="129" actId="20577"/>
          <ac:spMkLst>
            <pc:docMk/>
            <pc:sldMk cId="3891293643" sldId="2147472566"/>
            <ac:spMk id="116" creationId="{937F2C57-9DFC-4FD7-9BD9-80A7E1F3933F}"/>
          </ac:spMkLst>
        </pc:spChg>
        <pc:spChg chg="mod">
          <ac:chgData name="Hieu Le Xuan" userId="ba47a07a-c68c-4493-b399-12ef3c54c579" providerId="ADAL" clId="{5448DC44-8796-4E29-9C0E-94502BA4F6F8}" dt="2024-01-24T05:33:29.385" v="5" actId="164"/>
          <ac:spMkLst>
            <pc:docMk/>
            <pc:sldMk cId="3891293643" sldId="2147472566"/>
            <ac:spMk id="254" creationId="{A11688F1-0FC3-BCEF-8373-A12A74BF7DFB}"/>
          </ac:spMkLst>
        </pc:spChg>
        <pc:grpChg chg="mod">
          <ac:chgData name="Hieu Le Xuan" userId="ba47a07a-c68c-4493-b399-12ef3c54c579" providerId="ADAL" clId="{5448DC44-8796-4E29-9C0E-94502BA4F6F8}" dt="2024-01-24T05:33:35.624" v="6" actId="1076"/>
          <ac:grpSpMkLst>
            <pc:docMk/>
            <pc:sldMk cId="3891293643" sldId="2147472566"/>
            <ac:grpSpMk id="29" creationId="{C0F77BB0-ED1F-34EB-F9B5-660F0C346F3B}"/>
          </ac:grpSpMkLst>
        </pc:grpChg>
        <pc:grpChg chg="mod">
          <ac:chgData name="Hieu Le Xuan" userId="ba47a07a-c68c-4493-b399-12ef3c54c579" providerId="ADAL" clId="{5448DC44-8796-4E29-9C0E-94502BA4F6F8}" dt="2024-01-24T05:36:53.036" v="17" actId="1076"/>
          <ac:grpSpMkLst>
            <pc:docMk/>
            <pc:sldMk cId="3891293643" sldId="2147472566"/>
            <ac:grpSpMk id="30" creationId="{2E5B13D1-4606-9E22-C757-4E8899EDE30D}"/>
          </ac:grpSpMkLst>
        </pc:grpChg>
        <pc:grpChg chg="mod">
          <ac:chgData name="Hieu Le Xuan" userId="ba47a07a-c68c-4493-b399-12ef3c54c579" providerId="ADAL" clId="{5448DC44-8796-4E29-9C0E-94502BA4F6F8}" dt="2024-01-24T05:36:48.484" v="15" actId="1076"/>
          <ac:grpSpMkLst>
            <pc:docMk/>
            <pc:sldMk cId="3891293643" sldId="2147472566"/>
            <ac:grpSpMk id="31" creationId="{B374CC39-1BC1-C6B5-D819-BA654C571FC6}"/>
          </ac:grpSpMkLst>
        </pc:grpChg>
        <pc:grpChg chg="add mod">
          <ac:chgData name="Hieu Le Xuan" userId="ba47a07a-c68c-4493-b399-12ef3c54c579" providerId="ADAL" clId="{5448DC44-8796-4E29-9C0E-94502BA4F6F8}" dt="2024-01-24T05:37:00.395" v="20"/>
          <ac:grpSpMkLst>
            <pc:docMk/>
            <pc:sldMk cId="3891293643" sldId="2147472566"/>
            <ac:grpSpMk id="32" creationId="{8CAB11A0-AB48-8EEA-46C4-AA3CCC32460F}"/>
          </ac:grpSpMkLst>
        </pc:grpChg>
        <pc:grpChg chg="add mod">
          <ac:chgData name="Hieu Le Xuan" userId="ba47a07a-c68c-4493-b399-12ef3c54c579" providerId="ADAL" clId="{5448DC44-8796-4E29-9C0E-94502BA4F6F8}" dt="2024-01-24T05:33:35.624" v="6" actId="1076"/>
          <ac:grpSpMkLst>
            <pc:docMk/>
            <pc:sldMk cId="3891293643" sldId="2147472566"/>
            <ac:grpSpMk id="38" creationId="{900B54D7-E258-A313-D176-CCA5905F4B22}"/>
          </ac:grpSpMkLst>
        </pc:grpChg>
        <pc:grpChg chg="mod">
          <ac:chgData name="Hieu Le Xuan" userId="ba47a07a-c68c-4493-b399-12ef3c54c579" providerId="ADAL" clId="{5448DC44-8796-4E29-9C0E-94502BA4F6F8}" dt="2024-01-24T05:36:55.070" v="18" actId="1076"/>
          <ac:grpSpMkLst>
            <pc:docMk/>
            <pc:sldMk cId="3891293643" sldId="2147472566"/>
            <ac:grpSpMk id="224" creationId="{D82FF2BD-2450-D779-34BD-C73D8355BD74}"/>
          </ac:grpSpMkLst>
        </pc:grpChg>
        <pc:grpChg chg="mod">
          <ac:chgData name="Hieu Le Xuan" userId="ba47a07a-c68c-4493-b399-12ef3c54c579" providerId="ADAL" clId="{5448DC44-8796-4E29-9C0E-94502BA4F6F8}" dt="2024-01-24T05:36:50.975" v="16" actId="1076"/>
          <ac:grpSpMkLst>
            <pc:docMk/>
            <pc:sldMk cId="3891293643" sldId="2147472566"/>
            <ac:grpSpMk id="226" creationId="{A1A5D32E-5B42-0B05-F237-945A698C6E6B}"/>
          </ac:grpSpMkLst>
        </pc:grpChg>
        <pc:grpChg chg="mod">
          <ac:chgData name="Hieu Le Xuan" userId="ba47a07a-c68c-4493-b399-12ef3c54c579" providerId="ADAL" clId="{5448DC44-8796-4E29-9C0E-94502BA4F6F8}" dt="2024-01-24T05:33:35.624" v="6" actId="1076"/>
          <ac:grpSpMkLst>
            <pc:docMk/>
            <pc:sldMk cId="3891293643" sldId="2147472566"/>
            <ac:grpSpMk id="251" creationId="{C441DC15-F519-3B21-7E11-51D25FD8808D}"/>
          </ac:grpSpMkLst>
        </pc:grpChg>
        <pc:grpChg chg="mod">
          <ac:chgData name="Hieu Le Xuan" userId="ba47a07a-c68c-4493-b399-12ef3c54c579" providerId="ADAL" clId="{5448DC44-8796-4E29-9C0E-94502BA4F6F8}" dt="2024-01-24T05:33:35.624" v="6" actId="1076"/>
          <ac:grpSpMkLst>
            <pc:docMk/>
            <pc:sldMk cId="3891293643" sldId="2147472566"/>
            <ac:grpSpMk id="252" creationId="{B2980FF7-911E-5425-C722-2F4D0B1E12C9}"/>
          </ac:grpSpMkLst>
        </pc:grpChg>
        <pc:grpChg chg="add mod">
          <ac:chgData name="Hieu Le Xuan" userId="ba47a07a-c68c-4493-b399-12ef3c54c579" providerId="ADAL" clId="{5448DC44-8796-4E29-9C0E-94502BA4F6F8}" dt="2024-01-24T05:33:24.325" v="4" actId="1076"/>
          <ac:grpSpMkLst>
            <pc:docMk/>
            <pc:sldMk cId="3891293643" sldId="2147472566"/>
            <ac:grpSpMk id="255" creationId="{14C1DE1D-3360-5A6A-ED7F-22579C528FF1}"/>
          </ac:grpSpMkLst>
        </pc:grpChg>
        <pc:picChg chg="add mod">
          <ac:chgData name="Hieu Le Xuan" userId="ba47a07a-c68c-4493-b399-12ef3c54c579" providerId="ADAL" clId="{5448DC44-8796-4E29-9C0E-94502BA4F6F8}" dt="2024-01-24T05:37:00.395" v="20"/>
          <ac:picMkLst>
            <pc:docMk/>
            <pc:sldMk cId="3891293643" sldId="2147472566"/>
            <ac:picMk id="33" creationId="{2B0559AC-4ACA-0D93-B13A-E4B776A2336F}"/>
          </ac:picMkLst>
        </pc:picChg>
        <pc:picChg chg="add mod">
          <ac:chgData name="Hieu Le Xuan" userId="ba47a07a-c68c-4493-b399-12ef3c54c579" providerId="ADAL" clId="{5448DC44-8796-4E29-9C0E-94502BA4F6F8}" dt="2024-01-24T05:32:52.147" v="1"/>
          <ac:picMkLst>
            <pc:docMk/>
            <pc:sldMk cId="3891293643" sldId="2147472566"/>
            <ac:picMk id="36" creationId="{914D0476-DDBD-9158-8B33-F1A7280E7359}"/>
          </ac:picMkLst>
        </pc:picChg>
        <pc:picChg chg="add mod">
          <ac:chgData name="Hieu Le Xuan" userId="ba47a07a-c68c-4493-b399-12ef3c54c579" providerId="ADAL" clId="{5448DC44-8796-4E29-9C0E-94502BA4F6F8}" dt="2024-01-24T05:36:43.489" v="14" actId="1076"/>
          <ac:picMkLst>
            <pc:docMk/>
            <pc:sldMk cId="3891293643" sldId="2147472566"/>
            <ac:picMk id="40" creationId="{E6131951-DB0E-B7C1-9521-CBCFEAEC9AD9}"/>
          </ac:picMkLst>
        </pc:picChg>
        <pc:picChg chg="mod">
          <ac:chgData name="Hieu Le Xuan" userId="ba47a07a-c68c-4493-b399-12ef3c54c579" providerId="ADAL" clId="{5448DC44-8796-4E29-9C0E-94502BA4F6F8}" dt="2024-01-24T05:33:29.385" v="5" actId="164"/>
          <ac:picMkLst>
            <pc:docMk/>
            <pc:sldMk cId="3891293643" sldId="2147472566"/>
            <ac:picMk id="253" creationId="{7AE6BB4F-4F4B-5CD0-F920-67A61F46BDA4}"/>
          </ac:picMkLst>
        </pc:picChg>
      </pc:sldChg>
      <pc:sldChg chg="add mod modShow">
        <pc:chgData name="Hieu Le Xuan" userId="ba47a07a-c68c-4493-b399-12ef3c54c579" providerId="ADAL" clId="{5448DC44-8796-4E29-9C0E-94502BA4F6F8}" dt="2024-02-05T04:34:44.148" v="170" actId="729"/>
        <pc:sldMkLst>
          <pc:docMk/>
          <pc:sldMk cId="1959114353" sldId="2147472573"/>
        </pc:sldMkLst>
      </pc:sldChg>
      <pc:sldChg chg="modSp add del mod">
        <pc:chgData name="Hieu Le Xuan" userId="ba47a07a-c68c-4493-b399-12ef3c54c579" providerId="ADAL" clId="{5448DC44-8796-4E29-9C0E-94502BA4F6F8}" dt="2024-02-05T04:34:36.206" v="168" actId="2696"/>
        <pc:sldMkLst>
          <pc:docMk/>
          <pc:sldMk cId="2695363934" sldId="2147472573"/>
        </pc:sldMkLst>
        <pc:graphicFrameChg chg="modGraphic">
          <ac:chgData name="Hieu Le Xuan" userId="ba47a07a-c68c-4493-b399-12ef3c54c579" providerId="ADAL" clId="{5448DC44-8796-4E29-9C0E-94502BA4F6F8}" dt="2024-02-05T04:33:22.650" v="156" actId="255"/>
          <ac:graphicFrameMkLst>
            <pc:docMk/>
            <pc:sldMk cId="2695363934" sldId="2147472573"/>
            <ac:graphicFrameMk id="6" creationId="{DF540D5E-E94B-6836-1E36-1A896215B30A}"/>
          </ac:graphicFrameMkLst>
        </pc:graphicFrameChg>
      </pc:sldChg>
      <pc:sldChg chg="del">
        <pc:chgData name="Hieu Le Xuan" userId="ba47a07a-c68c-4493-b399-12ef3c54c579" providerId="ADAL" clId="{5448DC44-8796-4E29-9C0E-94502BA4F6F8}" dt="2024-01-24T05:30:10.109" v="0" actId="47"/>
        <pc:sldMkLst>
          <pc:docMk/>
          <pc:sldMk cId="4139955724" sldId="2147472573"/>
        </pc:sldMkLst>
      </pc:sldChg>
      <pc:sldChg chg="addSp modSp add mod modClrScheme chgLayout">
        <pc:chgData name="Hieu Le Xuan" userId="ba47a07a-c68c-4493-b399-12ef3c54c579" providerId="ADAL" clId="{5448DC44-8796-4E29-9C0E-94502BA4F6F8}" dt="2024-02-05T04:34:13.874" v="167" actId="14734"/>
        <pc:sldMkLst>
          <pc:docMk/>
          <pc:sldMk cId="1227596580" sldId="2147472574"/>
        </pc:sldMkLst>
        <pc:spChg chg="mod ord">
          <ac:chgData name="Hieu Le Xuan" userId="ba47a07a-c68c-4493-b399-12ef3c54c579" providerId="ADAL" clId="{5448DC44-8796-4E29-9C0E-94502BA4F6F8}" dt="2024-02-05T04:33:55.303" v="162" actId="27636"/>
          <ac:spMkLst>
            <pc:docMk/>
            <pc:sldMk cId="1227596580" sldId="2147472574"/>
            <ac:spMk id="2" creationId="{DF61E270-EAE6-2E12-3A13-D132F5C3077D}"/>
          </ac:spMkLst>
        </pc:spChg>
        <pc:spChg chg="mod ord">
          <ac:chgData name="Hieu Le Xuan" userId="ba47a07a-c68c-4493-b399-12ef3c54c579" providerId="ADAL" clId="{5448DC44-8796-4E29-9C0E-94502BA4F6F8}" dt="2024-02-05T04:33:55.256" v="161" actId="700"/>
          <ac:spMkLst>
            <pc:docMk/>
            <pc:sldMk cId="1227596580" sldId="2147472574"/>
            <ac:spMk id="3" creationId="{57299EB0-BA88-E306-2D2D-B78B5F613D6F}"/>
          </ac:spMkLst>
        </pc:spChg>
        <pc:spChg chg="mod ord">
          <ac:chgData name="Hieu Le Xuan" userId="ba47a07a-c68c-4493-b399-12ef3c54c579" providerId="ADAL" clId="{5448DC44-8796-4E29-9C0E-94502BA4F6F8}" dt="2024-02-05T04:33:55.256" v="161" actId="700"/>
          <ac:spMkLst>
            <pc:docMk/>
            <pc:sldMk cId="1227596580" sldId="2147472574"/>
            <ac:spMk id="4" creationId="{B4D8E915-8FF6-1AEE-3426-DBB20D910529}"/>
          </ac:spMkLst>
        </pc:spChg>
        <pc:spChg chg="add mod ord">
          <ac:chgData name="Hieu Le Xuan" userId="ba47a07a-c68c-4493-b399-12ef3c54c579" providerId="ADAL" clId="{5448DC44-8796-4E29-9C0E-94502BA4F6F8}" dt="2024-02-05T04:33:55.256" v="161" actId="700"/>
          <ac:spMkLst>
            <pc:docMk/>
            <pc:sldMk cId="1227596580" sldId="2147472574"/>
            <ac:spMk id="5" creationId="{6526D92E-7840-6E92-14CC-2A83C9B77937}"/>
          </ac:spMkLst>
        </pc:spChg>
        <pc:spChg chg="mod">
          <ac:chgData name="Hieu Le Xuan" userId="ba47a07a-c68c-4493-b399-12ef3c54c579" providerId="ADAL" clId="{5448DC44-8796-4E29-9C0E-94502BA4F6F8}" dt="2024-02-05T04:34:07.013" v="165" actId="1076"/>
          <ac:spMkLst>
            <pc:docMk/>
            <pc:sldMk cId="1227596580" sldId="2147472574"/>
            <ac:spMk id="57" creationId="{EB41876B-9D39-07DE-FD93-EA2C2E9755C8}"/>
          </ac:spMkLst>
        </pc:spChg>
        <pc:graphicFrameChg chg="modGraphic">
          <ac:chgData name="Hieu Le Xuan" userId="ba47a07a-c68c-4493-b399-12ef3c54c579" providerId="ADAL" clId="{5448DC44-8796-4E29-9C0E-94502BA4F6F8}" dt="2024-02-05T04:34:13.874" v="167" actId="14734"/>
          <ac:graphicFrameMkLst>
            <pc:docMk/>
            <pc:sldMk cId="1227596580" sldId="2147472574"/>
            <ac:graphicFrameMk id="6" creationId="{DF540D5E-E94B-6836-1E36-1A896215B30A}"/>
          </ac:graphicFrameMkLst>
        </pc:graphicFrameChg>
      </pc:sldChg>
      <pc:sldChg chg="addSp delSp modSp add mod modClrScheme chgLayout">
        <pc:chgData name="Hieu Le Xuan" userId="ba47a07a-c68c-4493-b399-12ef3c54c579" providerId="ADAL" clId="{5448DC44-8796-4E29-9C0E-94502BA4F6F8}" dt="2024-02-05T04:33:55.415" v="163" actId="27636"/>
        <pc:sldMkLst>
          <pc:docMk/>
          <pc:sldMk cId="134873639" sldId="2147472575"/>
        </pc:sldMkLst>
        <pc:spChg chg="mod ord">
          <ac:chgData name="Hieu Le Xuan" userId="ba47a07a-c68c-4493-b399-12ef3c54c579" providerId="ADAL" clId="{5448DC44-8796-4E29-9C0E-94502BA4F6F8}" dt="2024-02-05T04:33:55.415" v="163" actId="27636"/>
          <ac:spMkLst>
            <pc:docMk/>
            <pc:sldMk cId="134873639" sldId="2147472575"/>
            <ac:spMk id="2" creationId="{DF61E270-EAE6-2E12-3A13-D132F5C3077D}"/>
          </ac:spMkLst>
        </pc:spChg>
        <pc:spChg chg="mod ord">
          <ac:chgData name="Hieu Le Xuan" userId="ba47a07a-c68c-4493-b399-12ef3c54c579" providerId="ADAL" clId="{5448DC44-8796-4E29-9C0E-94502BA4F6F8}" dt="2024-02-05T04:33:55.256" v="161" actId="700"/>
          <ac:spMkLst>
            <pc:docMk/>
            <pc:sldMk cId="134873639" sldId="2147472575"/>
            <ac:spMk id="3" creationId="{3CCB537C-B956-FEB6-CCE2-72E50BDBC5BA}"/>
          </ac:spMkLst>
        </pc:spChg>
        <pc:spChg chg="del mod ord">
          <ac:chgData name="Hieu Le Xuan" userId="ba47a07a-c68c-4493-b399-12ef3c54c579" providerId="ADAL" clId="{5448DC44-8796-4E29-9C0E-94502BA4F6F8}" dt="2024-02-05T04:33:55.256" v="161" actId="700"/>
          <ac:spMkLst>
            <pc:docMk/>
            <pc:sldMk cId="134873639" sldId="2147472575"/>
            <ac:spMk id="4" creationId="{88D03B66-2D7B-EACD-7B57-00E0A2026600}"/>
          </ac:spMkLst>
        </pc:spChg>
        <pc:spChg chg="mod ord">
          <ac:chgData name="Hieu Le Xuan" userId="ba47a07a-c68c-4493-b399-12ef3c54c579" providerId="ADAL" clId="{5448DC44-8796-4E29-9C0E-94502BA4F6F8}" dt="2024-02-05T04:33:55.256" v="161" actId="700"/>
          <ac:spMkLst>
            <pc:docMk/>
            <pc:sldMk cId="134873639" sldId="2147472575"/>
            <ac:spMk id="5" creationId="{61530A36-3F74-BEC0-9DB2-B01A3CCC8256}"/>
          </ac:spMkLst>
        </pc:spChg>
        <pc:spChg chg="add mod ord">
          <ac:chgData name="Hieu Le Xuan" userId="ba47a07a-c68c-4493-b399-12ef3c54c579" providerId="ADAL" clId="{5448DC44-8796-4E29-9C0E-94502BA4F6F8}" dt="2024-02-05T04:33:55.256" v="161" actId="700"/>
          <ac:spMkLst>
            <pc:docMk/>
            <pc:sldMk cId="134873639" sldId="2147472575"/>
            <ac:spMk id="7" creationId="{2FD0DCE1-B13C-72AE-0299-064DAFB7AB40}"/>
          </ac:spMkLst>
        </pc:spChg>
      </pc:sldChg>
      <pc:sldChg chg="addSp modSp add">
        <pc:chgData name="Hieu Le Xuan" userId="ba47a07a-c68c-4493-b399-12ef3c54c579" providerId="ADAL" clId="{5448DC44-8796-4E29-9C0E-94502BA4F6F8}" dt="2024-02-21T06:44:38.283" v="172" actId="164"/>
        <pc:sldMkLst>
          <pc:docMk/>
          <pc:sldMk cId="2639468714" sldId="2147472576"/>
        </pc:sldMkLst>
        <pc:spChg chg="mod">
          <ac:chgData name="Hieu Le Xuan" userId="ba47a07a-c68c-4493-b399-12ef3c54c579" providerId="ADAL" clId="{5448DC44-8796-4E29-9C0E-94502BA4F6F8}" dt="2024-02-21T06:44:38.283" v="172" actId="164"/>
          <ac:spMkLst>
            <pc:docMk/>
            <pc:sldMk cId="2639468714" sldId="2147472576"/>
            <ac:spMk id="252" creationId="{8EA56348-EE6A-75EC-20BB-C6DF1D159DBE}"/>
          </ac:spMkLst>
        </pc:spChg>
        <pc:grpChg chg="add mod">
          <ac:chgData name="Hieu Le Xuan" userId="ba47a07a-c68c-4493-b399-12ef3c54c579" providerId="ADAL" clId="{5448DC44-8796-4E29-9C0E-94502BA4F6F8}" dt="2024-02-21T06:44:38.283" v="172" actId="164"/>
          <ac:grpSpMkLst>
            <pc:docMk/>
            <pc:sldMk cId="2639468714" sldId="2147472576"/>
            <ac:grpSpMk id="4" creationId="{D9A0B7C9-9278-2C20-431B-8B3E48D64C3B}"/>
          </ac:grpSpMkLst>
        </pc:grpChg>
        <pc:grpChg chg="mod">
          <ac:chgData name="Hieu Le Xuan" userId="ba47a07a-c68c-4493-b399-12ef3c54c579" providerId="ADAL" clId="{5448DC44-8796-4E29-9C0E-94502BA4F6F8}" dt="2024-02-21T06:44:38.283" v="172" actId="164"/>
          <ac:grpSpMkLst>
            <pc:docMk/>
            <pc:sldMk cId="2639468714" sldId="2147472576"/>
            <ac:grpSpMk id="1047" creationId="{048F3580-455C-45B6-D619-C1425C10381E}"/>
          </ac:grpSpMkLst>
        </pc:grpChg>
      </pc:sldChg>
      <pc:sldChg chg="new del">
        <pc:chgData name="Hieu Le Xuan" userId="ba47a07a-c68c-4493-b399-12ef3c54c579" providerId="ADAL" clId="{5448DC44-8796-4E29-9C0E-94502BA4F6F8}" dt="2024-03-01T04:35:37.538" v="175" actId="47"/>
        <pc:sldMkLst>
          <pc:docMk/>
          <pc:sldMk cId="1375324393" sldId="2147472577"/>
        </pc:sldMkLst>
      </pc:sldChg>
      <pc:sldChg chg="modSp new del mod">
        <pc:chgData name="Hieu Le Xuan" userId="ba47a07a-c68c-4493-b399-12ef3c54c579" providerId="ADAL" clId="{5448DC44-8796-4E29-9C0E-94502BA4F6F8}" dt="2024-03-01T04:36:43.671" v="250" actId="47"/>
        <pc:sldMkLst>
          <pc:docMk/>
          <pc:sldMk cId="3133484609" sldId="2147472578"/>
        </pc:sldMkLst>
        <pc:spChg chg="mod">
          <ac:chgData name="Hieu Le Xuan" userId="ba47a07a-c68c-4493-b399-12ef3c54c579" providerId="ADAL" clId="{5448DC44-8796-4E29-9C0E-94502BA4F6F8}" dt="2024-03-01T04:36:04.714" v="191" actId="20577"/>
          <ac:spMkLst>
            <pc:docMk/>
            <pc:sldMk cId="3133484609" sldId="2147472578"/>
            <ac:spMk id="2" creationId="{19E129D1-196C-0399-8D6A-AF9868582B61}"/>
          </ac:spMkLst>
        </pc:spChg>
        <pc:spChg chg="mod">
          <ac:chgData name="Hieu Le Xuan" userId="ba47a07a-c68c-4493-b399-12ef3c54c579" providerId="ADAL" clId="{5448DC44-8796-4E29-9C0E-94502BA4F6F8}" dt="2024-03-01T04:36:37.115" v="249" actId="20577"/>
          <ac:spMkLst>
            <pc:docMk/>
            <pc:sldMk cId="3133484609" sldId="2147472578"/>
            <ac:spMk id="5" creationId="{6A78ACA7-6296-4035-7D92-E60703E7FA2E}"/>
          </ac:spMkLst>
        </pc:spChg>
      </pc:sldChg>
      <pc:sldMasterChg chg="delSldLayout">
        <pc:chgData name="Hieu Le Xuan" userId="ba47a07a-c68c-4493-b399-12ef3c54c579" providerId="ADAL" clId="{5448DC44-8796-4E29-9C0E-94502BA4F6F8}" dt="2024-03-01T04:35:37.538" v="175" actId="47"/>
        <pc:sldMasterMkLst>
          <pc:docMk/>
          <pc:sldMasterMk cId="1465618941" sldId="2147483736"/>
        </pc:sldMasterMkLst>
        <pc:sldLayoutChg chg="del">
          <pc:chgData name="Hieu Le Xuan" userId="ba47a07a-c68c-4493-b399-12ef3c54c579" providerId="ADAL" clId="{5448DC44-8796-4E29-9C0E-94502BA4F6F8}" dt="2024-03-01T04:35:37.538" v="175" actId="47"/>
          <pc:sldLayoutMkLst>
            <pc:docMk/>
            <pc:sldMasterMk cId="1465618941" sldId="2147483736"/>
            <pc:sldLayoutMk cId="799779883" sldId="2147483738"/>
          </pc:sldLayoutMkLst>
        </pc:sldLayoutChg>
      </pc:sldMasterChg>
    </pc:docChg>
  </pc:docChgLst>
  <pc:docChgLst>
    <pc:chgData name="Anh Nguyen Viet" userId="S::anhnv16@fpt.com::f4bdfb25-7a08-43eb-b486-c39a3cf4927d" providerId="AD" clId="Web-{066FDA46-17AC-6BC4-4736-FCF54D3826E3}"/>
    <pc:docChg chg="addSld delSld modSection">
      <pc:chgData name="Anh Nguyen Viet" userId="S::anhnv16@fpt.com::f4bdfb25-7a08-43eb-b486-c39a3cf4927d" providerId="AD" clId="Web-{066FDA46-17AC-6BC4-4736-FCF54D3826E3}" dt="2024-04-08T07:21:17.620" v="1"/>
      <pc:docMkLst>
        <pc:docMk/>
      </pc:docMkLst>
      <pc:sldChg chg="new del">
        <pc:chgData name="Anh Nguyen Viet" userId="S::anhnv16@fpt.com::f4bdfb25-7a08-43eb-b486-c39a3cf4927d" providerId="AD" clId="Web-{066FDA46-17AC-6BC4-4736-FCF54D3826E3}" dt="2024-04-08T07:21:17.620" v="1"/>
        <pc:sldMkLst>
          <pc:docMk/>
          <pc:sldMk cId="2502891135" sldId="2147472577"/>
        </pc:sldMkLst>
      </pc:sldChg>
    </pc:docChg>
  </pc:docChgLst>
  <pc:docChgLst>
    <pc:chgData name="Hieu Le Xuan" userId="ba47a07a-c68c-4493-b399-12ef3c54c579" providerId="ADAL" clId="{847427B7-BB38-4AA8-B08C-977B99C7C453}"/>
    <pc:docChg chg="modSld">
      <pc:chgData name="Hieu Le Xuan" userId="ba47a07a-c68c-4493-b399-12ef3c54c579" providerId="ADAL" clId="{847427B7-BB38-4AA8-B08C-977B99C7C453}" dt="2024-03-18T04:07:13.840" v="1" actId="20577"/>
      <pc:docMkLst>
        <pc:docMk/>
      </pc:docMkLst>
      <pc:sldChg chg="modSp mod">
        <pc:chgData name="Hieu Le Xuan" userId="ba47a07a-c68c-4493-b399-12ef3c54c579" providerId="ADAL" clId="{847427B7-BB38-4AA8-B08C-977B99C7C453}" dt="2024-03-18T04:07:13.840" v="1" actId="20577"/>
        <pc:sldMkLst>
          <pc:docMk/>
          <pc:sldMk cId="2639468714" sldId="2147472576"/>
        </pc:sldMkLst>
        <pc:spChg chg="mod">
          <ac:chgData name="Hieu Le Xuan" userId="ba47a07a-c68c-4493-b399-12ef3c54c579" providerId="ADAL" clId="{847427B7-BB38-4AA8-B08C-977B99C7C453}" dt="2024-03-18T04:07:13.840" v="1" actId="20577"/>
          <ac:spMkLst>
            <pc:docMk/>
            <pc:sldMk cId="2639468714" sldId="2147472576"/>
            <ac:spMk id="3" creationId="{4A3B64D0-21E8-483C-B46F-8DC13F2582C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F171E8-0095-4C62-B199-08629DE48027}" type="datetimeFigureOut">
              <a:rPr kumimoji="1" lang="ja-JP" altLang="en-US" smtClean="0"/>
              <a:t>2024/5/9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87E8E-05D0-42FA-99F7-C5359DD6A7CB}" type="slidenum">
              <a:rPr kumimoji="1" lang="ja-JP" altLang="en-US" smtClean="0"/>
              <a:t>‹#›</a:t>
            </a:fld>
            <a:endParaRPr kumimoji="1" lang="ja-JP" altLang="en-US"/>
          </a:p>
        </p:txBody>
      </p:sp>
    </p:spTree>
    <p:extLst>
      <p:ext uri="{BB962C8B-B14F-4D97-AF65-F5344CB8AC3E}">
        <p14:creationId xmlns:p14="http://schemas.microsoft.com/office/powerpoint/2010/main" val="17766586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4B87E8E-05D0-42FA-99F7-C5359DD6A7CB}" type="slidenum">
              <a:rPr kumimoji="1" lang="ja-JP" altLang="en-US" smtClean="0"/>
              <a:t>1</a:t>
            </a:fld>
            <a:endParaRPr kumimoji="1" lang="ja-JP" altLang="en-US"/>
          </a:p>
        </p:txBody>
      </p:sp>
    </p:spTree>
    <p:extLst>
      <p:ext uri="{BB962C8B-B14F-4D97-AF65-F5344CB8AC3E}">
        <p14:creationId xmlns:p14="http://schemas.microsoft.com/office/powerpoint/2010/main" val="2717487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23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6545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06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801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C05F8E68-E58D-4253-9072-B851534431ED}"/>
              </a:ext>
            </a:extLst>
          </p:cNvPr>
          <p:cNvSpPr>
            <a:spLocks noGrp="1"/>
          </p:cNvSpPr>
          <p:nvPr>
            <p:ph type="body" idx="1"/>
          </p:nvPr>
        </p:nvSpPr>
        <p:spPr/>
        <p:txBody>
          <a:bodyPr/>
          <a:lstStyle/>
          <a:p>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C05F8E68-E58D-4253-9072-B851534431ED}"/>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578799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9438" y="862013"/>
            <a:ext cx="7656513" cy="4306887"/>
          </a:xfrm>
        </p:spPr>
      </p:sp>
      <p:sp>
        <p:nvSpPr>
          <p:cNvPr id="3" name="Notes Placeholder 2"/>
          <p:cNvSpPr>
            <a:spLocks noGrp="1"/>
          </p:cNvSpPr>
          <p:nvPr>
            <p:ph type="body" idx="1"/>
          </p:nvPr>
        </p:nvSpPr>
        <p:spPr/>
        <p:txBody>
          <a:bodyPr>
            <a:normAutofit/>
          </a:bodyPr>
          <a:lstStyle/>
          <a:p>
            <a:pPr defTabSz="931774">
              <a:defRPr/>
            </a:pPr>
            <a:r>
              <a:rPr lang="en-US" altLang="ja-JP"/>
              <a:t>AWS</a:t>
            </a:r>
            <a:r>
              <a:rPr lang="ja-JP" altLang="en-US"/>
              <a:t>共通</a:t>
            </a:r>
            <a:r>
              <a:rPr lang="ja-JP" altLang="en-US" err="1"/>
              <a:t>基盤基盤</a:t>
            </a:r>
            <a:r>
              <a:rPr lang="ja-JP" altLang="en-US"/>
              <a:t>の事例についてご紹介させていただきます。</a:t>
            </a:r>
            <a:endParaRPr lang="en-US" altLang="ja-JP"/>
          </a:p>
          <a:p>
            <a:pPr defTabSz="931774">
              <a:defRPr/>
            </a:pPr>
            <a:endParaRPr lang="en-US" altLang="ja"/>
          </a:p>
          <a:p>
            <a:pPr defTabSz="931774">
              <a:defRPr/>
            </a:pPr>
            <a:r>
              <a:rPr lang="ja-JP" altLang="en-US"/>
              <a:t>お客様はこれから新規システムは</a:t>
            </a:r>
            <a:r>
              <a:rPr lang="en-US" altLang="ja-JP"/>
              <a:t>AWS</a:t>
            </a:r>
            <a:r>
              <a:rPr lang="ja-JP" altLang="en-US"/>
              <a:t>上で構築する方針です。</a:t>
            </a:r>
            <a:endParaRPr lang="en-US" altLang="ja-JP"/>
          </a:p>
          <a:p>
            <a:pPr defTabSz="931774">
              <a:defRPr/>
            </a:pPr>
            <a:r>
              <a:rPr lang="ja-JP" altLang="en-US"/>
              <a:t>それらのシステムを統合監視、異常があれば、オンプレミス</a:t>
            </a:r>
            <a:r>
              <a:rPr lang="en-US" altLang="ja-JP"/>
              <a:t>DC</a:t>
            </a:r>
            <a:r>
              <a:rPr lang="ja-JP" altLang="en-US"/>
              <a:t>へ通知する機能</a:t>
            </a:r>
            <a:endParaRPr lang="en-US" altLang="ja-JP"/>
          </a:p>
          <a:p>
            <a:pPr defTabSz="931774">
              <a:defRPr/>
            </a:pPr>
            <a:r>
              <a:rPr lang="ja-JP" altLang="en-US"/>
              <a:t>また、オンプレミス上の既存システムとデータ連携する機能など</a:t>
            </a:r>
            <a:endParaRPr lang="en-US" altLang="ja-JP"/>
          </a:p>
          <a:p>
            <a:pPr defTabSz="931774">
              <a:defRPr/>
            </a:pPr>
            <a:r>
              <a:rPr lang="ja-JP" altLang="en-US"/>
              <a:t>を持つ共通基盤を構築します。</a:t>
            </a:r>
            <a:endParaRPr lang="en-US" altLang="ja-JP"/>
          </a:p>
          <a:p>
            <a:pPr defTabSz="931774">
              <a:defRPr/>
            </a:pPr>
            <a:endParaRPr lang="en-US" altLang="ja"/>
          </a:p>
          <a:p>
            <a:pPr marL="0" marR="0" indent="0" algn="l" defTabSz="931774" rtl="0" eaLnBrk="1" fontAlgn="auto" latinLnBrk="0" hangingPunct="1">
              <a:lnSpc>
                <a:spcPct val="100000"/>
              </a:lnSpc>
              <a:spcBef>
                <a:spcPts val="0"/>
              </a:spcBef>
              <a:spcAft>
                <a:spcPts val="0"/>
              </a:spcAft>
              <a:buClrTx/>
              <a:buSzTx/>
              <a:buFontTx/>
              <a:buNone/>
              <a:tabLst/>
              <a:defRPr/>
            </a:pPr>
            <a:r>
              <a:rPr lang="ja-JP" altLang="en-US"/>
              <a:t>また共通基盤で複数の</a:t>
            </a:r>
            <a:r>
              <a:rPr lang="en-US" altLang="ja-JP"/>
              <a:t>AWS</a:t>
            </a:r>
            <a:r>
              <a:rPr lang="ja-JP" altLang="en-US"/>
              <a:t>アカウントのシステムを管理する（一つシステムは一つアカウントで、）</a:t>
            </a:r>
            <a:endParaRPr lang="en-US" altLang="ja"/>
          </a:p>
          <a:p>
            <a:pPr defTabSz="931774">
              <a:defRPr/>
            </a:pPr>
            <a:endParaRPr lang="en-US" altLang="ja"/>
          </a:p>
          <a:p>
            <a:pPr defTabSz="931774">
              <a:defRPr/>
            </a:pPr>
            <a:endParaRPr lang="en-US" altLang="ja"/>
          </a:p>
          <a:p>
            <a:pPr defTabSz="931774">
              <a:defRPr/>
            </a:pPr>
            <a:r>
              <a:rPr lang="en-US" altLang="ja-JP"/>
              <a:t>FPT</a:t>
            </a:r>
            <a:r>
              <a:rPr lang="ja-JP" altLang="en-US"/>
              <a:t>は要件定義から参加し、共通基盤の設計・構築いたしました。</a:t>
            </a:r>
            <a:endParaRPr lang="en-US" altLang="ja-JP"/>
          </a:p>
        </p:txBody>
      </p:sp>
      <p:sp>
        <p:nvSpPr>
          <p:cNvPr id="4" name="Footer Placeholder 3"/>
          <p:cNvSpPr>
            <a:spLocks noGrp="1"/>
          </p:cNvSpPr>
          <p:nvPr>
            <p:ph type="ftr" sz="quarter" idx="10"/>
          </p:nvPr>
        </p:nvSpPr>
        <p:spPr/>
        <p:txBody>
          <a:bodyPr/>
          <a:lstStyle/>
          <a:p>
            <a:endParaRPr lang="ja"/>
          </a:p>
        </p:txBody>
      </p:sp>
    </p:spTree>
    <p:extLst>
      <p:ext uri="{BB962C8B-B14F-4D97-AF65-F5344CB8AC3E}">
        <p14:creationId xmlns:p14="http://schemas.microsoft.com/office/powerpoint/2010/main" val="179563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altLang="ja"/>
          </a:p>
          <a:p>
            <a:pPr defTabSz="931774">
              <a:defRPr/>
            </a:pPr>
            <a:r>
              <a:rPr lang="ja-JP" altLang="en-US"/>
              <a:t>主な機能はこのようです。</a:t>
            </a:r>
            <a:endParaRPr lang="en-US" altLang="ja-JP"/>
          </a:p>
          <a:p>
            <a:pPr defTabSz="931774">
              <a:defRPr/>
            </a:pPr>
            <a:endParaRPr lang="en-US" altLang="ja-JP"/>
          </a:p>
          <a:p>
            <a:pPr defTabSz="931774">
              <a:defRPr/>
            </a:pPr>
            <a:r>
              <a:rPr lang="ja-JP" altLang="en-US"/>
              <a:t>監視：リソース（サーバ、サービスの状況）</a:t>
            </a:r>
            <a:endParaRPr lang="en-US" altLang="ja-JP"/>
          </a:p>
          <a:p>
            <a:pPr defTabSz="931774">
              <a:defRPr/>
            </a:pPr>
            <a:endParaRPr lang="en-US" altLang="ja-JP"/>
          </a:p>
          <a:p>
            <a:pPr defTabSz="931774">
              <a:defRPr/>
            </a:pPr>
            <a:r>
              <a:rPr lang="ja-JP" altLang="en-US"/>
              <a:t>ダッシュボード：ログ、運用、料金</a:t>
            </a:r>
            <a:endParaRPr lang="en-US" altLang="ja-JP"/>
          </a:p>
          <a:p>
            <a:pPr defTabSz="931774">
              <a:defRPr/>
            </a:pPr>
            <a:endParaRPr lang="en-US" altLang="ja-JP"/>
          </a:p>
          <a:p>
            <a:pPr defTabSz="931774">
              <a:defRPr/>
            </a:pPr>
            <a:r>
              <a:rPr lang="ja-JP" altLang="en-US"/>
              <a:t>ジョブ管理：</a:t>
            </a:r>
            <a:r>
              <a:rPr lang="en-US" altLang="ja-JP"/>
              <a:t>A-auto</a:t>
            </a:r>
          </a:p>
          <a:p>
            <a:pPr defTabSz="931774">
              <a:defRPr/>
            </a:pPr>
            <a:endParaRPr lang="en-US" altLang="ja-JP"/>
          </a:p>
          <a:p>
            <a:pPr defTabSz="931774">
              <a:defRPr/>
            </a:pPr>
            <a:r>
              <a:rPr lang="ja-JP" altLang="en-US"/>
              <a:t>データ連携：</a:t>
            </a:r>
            <a:endParaRPr lang="en-US" altLang="ja-JP"/>
          </a:p>
          <a:p>
            <a:pPr defTabSz="931774">
              <a:defRPr/>
            </a:pPr>
            <a:endParaRPr lang="en-US" altLang="ja-JP"/>
          </a:p>
          <a:p>
            <a:pPr defTabSz="931774">
              <a:defRPr/>
            </a:pPr>
            <a:r>
              <a:rPr lang="ja-JP" altLang="en-US"/>
              <a:t>自動化：</a:t>
            </a:r>
            <a:endParaRPr lang="en-US" altLang="ja-JP"/>
          </a:p>
          <a:p>
            <a:pPr defTabSz="931774">
              <a:defRPr/>
            </a:pPr>
            <a:endParaRPr lang="en-US" altLang="ja-JP"/>
          </a:p>
          <a:p>
            <a:pPr defTabSz="931774">
              <a:defRPr/>
            </a:pPr>
            <a:r>
              <a:rPr lang="ja-JP" altLang="en-US"/>
              <a:t>ログ蓄積：</a:t>
            </a:r>
            <a:endParaRPr lang="en-US" altLang="ja-JP"/>
          </a:p>
          <a:p>
            <a:pPr defTabSz="931774">
              <a:defRPr/>
            </a:pPr>
            <a:endParaRPr kumimoji="1" lang="ja-JP" altLang="en-US"/>
          </a:p>
        </p:txBody>
      </p:sp>
      <p:sp>
        <p:nvSpPr>
          <p:cNvPr id="4" name="Slide Number Placeholder 3"/>
          <p:cNvSpPr>
            <a:spLocks noGrp="1"/>
          </p:cNvSpPr>
          <p:nvPr>
            <p:ph type="sldNum" sz="quarter" idx="10"/>
          </p:nvPr>
        </p:nvSpPr>
        <p:spPr/>
        <p:txBody>
          <a:bodyPr/>
          <a:lstStyle/>
          <a:p>
            <a:fld id="{AA43177B-A834-4373-BEE3-55B687600E67}" type="slidenum">
              <a:rPr kumimoji="1" lang="ja-JP" altLang="en-US" smtClean="0"/>
              <a:t>23</a:t>
            </a:fld>
            <a:endParaRPr kumimoji="1" lang="ja-JP" altLang="en-US"/>
          </a:p>
        </p:txBody>
      </p:sp>
    </p:spTree>
    <p:extLst>
      <p:ext uri="{BB962C8B-B14F-4D97-AF65-F5344CB8AC3E}">
        <p14:creationId xmlns:p14="http://schemas.microsoft.com/office/powerpoint/2010/main" val="4264928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a:t>このようなダッシュボード画面です</a:t>
            </a:r>
            <a:endParaRPr kumimoji="1" lang="en-US" altLang="ja-JP"/>
          </a:p>
          <a:p>
            <a:endParaRPr kumimoji="1" lang="en-US" altLang="ja-JP"/>
          </a:p>
          <a:p>
            <a:endParaRPr kumimoji="1" lang="en-US" altLang="ja-JP"/>
          </a:p>
          <a:p>
            <a:r>
              <a:rPr kumimoji="1" lang="ja-JP" altLang="en-US"/>
              <a:t>エラーが表示画面：システムは正常に動いているかどうかの確認するため</a:t>
            </a:r>
            <a:endParaRPr kumimoji="1" lang="en-US" altLang="ja-JP"/>
          </a:p>
          <a:p>
            <a:r>
              <a:rPr kumimoji="1" lang="ja-JP" altLang="en-US"/>
              <a:t>　　　　　　　　　うらにはエラーがあれば、通知機能機能もあります</a:t>
            </a:r>
            <a:endParaRPr kumimoji="1" lang="en-US" altLang="ja-JP"/>
          </a:p>
          <a:p>
            <a:endParaRPr kumimoji="1" lang="en-US" altLang="ja-JP"/>
          </a:p>
          <a:p>
            <a:r>
              <a:rPr kumimoji="1" lang="ja-JP" altLang="en-US"/>
              <a:t>サービス稼働状況：サービスごとの使用率・パフォーマンスが表示され、トラブルがあるとき、確認しやすいため</a:t>
            </a:r>
            <a:endParaRPr kumimoji="1" lang="en-US" altLang="ja-JP"/>
          </a:p>
          <a:p>
            <a:r>
              <a:rPr kumimoji="1" lang="ja-JP" altLang="en-US"/>
              <a:t>課金情報：システムごとやサービスごとの課金状況を表示され、システムごとのコスト管理やコスト最適化するため</a:t>
            </a:r>
            <a:endParaRPr kumimoji="1" lang="en-US" altLang="ja-JP"/>
          </a:p>
          <a:p>
            <a:endParaRPr kumimoji="1" lang="ja-JP" altLang="en-US"/>
          </a:p>
        </p:txBody>
      </p:sp>
      <p:sp>
        <p:nvSpPr>
          <p:cNvPr id="4" name="Slide Number Placeholder 3"/>
          <p:cNvSpPr>
            <a:spLocks noGrp="1"/>
          </p:cNvSpPr>
          <p:nvPr>
            <p:ph type="sldNum" sz="quarter" idx="5"/>
          </p:nvPr>
        </p:nvSpPr>
        <p:spPr/>
        <p:txBody>
          <a:bodyPr/>
          <a:lstStyle/>
          <a:p>
            <a:fld id="{F914DCDD-1C12-46F0-A266-A10AAD7B4269}" type="slidenum">
              <a:rPr kumimoji="1" lang="ja-JP" altLang="en-US" smtClean="0"/>
              <a:t>24</a:t>
            </a:fld>
            <a:endParaRPr kumimoji="1" lang="ja-JP" altLang="en-US"/>
          </a:p>
        </p:txBody>
      </p:sp>
    </p:spTree>
    <p:extLst>
      <p:ext uri="{BB962C8B-B14F-4D97-AF65-F5344CB8AC3E}">
        <p14:creationId xmlns:p14="http://schemas.microsoft.com/office/powerpoint/2010/main" val="244333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err="1"/>
              <a:t>Nhập</a:t>
            </a:r>
            <a:r>
              <a:rPr lang="en-US" baseline="0"/>
              <a:t> form, </a:t>
            </a:r>
            <a:r>
              <a:rPr lang="en-US" baseline="0" err="1"/>
              <a:t>nhập</a:t>
            </a:r>
            <a:r>
              <a:rPr lang="en-US" baseline="0"/>
              <a:t> </a:t>
            </a:r>
            <a:r>
              <a:rPr lang="en-US" baseline="0" err="1"/>
              <a:t>số</a:t>
            </a:r>
            <a:r>
              <a:rPr lang="en-US" baseline="0"/>
              <a:t> </a:t>
            </a:r>
            <a:r>
              <a:rPr lang="en-US" baseline="0" err="1"/>
              <a:t>đt</a:t>
            </a:r>
            <a:r>
              <a:rPr lang="en-US" baseline="0"/>
              <a:t> </a:t>
            </a:r>
            <a:r>
              <a:rPr lang="en-US" baseline="0" err="1"/>
              <a:t>thì</a:t>
            </a:r>
            <a:r>
              <a:rPr lang="en-US" baseline="0"/>
              <a:t> </a:t>
            </a:r>
            <a:r>
              <a:rPr lang="en-US" baseline="0" err="1"/>
              <a:t>sẽ</a:t>
            </a:r>
            <a:r>
              <a:rPr lang="en-US" baseline="0"/>
              <a:t> </a:t>
            </a:r>
            <a:r>
              <a:rPr lang="en-US" baseline="0" err="1"/>
              <a:t>tự</a:t>
            </a:r>
            <a:r>
              <a:rPr lang="en-US" baseline="0"/>
              <a:t> </a:t>
            </a:r>
            <a:r>
              <a:rPr lang="en-US" baseline="0" err="1"/>
              <a:t>động</a:t>
            </a:r>
            <a:r>
              <a:rPr lang="en-US" baseline="0"/>
              <a:t> </a:t>
            </a:r>
            <a:r>
              <a:rPr lang="en-US" baseline="0" err="1"/>
              <a:t>nối</a:t>
            </a:r>
            <a:r>
              <a:rPr lang="en-US" baseline="0"/>
              <a:t> </a:t>
            </a:r>
            <a:r>
              <a:rPr lang="en-US" baseline="0" err="1"/>
              <a:t>đt</a:t>
            </a:r>
            <a:r>
              <a:rPr lang="en-US" baseline="0"/>
              <a:t> </a:t>
            </a:r>
            <a:r>
              <a:rPr lang="en-US" baseline="0" err="1"/>
              <a:t>với</a:t>
            </a:r>
            <a:r>
              <a:rPr lang="en-US" baseline="0"/>
              <a:t> sales man </a:t>
            </a:r>
            <a:r>
              <a:rPr lang="en-US" baseline="0" err="1"/>
              <a:t>sẽ</a:t>
            </a:r>
            <a:r>
              <a:rPr lang="en-US" baseline="0"/>
              <a:t> call </a:t>
            </a:r>
            <a:r>
              <a:rPr lang="en-US" baseline="0" err="1"/>
              <a:t>khách</a:t>
            </a:r>
            <a:r>
              <a:rPr lang="en-US" baseline="0"/>
              <a:t> </a:t>
            </a:r>
            <a:r>
              <a:rPr lang="en-US" baseline="0" err="1"/>
              <a:t>ngay</a:t>
            </a:r>
            <a:endParaRPr lang="en-US"/>
          </a:p>
          <a:p>
            <a:r>
              <a:rPr lang="en-US" err="1"/>
              <a:t>Khách</a:t>
            </a:r>
            <a:r>
              <a:rPr lang="en-US" baseline="0"/>
              <a:t> </a:t>
            </a:r>
            <a:r>
              <a:rPr lang="en-US" baseline="0" err="1"/>
              <a:t>vào</a:t>
            </a:r>
            <a:r>
              <a:rPr lang="en-US" baseline="0"/>
              <a:t> </a:t>
            </a:r>
            <a:r>
              <a:rPr lang="en-US" baseline="0" err="1"/>
              <a:t>thì</a:t>
            </a:r>
            <a:r>
              <a:rPr lang="en-US" baseline="0"/>
              <a:t> </a:t>
            </a:r>
            <a:r>
              <a:rPr lang="en-US" baseline="0" err="1"/>
              <a:t>biết</a:t>
            </a:r>
            <a:r>
              <a:rPr lang="en-US" baseline="0"/>
              <a:t> </a:t>
            </a:r>
            <a:r>
              <a:rPr lang="en-US" baseline="0" err="1"/>
              <a:t>ngay</a:t>
            </a:r>
            <a:r>
              <a:rPr lang="en-US" baseline="0"/>
              <a:t> </a:t>
            </a:r>
            <a:r>
              <a:rPr lang="en-US" baseline="0" err="1"/>
              <a:t>là</a:t>
            </a:r>
            <a:r>
              <a:rPr lang="en-US" baseline="0"/>
              <a:t> </a:t>
            </a:r>
            <a:r>
              <a:rPr lang="en-US" baseline="0" err="1"/>
              <a:t>khách</a:t>
            </a:r>
            <a:r>
              <a:rPr lang="en-US" baseline="0"/>
              <a:t> </a:t>
            </a:r>
            <a:r>
              <a:rPr lang="en-US" baseline="0" err="1"/>
              <a:t>vào</a:t>
            </a:r>
            <a:r>
              <a:rPr lang="en-US" baseline="0"/>
              <a:t> </a:t>
            </a:r>
            <a:r>
              <a:rPr lang="en-US" baseline="0" err="1"/>
              <a:t>là</a:t>
            </a:r>
            <a:r>
              <a:rPr lang="en-US" baseline="0"/>
              <a:t> </a:t>
            </a:r>
            <a:r>
              <a:rPr lang="en-US" baseline="0" err="1"/>
              <a:t>ai</a:t>
            </a:r>
            <a:r>
              <a:rPr lang="en-US" baseline="0"/>
              <a:t> </a:t>
            </a:r>
            <a:r>
              <a:rPr lang="en-US" baseline="0" err="1"/>
              <a:t>để</a:t>
            </a:r>
            <a:r>
              <a:rPr lang="en-US" baseline="0"/>
              <a:t> </a:t>
            </a:r>
            <a:r>
              <a:rPr lang="en-US" baseline="0" err="1"/>
              <a:t>tiếp</a:t>
            </a:r>
            <a:r>
              <a:rPr lang="en-US" baseline="0"/>
              <a:t> </a:t>
            </a:r>
            <a:r>
              <a:rPr lang="en-US" baseline="0" err="1"/>
              <a:t>khách</a:t>
            </a:r>
            <a:r>
              <a:rPr lang="en-US" baseline="0"/>
              <a:t> </a:t>
            </a:r>
            <a:r>
              <a:rPr lang="en-US" baseline="0" err="1"/>
              <a:t>cho</a:t>
            </a:r>
            <a:r>
              <a:rPr lang="en-US" baseline="0"/>
              <a:t> smooth -&gt; </a:t>
            </a:r>
            <a:r>
              <a:rPr lang="en-US" baseline="0" err="1"/>
              <a:t>lấy</a:t>
            </a:r>
            <a:r>
              <a:rPr lang="en-US" baseline="0"/>
              <a:t> </a:t>
            </a:r>
            <a:r>
              <a:rPr lang="en-US" baseline="0" err="1"/>
              <a:t>lại</a:t>
            </a:r>
            <a:r>
              <a:rPr lang="en-US" baseline="0"/>
              <a:t> data </a:t>
            </a:r>
            <a:r>
              <a:rPr lang="en-US" baseline="0" err="1"/>
              <a:t>lần</a:t>
            </a:r>
            <a:r>
              <a:rPr lang="en-US" baseline="0"/>
              <a:t> </a:t>
            </a:r>
            <a:r>
              <a:rPr lang="en-US" baseline="0" err="1"/>
              <a:t>trước</a:t>
            </a:r>
            <a:endParaRPr lang="en-US" baseline="0"/>
          </a:p>
          <a:p>
            <a:r>
              <a:rPr lang="en-US" baseline="0"/>
              <a:t>-&gt; </a:t>
            </a:r>
            <a:r>
              <a:rPr lang="en-US" baseline="0" err="1"/>
              <a:t>Biết</a:t>
            </a:r>
            <a:r>
              <a:rPr lang="en-US" baseline="0"/>
              <a:t> </a:t>
            </a:r>
            <a:r>
              <a:rPr lang="en-US" baseline="0" err="1"/>
              <a:t>lượng</a:t>
            </a:r>
            <a:r>
              <a:rPr lang="en-US" baseline="0"/>
              <a:t> </a:t>
            </a:r>
            <a:r>
              <a:rPr lang="en-US" baseline="0" err="1"/>
              <a:t>khách</a:t>
            </a:r>
            <a:r>
              <a:rPr lang="en-US" baseline="0"/>
              <a:t> </a:t>
            </a:r>
            <a:r>
              <a:rPr lang="en-US" baseline="0" err="1"/>
              <a:t>đến</a:t>
            </a:r>
            <a:endParaRPr lang="en-US" baseline="0"/>
          </a:p>
        </p:txBody>
      </p:sp>
      <p:sp>
        <p:nvSpPr>
          <p:cNvPr id="4" name="スライド番号プレースホルダー 3"/>
          <p:cNvSpPr>
            <a:spLocks noGrp="1"/>
          </p:cNvSpPr>
          <p:nvPr>
            <p:ph type="sldNum" sz="quarter" idx="10"/>
          </p:nvPr>
        </p:nvSpPr>
        <p:spPr/>
        <p:txBody>
          <a:bodyPr/>
          <a:lstStyle/>
          <a:p>
            <a:fld id="{0AB1DE8C-D7B2-4D05-9B4A-462DC818F0AF}" type="slidenum">
              <a:rPr lang="en-US" smtClean="0"/>
              <a:t>26</a:t>
            </a:fld>
            <a:endParaRPr lang="en-US"/>
          </a:p>
        </p:txBody>
      </p:sp>
    </p:spTree>
    <p:extLst>
      <p:ext uri="{BB962C8B-B14F-4D97-AF65-F5344CB8AC3E}">
        <p14:creationId xmlns:p14="http://schemas.microsoft.com/office/powerpoint/2010/main" val="247037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916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02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799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4B87E8E-05D0-42FA-99F7-C5359DD6A7CB}" type="slidenum">
              <a:rPr kumimoji="1" lang="ja-JP" altLang="en-US" smtClean="0"/>
              <a:t>31</a:t>
            </a:fld>
            <a:endParaRPr kumimoji="1" lang="ja-JP" altLang="en-US"/>
          </a:p>
        </p:txBody>
      </p:sp>
    </p:spTree>
    <p:extLst>
      <p:ext uri="{BB962C8B-B14F-4D97-AF65-F5344CB8AC3E}">
        <p14:creationId xmlns:p14="http://schemas.microsoft.com/office/powerpoint/2010/main" val="1109138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a:solidFill>
                  <a:srgbClr val="BDC1C6"/>
                </a:solidFill>
                <a:effectLst/>
                <a:latin typeface="arial" panose="020B0604020202020204" pitchFamily="34" charset="0"/>
              </a:rPr>
              <a:t>Apache Oozie Hadoop</a:t>
            </a:r>
            <a:r>
              <a:rPr lang="ja-JP" altLang="en-US" b="0" i="0">
                <a:solidFill>
                  <a:srgbClr val="BDC1C6"/>
                </a:solidFill>
                <a:effectLst/>
                <a:latin typeface="arial" panose="020B0604020202020204" pitchFamily="34" charset="0"/>
              </a:rPr>
              <a:t>ジョブを管理するためのサーバーベースのワークフロースケジューリングシステムです。</a:t>
            </a:r>
            <a:endParaRPr kumimoji="1" lang="ja-JP" altLang="en-US"/>
          </a:p>
        </p:txBody>
      </p:sp>
      <p:sp>
        <p:nvSpPr>
          <p:cNvPr id="4" name="スライド番号プレースホルダー 3"/>
          <p:cNvSpPr>
            <a:spLocks noGrp="1"/>
          </p:cNvSpPr>
          <p:nvPr>
            <p:ph type="sldNum" sz="quarter" idx="5"/>
          </p:nvPr>
        </p:nvSpPr>
        <p:spPr/>
        <p:txBody>
          <a:bodyPr/>
          <a:lstStyle/>
          <a:p>
            <a:fld id="{54B87E8E-05D0-42FA-99F7-C5359DD6A7CB}" type="slidenum">
              <a:rPr kumimoji="1" lang="ja-JP" altLang="en-US" smtClean="0"/>
              <a:t>32</a:t>
            </a:fld>
            <a:endParaRPr kumimoji="1" lang="ja-JP" altLang="en-US"/>
          </a:p>
        </p:txBody>
      </p:sp>
    </p:spTree>
    <p:extLst>
      <p:ext uri="{BB962C8B-B14F-4D97-AF65-F5344CB8AC3E}">
        <p14:creationId xmlns:p14="http://schemas.microsoft.com/office/powerpoint/2010/main" val="3853803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DAB4C04-B0DD-984B-B964-5C701995BF31}" type="slidenum">
              <a:rPr kumimoji="0"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88345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7190" lvl="1" indent="-285750">
              <a:buFont typeface="Wingdings" charset="2"/>
              <a:buChar char="ü"/>
            </a:pPr>
            <a:endParaRPr lang="ja" altLang="ja-JP" sz="1200" b="0" i="0" u="none" baseline="0">
              <a:latin typeface="Meiryo UI" panose="020B0604030504040204" pitchFamily="50" charset="-128"/>
              <a:ea typeface="Meiryo UI" panose="020B0604030504040204" pitchFamily="50" charset="-128"/>
            </a:endParaRPr>
          </a:p>
        </p:txBody>
      </p:sp>
      <p:sp>
        <p:nvSpPr>
          <p:cNvPr id="4" name="Slide Number Placeholder 3"/>
          <p:cNvSpPr>
            <a:spLocks noGrp="1"/>
          </p:cNvSpPr>
          <p:nvPr>
            <p:ph type="sldNum" sz="quarter" idx="5"/>
          </p:nvPr>
        </p:nvSpPr>
        <p:spPr/>
        <p:txBody>
          <a:bodyPr/>
          <a:lstStyle/>
          <a:p>
            <a:pPr algn="l" rtl="0"/>
            <a:fld id="{0AB1DE8C-D7B2-4D05-9B4A-462DC818F0AF}" type="slidenum">
              <a:rPr/>
              <a:t>37</a:t>
            </a:fld>
            <a:endParaRPr lang="ja"/>
          </a:p>
        </p:txBody>
      </p:sp>
    </p:spTree>
    <p:extLst>
      <p:ext uri="{BB962C8B-B14F-4D97-AF65-F5344CB8AC3E}">
        <p14:creationId xmlns:p14="http://schemas.microsoft.com/office/powerpoint/2010/main" val="3770755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191E9FF-7B54-4FBC-8DB0-81392EA70732}" type="slidenum">
              <a:rPr kumimoji="1" lang="ja-JP" altLang="en-US" smtClean="0"/>
              <a:t>38</a:t>
            </a:fld>
            <a:endParaRPr kumimoji="1" lang="ja-JP" altLang="en-US"/>
          </a:p>
        </p:txBody>
      </p:sp>
    </p:spTree>
    <p:extLst>
      <p:ext uri="{BB962C8B-B14F-4D97-AF65-F5344CB8AC3E}">
        <p14:creationId xmlns:p14="http://schemas.microsoft.com/office/powerpoint/2010/main" val="3642470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196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9438" y="862013"/>
            <a:ext cx="7656513" cy="4306887"/>
          </a:xfrm>
        </p:spPr>
      </p:sp>
      <p:sp>
        <p:nvSpPr>
          <p:cNvPr id="3" name="Notes Placeholder 2"/>
          <p:cNvSpPr>
            <a:spLocks noGrp="1"/>
          </p:cNvSpPr>
          <p:nvPr>
            <p:ph type="body" idx="1"/>
          </p:nvPr>
        </p:nvSpPr>
        <p:spPr/>
        <p:txBody>
          <a:bodyPr>
            <a:normAutofit fontScale="70000" lnSpcReduction="20000"/>
          </a:bodyPr>
          <a:lstStyle/>
          <a:p>
            <a:r>
              <a:rPr kumimoji="1" lang="en-US" altLang="ja-JP" sz="1200" b="0" i="0" kern="1200">
                <a:solidFill>
                  <a:schemeClr val="tx1"/>
                </a:solidFill>
                <a:effectLst/>
                <a:latin typeface="+mn-lt"/>
                <a:ea typeface="+mn-ea"/>
                <a:cs typeface="+mn-cs"/>
              </a:rPr>
              <a:t>FPT</a:t>
            </a:r>
            <a:r>
              <a:rPr kumimoji="1" lang="ja-JP" altLang="en-US" sz="1200" b="0" i="0" kern="1200">
                <a:solidFill>
                  <a:schemeClr val="tx1"/>
                </a:solidFill>
                <a:effectLst/>
                <a:latin typeface="+mn-lt"/>
                <a:ea typeface="+mn-ea"/>
                <a:cs typeface="+mn-cs"/>
              </a:rPr>
              <a:t>のクラウドサービスについてご紹介させていただきます。</a:t>
            </a:r>
            <a:endParaRPr kumimoji="1" lang="en-US" altLang="ja-JP" sz="1200" b="0" i="0" kern="1200">
              <a:solidFill>
                <a:schemeClr val="tx1"/>
              </a:solidFill>
              <a:effectLst/>
              <a:latin typeface="+mn-lt"/>
              <a:ea typeface="+mn-ea"/>
              <a:cs typeface="+mn-cs"/>
            </a:endParaRPr>
          </a:p>
          <a:p>
            <a:endParaRPr kumimoji="1" lang="en-US" altLang="ja-JP" sz="1200" b="0" i="0" kern="1200">
              <a:solidFill>
                <a:schemeClr val="tx1"/>
              </a:solidFill>
              <a:effectLst/>
              <a:latin typeface="+mn-lt"/>
              <a:ea typeface="+mn-ea"/>
              <a:cs typeface="+mn-cs"/>
            </a:endParaRPr>
          </a:p>
          <a:p>
            <a:r>
              <a:rPr kumimoji="1" lang="en-US" altLang="ja-JP" sz="1200" b="0" i="0" kern="1200">
                <a:solidFill>
                  <a:schemeClr val="tx1"/>
                </a:solidFill>
                <a:effectLst/>
                <a:latin typeface="+mn-lt"/>
                <a:ea typeface="+mn-ea"/>
                <a:cs typeface="+mn-cs"/>
              </a:rPr>
              <a:t>FPT</a:t>
            </a:r>
            <a:r>
              <a:rPr kumimoji="1" lang="ja-JP" altLang="en-US" sz="1200" b="0" i="0" kern="1200">
                <a:solidFill>
                  <a:schemeClr val="tx1"/>
                </a:solidFill>
                <a:effectLst/>
                <a:latin typeface="+mn-lt"/>
                <a:ea typeface="+mn-ea"/>
                <a:cs typeface="+mn-cs"/>
              </a:rPr>
              <a:t>クラウドプロフェッショナルサービスでは、コンサルティングから、導入、導入後のサポートまでトータルに用意する。</a:t>
            </a:r>
            <a:endParaRPr kumimoji="1" lang="en-US" altLang="ja-JP" sz="1200" b="0" i="0" kern="1200">
              <a:solidFill>
                <a:schemeClr val="tx1"/>
              </a:solidFill>
              <a:effectLst/>
              <a:latin typeface="+mn-lt"/>
              <a:ea typeface="+mn-ea"/>
              <a:cs typeface="+mn-cs"/>
            </a:endParaRPr>
          </a:p>
          <a:p>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導入前に、クラウドアセスメント：現行のシステムを把握し、クラウドへ移行できるかどうか評価します。</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　　　　　　　　　　　　　　　　　　また、クラウドへ移行ロードマップを提供し、移行段階の概要見積を提供できます。</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　　　　　共同研究：</a:t>
            </a:r>
            <a:r>
              <a:rPr kumimoji="1" lang="en-US" altLang="ja-JP" sz="1200" b="0" i="0" kern="1200">
                <a:solidFill>
                  <a:schemeClr val="tx1"/>
                </a:solidFill>
                <a:effectLst/>
                <a:latin typeface="+mn-lt"/>
                <a:ea typeface="+mn-ea"/>
                <a:cs typeface="+mn-cs"/>
              </a:rPr>
              <a:t>AWS</a:t>
            </a:r>
            <a:r>
              <a:rPr kumimoji="1" lang="ja-JP" altLang="en-US" sz="1200" b="0" i="0" kern="1200">
                <a:solidFill>
                  <a:schemeClr val="tx1"/>
                </a:solidFill>
                <a:effectLst/>
                <a:latin typeface="+mn-lt"/>
                <a:ea typeface="+mn-ea"/>
                <a:cs typeface="+mn-cs"/>
              </a:rPr>
              <a:t>の新規サービスを調査するニーズ等に応じて、チームを組んで、お客様とともに技術調査します。</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　　　　　　　　　　研究テーマごとに</a:t>
            </a:r>
            <a:r>
              <a:rPr kumimoji="1" lang="en-US" altLang="ja-JP" sz="1200" b="0" i="0" kern="1200">
                <a:solidFill>
                  <a:schemeClr val="tx1"/>
                </a:solidFill>
                <a:effectLst/>
                <a:latin typeface="+mn-lt"/>
                <a:ea typeface="+mn-ea"/>
                <a:cs typeface="+mn-cs"/>
              </a:rPr>
              <a:t>Agile</a:t>
            </a:r>
            <a:r>
              <a:rPr kumimoji="1" lang="ja-JP" altLang="en-US" sz="1200" b="0" i="0" kern="1200">
                <a:solidFill>
                  <a:schemeClr val="tx1"/>
                </a:solidFill>
                <a:effectLst/>
                <a:latin typeface="+mn-lt"/>
                <a:ea typeface="+mn-ea"/>
                <a:cs typeface="+mn-cs"/>
              </a:rPr>
              <a:t>で対応します。</a:t>
            </a:r>
            <a:endParaRPr kumimoji="1" lang="en-US" altLang="ja-JP" sz="1200" b="0" i="0" kern="1200">
              <a:solidFill>
                <a:schemeClr val="tx1"/>
              </a:solidFill>
              <a:effectLst/>
              <a:latin typeface="+mn-lt"/>
              <a:ea typeface="+mn-ea"/>
              <a:cs typeface="+mn-cs"/>
            </a:endParaRPr>
          </a:p>
          <a:p>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導入：クラウド移行、クラウド上開発、テストなどを対応できます</a:t>
            </a:r>
            <a:endParaRPr kumimoji="1" lang="en-US" altLang="ja-JP" sz="1200" b="0" i="0" kern="1200">
              <a:solidFill>
                <a:schemeClr val="tx1"/>
              </a:solidFill>
              <a:effectLst/>
              <a:latin typeface="+mn-lt"/>
              <a:ea typeface="+mn-ea"/>
              <a:cs typeface="+mn-cs"/>
            </a:endParaRPr>
          </a:p>
          <a:p>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また、導入後、クラウド上システムを改善するなど技術サポート対応できます。</a:t>
            </a:r>
            <a:endParaRPr kumimoji="1" lang="en-US" altLang="ja-JP" sz="1200" b="0" i="0" kern="1200">
              <a:solidFill>
                <a:schemeClr val="tx1"/>
              </a:solidFill>
              <a:effectLst/>
              <a:latin typeface="+mn-lt"/>
              <a:ea typeface="+mn-ea"/>
              <a:cs typeface="+mn-cs"/>
            </a:endParaRPr>
          </a:p>
          <a:p>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技術面では、</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ツール＆メソドロジーも特長だ。</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クラウドプロフェッショナルサービスでは多数の類似する案件を扱う。</a:t>
            </a:r>
            <a:endParaRPr kumimoji="1" lang="en-US" altLang="ja-JP" sz="1200" b="0" i="0" kern="1200">
              <a:solidFill>
                <a:schemeClr val="tx1"/>
              </a:solidFill>
              <a:effectLst/>
              <a:latin typeface="+mn-lt"/>
              <a:ea typeface="+mn-ea"/>
              <a:cs typeface="+mn-cs"/>
            </a:endParaRPr>
          </a:p>
          <a:p>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そこで蓄積したノウハウをツール化することで、</a:t>
            </a:r>
            <a:endParaRPr kumimoji="1" lang="en-US" altLang="ja-JP" sz="1200" b="0" i="0" kern="1200">
              <a:solidFill>
                <a:schemeClr val="tx1"/>
              </a:solidFill>
              <a:effectLst/>
              <a:latin typeface="+mn-lt"/>
              <a:ea typeface="+mn-ea"/>
              <a:cs typeface="+mn-cs"/>
            </a:endParaRPr>
          </a:p>
          <a:p>
            <a:r>
              <a:rPr kumimoji="1" lang="en-US" altLang="ja-JP" sz="1200" b="0" i="0" kern="1200">
                <a:solidFill>
                  <a:schemeClr val="tx1"/>
                </a:solidFill>
                <a:effectLst/>
                <a:latin typeface="+mn-lt"/>
                <a:ea typeface="+mn-ea"/>
                <a:cs typeface="+mn-cs"/>
              </a:rPr>
              <a:t>      </a:t>
            </a:r>
            <a:r>
              <a:rPr kumimoji="1" lang="ja-JP" altLang="en-US" sz="1200" b="0" i="0" kern="1200">
                <a:solidFill>
                  <a:schemeClr val="tx1"/>
                </a:solidFill>
                <a:effectLst/>
                <a:latin typeface="+mn-lt"/>
                <a:ea typeface="+mn-ea"/>
                <a:cs typeface="+mn-cs"/>
              </a:rPr>
              <a:t>工数を削減し、</a:t>
            </a:r>
            <a:endParaRPr kumimoji="1" lang="en-US" altLang="ja-JP" sz="1200" b="0" i="0" kern="1200">
              <a:solidFill>
                <a:schemeClr val="tx1"/>
              </a:solidFill>
              <a:effectLst/>
              <a:latin typeface="+mn-lt"/>
              <a:ea typeface="+mn-ea"/>
              <a:cs typeface="+mn-cs"/>
            </a:endParaRPr>
          </a:p>
          <a:p>
            <a:r>
              <a:rPr kumimoji="1" lang="en-US" altLang="ja-JP" sz="1200" b="0" i="0" kern="1200">
                <a:solidFill>
                  <a:schemeClr val="tx1"/>
                </a:solidFill>
                <a:effectLst/>
                <a:latin typeface="+mn-lt"/>
                <a:ea typeface="+mn-ea"/>
                <a:cs typeface="+mn-cs"/>
              </a:rPr>
              <a:t>      </a:t>
            </a:r>
            <a:r>
              <a:rPr kumimoji="1" lang="ja-JP" altLang="en-US" sz="1200" b="0" i="0" kern="1200">
                <a:solidFill>
                  <a:schemeClr val="tx1"/>
                </a:solidFill>
                <a:effectLst/>
                <a:latin typeface="+mn-lt"/>
                <a:ea typeface="+mn-ea"/>
                <a:cs typeface="+mn-cs"/>
              </a:rPr>
              <a:t>スピーディな開発を可能にした。</a:t>
            </a:r>
            <a:endParaRPr kumimoji="1" lang="en-US" altLang="ja-JP" sz="1200" b="0" i="0" kern="1200">
              <a:solidFill>
                <a:schemeClr val="tx1"/>
              </a:solidFill>
              <a:effectLst/>
              <a:latin typeface="+mn-lt"/>
              <a:ea typeface="+mn-ea"/>
              <a:cs typeface="+mn-cs"/>
            </a:endParaRPr>
          </a:p>
          <a:p>
            <a:endParaRPr kumimoji="1" lang="en-US" altLang="ja-JP" sz="1200" b="0" i="0" kern="1200">
              <a:solidFill>
                <a:schemeClr val="tx1"/>
              </a:solidFill>
              <a:effectLst/>
              <a:latin typeface="+mn-lt"/>
              <a:ea typeface="+mn-ea"/>
              <a:cs typeface="+mn-cs"/>
            </a:endParaRPr>
          </a:p>
          <a:p>
            <a:r>
              <a:rPr kumimoji="1" lang="en-US" altLang="ja-JP" sz="1200" b="0" i="0" kern="1200">
                <a:solidFill>
                  <a:schemeClr val="tx1"/>
                </a:solidFill>
                <a:effectLst/>
                <a:latin typeface="+mn-lt"/>
                <a:ea typeface="+mn-ea"/>
                <a:cs typeface="+mn-cs"/>
              </a:rPr>
              <a:t>FPT</a:t>
            </a:r>
            <a:r>
              <a:rPr kumimoji="1" lang="ja-JP" altLang="en-US" sz="1200" b="0" i="0" kern="1200">
                <a:solidFill>
                  <a:schemeClr val="tx1"/>
                </a:solidFill>
                <a:effectLst/>
                <a:latin typeface="+mn-lt"/>
                <a:ea typeface="+mn-ea"/>
                <a:cs typeface="+mn-cs"/>
              </a:rPr>
              <a:t>内製のクラウド移行支援ツール「</a:t>
            </a:r>
            <a:r>
              <a:rPr kumimoji="1" lang="en-US" altLang="ja-JP" sz="1200" b="0" i="0" kern="1200" err="1">
                <a:solidFill>
                  <a:schemeClr val="tx1"/>
                </a:solidFill>
                <a:effectLst/>
                <a:latin typeface="+mn-lt"/>
                <a:ea typeface="+mn-ea"/>
                <a:cs typeface="+mn-cs"/>
              </a:rPr>
              <a:t>Citus</a:t>
            </a:r>
            <a:r>
              <a:rPr kumimoji="1" lang="en-US" altLang="ja-JP" sz="1200" b="0" i="0" kern="1200">
                <a:solidFill>
                  <a:schemeClr val="tx1"/>
                </a:solidFill>
                <a:effectLst/>
                <a:latin typeface="+mn-lt"/>
                <a:ea typeface="+mn-ea"/>
                <a:cs typeface="+mn-cs"/>
              </a:rPr>
              <a:t>® Cloud Suite</a:t>
            </a:r>
            <a:r>
              <a:rPr kumimoji="1" lang="ja-JP" altLang="en-US" sz="1200" b="0" i="0" kern="1200">
                <a:solidFill>
                  <a:schemeClr val="tx1"/>
                </a:solidFill>
                <a:effectLst/>
                <a:latin typeface="+mn-lt"/>
                <a:ea typeface="+mn-ea"/>
                <a:cs typeface="+mn-cs"/>
              </a:rPr>
              <a:t>」は、コンサルティングから運用まで、クラウド移行の評価・実装をアシストする。</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多くの企業で利用され、生産性</a:t>
            </a:r>
            <a:r>
              <a:rPr kumimoji="1" lang="en-US" altLang="ja-JP" sz="1200" b="0" i="0" kern="1200">
                <a:solidFill>
                  <a:schemeClr val="tx1"/>
                </a:solidFill>
                <a:effectLst/>
                <a:latin typeface="+mn-lt"/>
                <a:ea typeface="+mn-ea"/>
                <a:cs typeface="+mn-cs"/>
              </a:rPr>
              <a:t>70%</a:t>
            </a:r>
            <a:r>
              <a:rPr kumimoji="1" lang="ja-JP" altLang="en-US" sz="1200" b="0" i="0" kern="1200">
                <a:solidFill>
                  <a:schemeClr val="tx1"/>
                </a:solidFill>
                <a:effectLst/>
                <a:latin typeface="+mn-lt"/>
                <a:ea typeface="+mn-ea"/>
                <a:cs typeface="+mn-cs"/>
              </a:rPr>
              <a:t>アップ、工数</a:t>
            </a:r>
            <a:r>
              <a:rPr kumimoji="1" lang="en-US" altLang="ja-JP" sz="1200" b="0" i="0" kern="1200">
                <a:solidFill>
                  <a:schemeClr val="tx1"/>
                </a:solidFill>
                <a:effectLst/>
                <a:latin typeface="+mn-lt"/>
                <a:ea typeface="+mn-ea"/>
                <a:cs typeface="+mn-cs"/>
              </a:rPr>
              <a:t>60%</a:t>
            </a:r>
            <a:r>
              <a:rPr kumimoji="1" lang="ja-JP" altLang="en-US" sz="1200" b="0" i="0" kern="1200">
                <a:solidFill>
                  <a:schemeClr val="tx1"/>
                </a:solidFill>
                <a:effectLst/>
                <a:latin typeface="+mn-lt"/>
                <a:ea typeface="+mn-ea"/>
                <a:cs typeface="+mn-cs"/>
              </a:rPr>
              <a:t>削減の実績もある。</a:t>
            </a:r>
            <a:endParaRPr kumimoji="1" lang="en-US" altLang="ja-JP" sz="1200" b="0" i="0" kern="1200">
              <a:solidFill>
                <a:schemeClr val="tx1"/>
              </a:solidFill>
              <a:effectLst/>
              <a:latin typeface="+mn-lt"/>
              <a:ea typeface="+mn-ea"/>
              <a:cs typeface="+mn-cs"/>
            </a:endParaRPr>
          </a:p>
          <a:p>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リソースはこの通りです。</a:t>
            </a:r>
            <a:endParaRPr kumimoji="1" lang="en-US" altLang="ja-JP" sz="1200" b="0" i="0" kern="1200">
              <a:solidFill>
                <a:schemeClr val="tx1"/>
              </a:solidFill>
              <a:effectLst/>
              <a:latin typeface="+mn-lt"/>
              <a:ea typeface="+mn-ea"/>
              <a:cs typeface="+mn-cs"/>
            </a:endParaRPr>
          </a:p>
          <a:p>
            <a:r>
              <a:rPr kumimoji="1" lang="en-US" altLang="ja-JP" sz="1200" b="0" i="0" kern="1200">
                <a:solidFill>
                  <a:schemeClr val="tx1"/>
                </a:solidFill>
                <a:effectLst/>
                <a:latin typeface="+mn-lt"/>
                <a:ea typeface="+mn-ea"/>
                <a:cs typeface="+mn-cs"/>
              </a:rPr>
              <a:t>IT</a:t>
            </a:r>
            <a:r>
              <a:rPr kumimoji="1" lang="ja-JP" altLang="en-US" sz="1200" b="0" i="0" kern="1200">
                <a:solidFill>
                  <a:schemeClr val="tx1"/>
                </a:solidFill>
                <a:effectLst/>
                <a:latin typeface="+mn-lt"/>
                <a:ea typeface="+mn-ea"/>
                <a:cs typeface="+mn-cs"/>
              </a:rPr>
              <a:t>技術者を育成する</a:t>
            </a:r>
            <a:r>
              <a:rPr kumimoji="1" lang="en-US" altLang="ja-JP" sz="1200" b="0" i="0" kern="1200">
                <a:solidFill>
                  <a:schemeClr val="tx1"/>
                </a:solidFill>
                <a:effectLst/>
                <a:latin typeface="+mn-lt"/>
                <a:ea typeface="+mn-ea"/>
                <a:cs typeface="+mn-cs"/>
              </a:rPr>
              <a:t>FPT</a:t>
            </a:r>
            <a:r>
              <a:rPr kumimoji="1" lang="ja-JP" altLang="en-US" sz="1200" b="0" i="0" kern="1200">
                <a:solidFill>
                  <a:schemeClr val="tx1"/>
                </a:solidFill>
                <a:effectLst/>
                <a:latin typeface="+mn-lt"/>
                <a:ea typeface="+mn-ea"/>
                <a:cs typeface="+mn-cs"/>
              </a:rPr>
              <a:t>大学では</a:t>
            </a:r>
            <a:r>
              <a:rPr kumimoji="1" lang="en-US" altLang="ja-JP" sz="1200" b="0" i="0" kern="1200">
                <a:solidFill>
                  <a:schemeClr val="tx1"/>
                </a:solidFill>
                <a:effectLst/>
                <a:latin typeface="+mn-lt"/>
                <a:ea typeface="+mn-ea"/>
                <a:cs typeface="+mn-cs"/>
              </a:rPr>
              <a:t>1</a:t>
            </a:r>
            <a:r>
              <a:rPr kumimoji="1" lang="ja-JP" altLang="en-US" sz="1200" b="0" i="0" kern="1200">
                <a:solidFill>
                  <a:schemeClr val="tx1"/>
                </a:solidFill>
                <a:effectLst/>
                <a:latin typeface="+mn-lt"/>
                <a:ea typeface="+mn-ea"/>
                <a:cs typeface="+mn-cs"/>
              </a:rPr>
              <a:t>万人が学び、既存の技術とクラウド技術を融合したハイブリッドな技術者が増えているという。</a:t>
            </a:r>
            <a:endParaRPr kumimoji="1" lang="en-US" altLang="ja-JP" sz="1200" b="0" i="0" kern="1200">
              <a:solidFill>
                <a:schemeClr val="tx1"/>
              </a:solidFill>
              <a:effectLst/>
              <a:latin typeface="+mn-lt"/>
              <a:ea typeface="+mn-ea"/>
              <a:cs typeface="+mn-cs"/>
            </a:endParaRPr>
          </a:p>
          <a:p>
            <a:endParaRPr kumimoji="1" lang="en-US" altLang="ja-JP" sz="1200" b="0" i="0" u="none" kern="1200" baseline="0">
              <a:solidFill>
                <a:schemeClr val="tx1"/>
              </a:solidFill>
              <a:effectLst/>
              <a:latin typeface="+mn-lt"/>
              <a:ea typeface="+mn-ea"/>
              <a:cs typeface="+mn-cs"/>
            </a:endParaRPr>
          </a:p>
          <a:p>
            <a:endParaRPr lang="en-US" altLang="ja-JP" sz="1200" b="0" i="0" u="none" baseline="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21518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62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4B87E8E-05D0-42FA-99F7-C5359DD6A7CB}" type="slidenum">
              <a:rPr kumimoji="1" lang="ja-JP" altLang="en-US" smtClean="0"/>
              <a:t>7</a:t>
            </a:fld>
            <a:endParaRPr kumimoji="1" lang="ja-JP" altLang="en-US"/>
          </a:p>
        </p:txBody>
      </p:sp>
    </p:spTree>
    <p:extLst>
      <p:ext uri="{BB962C8B-B14F-4D97-AF65-F5344CB8AC3E}">
        <p14:creationId xmlns:p14="http://schemas.microsoft.com/office/powerpoint/2010/main" val="864061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3638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F9EA260D-B0C4-4AE3-817C-014FA3CE2F0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225393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160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メイン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46D61-C0F9-4262-9862-B42B4A180C73}"/>
              </a:ext>
            </a:extLst>
          </p:cNvPr>
          <p:cNvSpPr>
            <a:spLocks noGrp="1"/>
          </p:cNvSpPr>
          <p:nvPr>
            <p:ph type="title"/>
          </p:nvPr>
        </p:nvSpPr>
        <p:spPr/>
        <p:txBody>
          <a:bodyPr>
            <a:normAutofit/>
          </a:bodyPr>
          <a:lstStyle>
            <a:lvl1pPr>
              <a:defRPr sz="2800"/>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7590DDB8-E610-45ED-93D1-574886C25B39}"/>
              </a:ext>
            </a:extLst>
          </p:cNvPr>
          <p:cNvSpPr>
            <a:spLocks noGrp="1"/>
          </p:cNvSpPr>
          <p:nvPr>
            <p:ph type="ftr" sz="quarter" idx="10"/>
          </p:nvPr>
        </p:nvSpPr>
        <p:spPr>
          <a:xfrm>
            <a:off x="1218507" y="6506440"/>
            <a:ext cx="4114800" cy="247726"/>
          </a:xfrm>
          <a:prstGeom prst="rect">
            <a:avLst/>
          </a:prstGeom>
        </p:spPr>
        <p:txBody>
          <a:bodyPr/>
          <a:lstStyle>
            <a:lvl1pPr>
              <a:defRPr>
                <a:solidFill>
                  <a:srgbClr val="898989"/>
                </a:solidFill>
                <a:latin typeface="+mn-ea"/>
                <a:ea typeface="+mn-ea"/>
              </a:defRPr>
            </a:lvl1pPr>
          </a:lstStyle>
          <a:p>
            <a:r>
              <a:rPr lang="en-US" altLang="ja-JP"/>
              <a:t>Copyright © 2024 FPT Software All rights reserved.</a:t>
            </a:r>
            <a:endParaRPr lang="ja-JP" altLang="en-US"/>
          </a:p>
        </p:txBody>
      </p:sp>
      <p:sp>
        <p:nvSpPr>
          <p:cNvPr id="4" name="スライド番号プレースホルダー 3">
            <a:extLst>
              <a:ext uri="{FF2B5EF4-FFF2-40B4-BE49-F238E27FC236}">
                <a16:creationId xmlns:a16="http://schemas.microsoft.com/office/drawing/2014/main" id="{CF628019-B0F4-4B8A-9CA1-0077C4D4C0CD}"/>
              </a:ext>
            </a:extLst>
          </p:cNvPr>
          <p:cNvSpPr>
            <a:spLocks noGrp="1"/>
          </p:cNvSpPr>
          <p:nvPr>
            <p:ph type="sldNum" sz="quarter" idx="11"/>
          </p:nvPr>
        </p:nvSpPr>
        <p:spPr>
          <a:xfrm>
            <a:off x="11650338" y="6492523"/>
            <a:ext cx="442772" cy="261643"/>
          </a:xfrm>
          <a:prstGeom prst="rect">
            <a:avLst/>
          </a:prstGeom>
        </p:spPr>
        <p:txBody>
          <a:bodyPr/>
          <a:lstStyle>
            <a:lvl1pPr>
              <a:defRPr sz="1200">
                <a:solidFill>
                  <a:srgbClr val="898989"/>
                </a:solidFill>
              </a:defRPr>
            </a:lvl1pPr>
          </a:lstStyle>
          <a:p>
            <a:fld id="{64426991-36D0-4DC2-898E-6B6E1FAFABE8}" type="slidenum">
              <a:rPr lang="ja-JP" altLang="en-US" smtClean="0"/>
              <a:pPr/>
              <a:t>‹#›</a:t>
            </a:fld>
            <a:endParaRPr lang="ja-JP" altLang="en-US"/>
          </a:p>
        </p:txBody>
      </p:sp>
      <p:sp>
        <p:nvSpPr>
          <p:cNvPr id="7" name="コンテンツ プレースホルダー 2">
            <a:extLst>
              <a:ext uri="{FF2B5EF4-FFF2-40B4-BE49-F238E27FC236}">
                <a16:creationId xmlns:a16="http://schemas.microsoft.com/office/drawing/2014/main" id="{ADD20C89-759B-4CB3-A8FB-F5F78FA44735}"/>
              </a:ext>
            </a:extLst>
          </p:cNvPr>
          <p:cNvSpPr>
            <a:spLocks noGrp="1"/>
          </p:cNvSpPr>
          <p:nvPr>
            <p:ph idx="1"/>
          </p:nvPr>
        </p:nvSpPr>
        <p:spPr>
          <a:xfrm>
            <a:off x="430567" y="987962"/>
            <a:ext cx="10896233" cy="5212800"/>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8560038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30567" y="277342"/>
            <a:ext cx="10461600" cy="5472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30567" y="965418"/>
            <a:ext cx="11454400" cy="5338817"/>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298" name="図 297" descr="アイコン&#10;&#10;自動的に生成された説明">
            <a:extLst>
              <a:ext uri="{FF2B5EF4-FFF2-40B4-BE49-F238E27FC236}">
                <a16:creationId xmlns:a16="http://schemas.microsoft.com/office/drawing/2014/main" id="{CDC8F3DC-B542-41F4-AD33-4B8A575568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8" y="6379050"/>
            <a:ext cx="979532" cy="432000"/>
          </a:xfrm>
          <a:prstGeom prst="rect">
            <a:avLst/>
          </a:prstGeom>
        </p:spPr>
      </p:pic>
      <p:pic>
        <p:nvPicPr>
          <p:cNvPr id="297" name="Picture 68">
            <a:extLst>
              <a:ext uri="{FF2B5EF4-FFF2-40B4-BE49-F238E27FC236}">
                <a16:creationId xmlns:a16="http://schemas.microsoft.com/office/drawing/2014/main" id="{3F491651-5B20-4E88-BD5E-809FA21B072D}"/>
              </a:ext>
            </a:extLst>
          </p:cNvPr>
          <p:cNvPicPr>
            <a:picLocks noChangeAspect="1"/>
          </p:cNvPicPr>
          <p:nvPr/>
        </p:nvPicPr>
        <p:blipFill>
          <a:blip r:embed="rId4" cstate="email">
            <a:lum bright="-20000"/>
            <a:extLst>
              <a:ext uri="{28A0092B-C50C-407E-A947-70E740481C1C}">
                <a14:useLocalDpi xmlns:a14="http://schemas.microsoft.com/office/drawing/2010/main"/>
              </a:ext>
            </a:extLst>
          </a:blip>
          <a:stretch>
            <a:fillRect/>
          </a:stretch>
        </p:blipFill>
        <p:spPr>
          <a:xfrm>
            <a:off x="10463268" y="-164677"/>
            <a:ext cx="2045796" cy="1451542"/>
          </a:xfrm>
          <a:prstGeom prst="rect">
            <a:avLst/>
          </a:prstGeom>
          <a:effectLst/>
        </p:spPr>
      </p:pic>
      <p:sp>
        <p:nvSpPr>
          <p:cNvPr id="299" name="Footer Placeholder 4">
            <a:extLst>
              <a:ext uri="{FF2B5EF4-FFF2-40B4-BE49-F238E27FC236}">
                <a16:creationId xmlns:a16="http://schemas.microsoft.com/office/drawing/2014/main" id="{B7CE90F9-32AC-4899-A0F1-A538FB702D7E}"/>
              </a:ext>
            </a:extLst>
          </p:cNvPr>
          <p:cNvSpPr>
            <a:spLocks noGrp="1"/>
          </p:cNvSpPr>
          <p:nvPr>
            <p:ph type="ftr" sz="quarter" idx="3"/>
          </p:nvPr>
        </p:nvSpPr>
        <p:spPr>
          <a:xfrm>
            <a:off x="1182238" y="6445111"/>
            <a:ext cx="41148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b="0" i="0" spc="20" baseline="0">
                <a:solidFill>
                  <a:schemeClr val="tx1">
                    <a:tint val="75000"/>
                  </a:schemeClr>
                </a:solidFill>
                <a:latin typeface="+mn-ea"/>
                <a:ea typeface="+mn-ea"/>
                <a:cs typeface="Calibri" panose="020F0502020204030204" pitchFamily="34" charset="0"/>
              </a:defRPr>
            </a:lvl1pPr>
          </a:lstStyle>
          <a:p>
            <a:r>
              <a:rPr lang="en-US" altLang="ja-JP"/>
              <a:t>Copyright © 2024 FPT Software All rights reserved.</a:t>
            </a:r>
            <a:endParaRPr lang="ja-JP" altLang="en-US"/>
          </a:p>
        </p:txBody>
      </p:sp>
    </p:spTree>
    <p:extLst>
      <p:ext uri="{BB962C8B-B14F-4D97-AF65-F5344CB8AC3E}">
        <p14:creationId xmlns:p14="http://schemas.microsoft.com/office/powerpoint/2010/main" val="1465618941"/>
      </p:ext>
    </p:extLst>
  </p:cSld>
  <p:clrMap bg1="lt1" tx1="dk1" bg2="lt2" tx2="dk2" accent1="accent1" accent2="accent2" accent3="accent3" accent4="accent4" accent5="accent5" accent6="accent6" hlink="hlink" folHlink="folHlink"/>
  <p:sldLayoutIdLst>
    <p:sldLayoutId id="2147483737" r:id="rId1"/>
  </p:sldLayoutIdLst>
  <p:hf hdr="0" dt="0"/>
  <p:txStyles>
    <p:titleStyle>
      <a:lvl1pPr algn="l" defTabSz="914400" rtl="0" eaLnBrk="1" latinLnBrk="0" hangingPunct="1">
        <a:lnSpc>
          <a:spcPct val="90000"/>
        </a:lnSpc>
        <a:spcBef>
          <a:spcPct val="0"/>
        </a:spcBef>
        <a:buNone/>
        <a:defRPr kumimoji="1" sz="3200" b="1" kern="1200">
          <a:solidFill>
            <a:srgbClr val="020673"/>
          </a:solidFill>
          <a:latin typeface="Meiryo UI" panose="020B0604030504040204" charset="-128"/>
          <a:ea typeface="Meiryo UI" panose="020B0604030504040204" charset="-128"/>
          <a:cs typeface="Meiryo UI" panose="020B0604030504040204" charset="-128"/>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p:bodyStyle>
    <p:otherStyle>
      <a:defPPr>
        <a:defRPr lang="ja-JP"/>
      </a:defPPr>
      <a:lvl1pPr marL="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1pPr>
      <a:lvl2pPr marL="457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2pPr>
      <a:lvl3pPr marL="914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3pPr>
      <a:lvl4pPr marL="1371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4pPr>
      <a:lvl5pPr marL="18288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5pPr>
      <a:lvl6pPr marL="22860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7432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2004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657600" algn="l" defTabSz="914400" rtl="0" eaLnBrk="1" latinLnBrk="0" hangingPunct="1">
        <a:defRPr kumimoji="1" sz="1800" kern="1200">
          <a:solidFill>
            <a:schemeClr val="tx1"/>
          </a:solidFill>
          <a:latin typeface="Meiryo UI" panose="020B0604030504040204" charset="-128"/>
          <a:ea typeface="Meiryo UI" panose="020B0604030504040204" charset="-128"/>
          <a:cs typeface="Meiryo UI" panose="020B0604030504040204" charset="-128"/>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42.svg"/><Relationship Id="rId39" Type="http://schemas.openxmlformats.org/officeDocument/2006/relationships/image" Target="../media/image55.png"/><Relationship Id="rId21" Type="http://schemas.openxmlformats.org/officeDocument/2006/relationships/image" Target="../media/image37.png"/><Relationship Id="rId34" Type="http://schemas.openxmlformats.org/officeDocument/2006/relationships/image" Target="../media/image50.svg"/><Relationship Id="rId42" Type="http://schemas.openxmlformats.org/officeDocument/2006/relationships/image" Target="../media/image58.svg"/><Relationship Id="rId7" Type="http://schemas.openxmlformats.org/officeDocument/2006/relationships/image" Target="../media/image25.png"/><Relationship Id="rId2" Type="http://schemas.openxmlformats.org/officeDocument/2006/relationships/notesSlide" Target="../notesSlides/notesSlide13.xml"/><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7.png"/><Relationship Id="rId24" Type="http://schemas.openxmlformats.org/officeDocument/2006/relationships/image" Target="../media/image40.svg"/><Relationship Id="rId32" Type="http://schemas.openxmlformats.org/officeDocument/2006/relationships/image" Target="../media/image48.svg"/><Relationship Id="rId37" Type="http://schemas.openxmlformats.org/officeDocument/2006/relationships/image" Target="../media/image53.png"/><Relationship Id="rId40" Type="http://schemas.openxmlformats.org/officeDocument/2006/relationships/image" Target="../media/image56.svg"/><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svg"/><Relationship Id="rId36" Type="http://schemas.openxmlformats.org/officeDocument/2006/relationships/image" Target="../media/image52.svg"/><Relationship Id="rId10" Type="http://schemas.openxmlformats.org/officeDocument/2006/relationships/image" Target="../media/image28.sv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0.svg"/><Relationship Id="rId22" Type="http://schemas.openxmlformats.org/officeDocument/2006/relationships/image" Target="../media/image38.svg"/><Relationship Id="rId27" Type="http://schemas.openxmlformats.org/officeDocument/2006/relationships/image" Target="../media/image43.png"/><Relationship Id="rId30" Type="http://schemas.openxmlformats.org/officeDocument/2006/relationships/image" Target="../media/image46.svg"/><Relationship Id="rId35" Type="http://schemas.openxmlformats.org/officeDocument/2006/relationships/image" Target="../media/image51.png"/><Relationship Id="rId43" Type="http://schemas.openxmlformats.org/officeDocument/2006/relationships/image" Target="../media/image59.png"/><Relationship Id="rId8" Type="http://schemas.openxmlformats.org/officeDocument/2006/relationships/image" Target="../media/image26.svg"/><Relationship Id="rId3" Type="http://schemas.openxmlformats.org/officeDocument/2006/relationships/image" Target="../media/image21.png"/><Relationship Id="rId12" Type="http://schemas.openxmlformats.org/officeDocument/2006/relationships/image" Target="../media/image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sv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notesSlide" Target="../notesSlides/notesSlide16.xml"/><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3" Type="http://schemas.openxmlformats.org/officeDocument/2006/relationships/image" Target="../media/image113.svg"/><Relationship Id="rId7" Type="http://schemas.openxmlformats.org/officeDocument/2006/relationships/image" Target="../media/image116.sv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15.svg"/><Relationship Id="rId4" Type="http://schemas.openxmlformats.org/officeDocument/2006/relationships/image" Target="../media/image114.png"/></Relationships>
</file>

<file path=ppt/slides/_rels/slide29.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130.png"/><Relationship Id="rId26" Type="http://schemas.openxmlformats.org/officeDocument/2006/relationships/image" Target="../media/image138.png"/><Relationship Id="rId3" Type="http://schemas.openxmlformats.org/officeDocument/2006/relationships/image" Target="../media/image117.svg"/><Relationship Id="rId21" Type="http://schemas.openxmlformats.org/officeDocument/2006/relationships/image" Target="../media/image133.svg"/><Relationship Id="rId34" Type="http://schemas.openxmlformats.org/officeDocument/2006/relationships/image" Target="../media/image144.png"/><Relationship Id="rId7" Type="http://schemas.openxmlformats.org/officeDocument/2006/relationships/image" Target="../media/image121.svg"/><Relationship Id="rId12" Type="http://schemas.openxmlformats.org/officeDocument/2006/relationships/image" Target="../media/image25.png"/><Relationship Id="rId17" Type="http://schemas.openxmlformats.org/officeDocument/2006/relationships/image" Target="../media/image129.svg"/><Relationship Id="rId25" Type="http://schemas.openxmlformats.org/officeDocument/2006/relationships/image" Target="../media/image137.svg"/><Relationship Id="rId33" Type="http://schemas.openxmlformats.org/officeDocument/2006/relationships/image" Target="../media/image116.svg"/><Relationship Id="rId2" Type="http://schemas.openxmlformats.org/officeDocument/2006/relationships/image" Target="../media/image112.png"/><Relationship Id="rId16" Type="http://schemas.openxmlformats.org/officeDocument/2006/relationships/image" Target="../media/image128.png"/><Relationship Id="rId20" Type="http://schemas.openxmlformats.org/officeDocument/2006/relationships/image" Target="../media/image132.png"/><Relationship Id="rId29" Type="http://schemas.openxmlformats.org/officeDocument/2006/relationships/image" Target="../media/image141.svg"/><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image" Target="../media/image125.svg"/><Relationship Id="rId24" Type="http://schemas.openxmlformats.org/officeDocument/2006/relationships/image" Target="../media/image136.png"/><Relationship Id="rId32" Type="http://schemas.openxmlformats.org/officeDocument/2006/relationships/image" Target="../media/image23.png"/><Relationship Id="rId5" Type="http://schemas.openxmlformats.org/officeDocument/2006/relationships/image" Target="../media/image119.svg"/><Relationship Id="rId15" Type="http://schemas.openxmlformats.org/officeDocument/2006/relationships/image" Target="../media/image127.svg"/><Relationship Id="rId23" Type="http://schemas.openxmlformats.org/officeDocument/2006/relationships/image" Target="../media/image135.svg"/><Relationship Id="rId28" Type="http://schemas.openxmlformats.org/officeDocument/2006/relationships/image" Target="../media/image140.png"/><Relationship Id="rId10" Type="http://schemas.openxmlformats.org/officeDocument/2006/relationships/image" Target="../media/image124.png"/><Relationship Id="rId19" Type="http://schemas.openxmlformats.org/officeDocument/2006/relationships/image" Target="../media/image131.svg"/><Relationship Id="rId31" Type="http://schemas.openxmlformats.org/officeDocument/2006/relationships/image" Target="../media/image143.svg"/><Relationship Id="rId4" Type="http://schemas.openxmlformats.org/officeDocument/2006/relationships/image" Target="../media/image118.png"/><Relationship Id="rId9" Type="http://schemas.openxmlformats.org/officeDocument/2006/relationships/image" Target="../media/image123.svg"/><Relationship Id="rId14" Type="http://schemas.openxmlformats.org/officeDocument/2006/relationships/image" Target="../media/image126.png"/><Relationship Id="rId22" Type="http://schemas.openxmlformats.org/officeDocument/2006/relationships/image" Target="../media/image134.png"/><Relationship Id="rId27" Type="http://schemas.openxmlformats.org/officeDocument/2006/relationships/image" Target="../media/image139.svg"/><Relationship Id="rId30" Type="http://schemas.openxmlformats.org/officeDocument/2006/relationships/image" Target="../media/image142.png"/><Relationship Id="rId35" Type="http://schemas.openxmlformats.org/officeDocument/2006/relationships/image" Target="../media/image145.svg"/><Relationship Id="rId8" Type="http://schemas.openxmlformats.org/officeDocument/2006/relationships/image" Target="../media/image12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image" Target="../media/image146.png"/><Relationship Id="rId21" Type="http://schemas.openxmlformats.org/officeDocument/2006/relationships/image" Target="../media/image163.png"/><Relationship Id="rId7" Type="http://schemas.microsoft.com/office/2007/relationships/hdphoto" Target="../media/hdphoto2.wdp"/><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notesSlide" Target="../notesSlides/notesSlide21.xml"/><Relationship Id="rId16" Type="http://schemas.openxmlformats.org/officeDocument/2006/relationships/image" Target="../media/image158.png"/><Relationship Id="rId20" Type="http://schemas.openxmlformats.org/officeDocument/2006/relationships/image" Target="../media/image162.png"/><Relationship Id="rId1" Type="http://schemas.openxmlformats.org/officeDocument/2006/relationships/slideLayout" Target="../slideLayouts/slideLayout1.xml"/><Relationship Id="rId6" Type="http://schemas.openxmlformats.org/officeDocument/2006/relationships/image" Target="../media/image149.png"/><Relationship Id="rId11" Type="http://schemas.openxmlformats.org/officeDocument/2006/relationships/image" Target="../media/image153.png"/><Relationship Id="rId24" Type="http://schemas.openxmlformats.org/officeDocument/2006/relationships/image" Target="../media/image166.png"/><Relationship Id="rId5" Type="http://schemas.openxmlformats.org/officeDocument/2006/relationships/image" Target="../media/image148.png"/><Relationship Id="rId15" Type="http://schemas.openxmlformats.org/officeDocument/2006/relationships/image" Target="../media/image157.png"/><Relationship Id="rId23" Type="http://schemas.openxmlformats.org/officeDocument/2006/relationships/image" Target="../media/image165.png"/><Relationship Id="rId10" Type="http://schemas.openxmlformats.org/officeDocument/2006/relationships/image" Target="../media/image152.png"/><Relationship Id="rId19" Type="http://schemas.openxmlformats.org/officeDocument/2006/relationships/image" Target="../media/image161.png"/><Relationship Id="rId4" Type="http://schemas.openxmlformats.org/officeDocument/2006/relationships/image" Target="../media/image147.png"/><Relationship Id="rId9" Type="http://schemas.openxmlformats.org/officeDocument/2006/relationships/image" Target="../media/image151.svg"/><Relationship Id="rId14" Type="http://schemas.openxmlformats.org/officeDocument/2006/relationships/image" Target="../media/image156.png"/><Relationship Id="rId22" Type="http://schemas.openxmlformats.org/officeDocument/2006/relationships/image" Target="../media/image164.png"/></Relationships>
</file>

<file path=ppt/slides/_rels/slide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3" Type="http://schemas.openxmlformats.org/officeDocument/2006/relationships/image" Target="../media/image178.png"/><Relationship Id="rId18" Type="http://schemas.openxmlformats.org/officeDocument/2006/relationships/image" Target="../media/image183.svg"/><Relationship Id="rId26" Type="http://schemas.openxmlformats.org/officeDocument/2006/relationships/image" Target="../media/image189.svg"/><Relationship Id="rId39" Type="http://schemas.openxmlformats.org/officeDocument/2006/relationships/image" Target="../media/image21.png"/><Relationship Id="rId21" Type="http://schemas.openxmlformats.org/officeDocument/2006/relationships/image" Target="../media/image186.png"/><Relationship Id="rId34" Type="http://schemas.openxmlformats.org/officeDocument/2006/relationships/image" Target="../media/image193.svg"/><Relationship Id="rId42" Type="http://schemas.openxmlformats.org/officeDocument/2006/relationships/image" Target="../media/image199.svg"/><Relationship Id="rId47" Type="http://schemas.openxmlformats.org/officeDocument/2006/relationships/image" Target="../media/image144.png"/><Relationship Id="rId50" Type="http://schemas.openxmlformats.org/officeDocument/2006/relationships/image" Target="../media/image26.svg"/><Relationship Id="rId7" Type="http://schemas.openxmlformats.org/officeDocument/2006/relationships/image" Target="../media/image172.png"/><Relationship Id="rId2" Type="http://schemas.openxmlformats.org/officeDocument/2006/relationships/notesSlide" Target="../notesSlides/notesSlide24.xml"/><Relationship Id="rId16" Type="http://schemas.openxmlformats.org/officeDocument/2006/relationships/image" Target="../media/image181.svg"/><Relationship Id="rId29" Type="http://schemas.openxmlformats.org/officeDocument/2006/relationships/image" Target="../media/image190.png"/><Relationship Id="rId11" Type="http://schemas.openxmlformats.org/officeDocument/2006/relationships/image" Target="../media/image176.png"/><Relationship Id="rId24" Type="http://schemas.openxmlformats.org/officeDocument/2006/relationships/image" Target="../media/image137.svg"/><Relationship Id="rId32" Type="http://schemas.openxmlformats.org/officeDocument/2006/relationships/image" Target="../media/image131.svg"/><Relationship Id="rId37" Type="http://schemas.openxmlformats.org/officeDocument/2006/relationships/image" Target="../media/image196.png"/><Relationship Id="rId40" Type="http://schemas.openxmlformats.org/officeDocument/2006/relationships/image" Target="../media/image22.svg"/><Relationship Id="rId45" Type="http://schemas.openxmlformats.org/officeDocument/2006/relationships/image" Target="../media/image202.png"/><Relationship Id="rId53" Type="http://schemas.openxmlformats.org/officeDocument/2006/relationships/image" Target="../media/image23.png"/><Relationship Id="rId5" Type="http://schemas.openxmlformats.org/officeDocument/2006/relationships/image" Target="../media/image170.png"/><Relationship Id="rId10" Type="http://schemas.openxmlformats.org/officeDocument/2006/relationships/image" Target="../media/image175.svg"/><Relationship Id="rId19" Type="http://schemas.openxmlformats.org/officeDocument/2006/relationships/image" Target="../media/image184.png"/><Relationship Id="rId31" Type="http://schemas.openxmlformats.org/officeDocument/2006/relationships/image" Target="../media/image130.png"/><Relationship Id="rId44" Type="http://schemas.openxmlformats.org/officeDocument/2006/relationships/image" Target="../media/image201.svg"/><Relationship Id="rId52" Type="http://schemas.openxmlformats.org/officeDocument/2006/relationships/image" Target="../media/image205.svg"/><Relationship Id="rId4" Type="http://schemas.openxmlformats.org/officeDocument/2006/relationships/image" Target="../media/image169.svg"/><Relationship Id="rId9" Type="http://schemas.openxmlformats.org/officeDocument/2006/relationships/image" Target="../media/image174.png"/><Relationship Id="rId14" Type="http://schemas.openxmlformats.org/officeDocument/2006/relationships/image" Target="../media/image179.svg"/><Relationship Id="rId22" Type="http://schemas.openxmlformats.org/officeDocument/2006/relationships/image" Target="../media/image187.svg"/><Relationship Id="rId27" Type="http://schemas.openxmlformats.org/officeDocument/2006/relationships/image" Target="../media/image134.png"/><Relationship Id="rId30" Type="http://schemas.openxmlformats.org/officeDocument/2006/relationships/image" Target="../media/image191.svg"/><Relationship Id="rId35" Type="http://schemas.openxmlformats.org/officeDocument/2006/relationships/image" Target="../media/image194.png"/><Relationship Id="rId43" Type="http://schemas.openxmlformats.org/officeDocument/2006/relationships/image" Target="../media/image200.png"/><Relationship Id="rId48" Type="http://schemas.openxmlformats.org/officeDocument/2006/relationships/image" Target="../media/image145.svg"/><Relationship Id="rId8" Type="http://schemas.openxmlformats.org/officeDocument/2006/relationships/image" Target="../media/image173.svg"/><Relationship Id="rId51" Type="http://schemas.openxmlformats.org/officeDocument/2006/relationships/image" Target="../media/image204.png"/><Relationship Id="rId3" Type="http://schemas.openxmlformats.org/officeDocument/2006/relationships/image" Target="../media/image168.png"/><Relationship Id="rId12" Type="http://schemas.openxmlformats.org/officeDocument/2006/relationships/image" Target="../media/image177.svg"/><Relationship Id="rId17" Type="http://schemas.openxmlformats.org/officeDocument/2006/relationships/image" Target="../media/image182.png"/><Relationship Id="rId25" Type="http://schemas.openxmlformats.org/officeDocument/2006/relationships/image" Target="../media/image188.png"/><Relationship Id="rId33" Type="http://schemas.openxmlformats.org/officeDocument/2006/relationships/image" Target="../media/image192.png"/><Relationship Id="rId38" Type="http://schemas.openxmlformats.org/officeDocument/2006/relationships/image" Target="../media/image197.svg"/><Relationship Id="rId46" Type="http://schemas.openxmlformats.org/officeDocument/2006/relationships/image" Target="../media/image203.svg"/><Relationship Id="rId20" Type="http://schemas.openxmlformats.org/officeDocument/2006/relationships/image" Target="../media/image185.svg"/><Relationship Id="rId41" Type="http://schemas.openxmlformats.org/officeDocument/2006/relationships/image" Target="../media/image198.png"/><Relationship Id="rId54"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image" Target="../media/image171.svg"/><Relationship Id="rId15" Type="http://schemas.openxmlformats.org/officeDocument/2006/relationships/image" Target="../media/image180.png"/><Relationship Id="rId23" Type="http://schemas.openxmlformats.org/officeDocument/2006/relationships/image" Target="../media/image136.png"/><Relationship Id="rId28" Type="http://schemas.openxmlformats.org/officeDocument/2006/relationships/image" Target="../media/image135.svg"/><Relationship Id="rId36" Type="http://schemas.openxmlformats.org/officeDocument/2006/relationships/image" Target="../media/image195.svg"/><Relationship Id="rId49"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6.svg"/><Relationship Id="rId18" Type="http://schemas.openxmlformats.org/officeDocument/2006/relationships/image" Target="../media/image192.png"/><Relationship Id="rId3" Type="http://schemas.openxmlformats.org/officeDocument/2006/relationships/image" Target="../media/image207.svg"/><Relationship Id="rId21" Type="http://schemas.openxmlformats.org/officeDocument/2006/relationships/image" Target="../media/image195.svg"/><Relationship Id="rId7" Type="http://schemas.openxmlformats.org/officeDocument/2006/relationships/image" Target="../media/image22.svg"/><Relationship Id="rId12" Type="http://schemas.openxmlformats.org/officeDocument/2006/relationships/image" Target="../media/image25.png"/><Relationship Id="rId17" Type="http://schemas.openxmlformats.org/officeDocument/2006/relationships/image" Target="../media/image145.svg"/><Relationship Id="rId2" Type="http://schemas.openxmlformats.org/officeDocument/2006/relationships/image" Target="../media/image206.png"/><Relationship Id="rId16" Type="http://schemas.openxmlformats.org/officeDocument/2006/relationships/image" Target="../media/image144.png"/><Relationship Id="rId20" Type="http://schemas.openxmlformats.org/officeDocument/2006/relationships/image" Target="../media/image194.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4.svg"/><Relationship Id="rId5" Type="http://schemas.openxmlformats.org/officeDocument/2006/relationships/image" Target="../media/image197.svg"/><Relationship Id="rId15" Type="http://schemas.openxmlformats.org/officeDocument/2006/relationships/image" Target="../media/image203.svg"/><Relationship Id="rId23" Type="http://schemas.openxmlformats.org/officeDocument/2006/relationships/image" Target="../media/image201.svg"/><Relationship Id="rId10" Type="http://schemas.openxmlformats.org/officeDocument/2006/relationships/image" Target="../media/image23.png"/><Relationship Id="rId19" Type="http://schemas.openxmlformats.org/officeDocument/2006/relationships/image" Target="../media/image193.svg"/><Relationship Id="rId4" Type="http://schemas.openxmlformats.org/officeDocument/2006/relationships/image" Target="../media/image196.png"/><Relationship Id="rId9" Type="http://schemas.openxmlformats.org/officeDocument/2006/relationships/image" Target="../media/image199.svg"/><Relationship Id="rId14" Type="http://schemas.openxmlformats.org/officeDocument/2006/relationships/image" Target="../media/image202.png"/><Relationship Id="rId22" Type="http://schemas.openxmlformats.org/officeDocument/2006/relationships/image" Target="../media/image20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203.svg"/><Relationship Id="rId26" Type="http://schemas.openxmlformats.org/officeDocument/2006/relationships/image" Target="../media/image215.png"/><Relationship Id="rId3" Type="http://schemas.openxmlformats.org/officeDocument/2006/relationships/image" Target="../media/image57.png"/><Relationship Id="rId21" Type="http://schemas.openxmlformats.org/officeDocument/2006/relationships/image" Target="../media/image212.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202.png"/><Relationship Id="rId25" Type="http://schemas.openxmlformats.org/officeDocument/2006/relationships/image" Target="../media/image214.svg"/><Relationship Id="rId2" Type="http://schemas.openxmlformats.org/officeDocument/2006/relationships/notesSlide" Target="../notesSlides/notesSlide25.xml"/><Relationship Id="rId16" Type="http://schemas.openxmlformats.org/officeDocument/2006/relationships/image" Target="../media/image209.svg"/><Relationship Id="rId20" Type="http://schemas.openxmlformats.org/officeDocument/2006/relationships/image" Target="../media/image211.svg"/><Relationship Id="rId1" Type="http://schemas.openxmlformats.org/officeDocument/2006/relationships/slideLayout" Target="../slideLayouts/slideLayout1.xml"/><Relationship Id="rId6" Type="http://schemas.openxmlformats.org/officeDocument/2006/relationships/image" Target="../media/image199.svg"/><Relationship Id="rId11" Type="http://schemas.openxmlformats.org/officeDocument/2006/relationships/image" Target="../media/image25.png"/><Relationship Id="rId24" Type="http://schemas.openxmlformats.org/officeDocument/2006/relationships/image" Target="../media/image213.png"/><Relationship Id="rId5" Type="http://schemas.openxmlformats.org/officeDocument/2006/relationships/image" Target="../media/image198.png"/><Relationship Id="rId15" Type="http://schemas.openxmlformats.org/officeDocument/2006/relationships/image" Target="../media/image208.png"/><Relationship Id="rId23" Type="http://schemas.openxmlformats.org/officeDocument/2006/relationships/image" Target="../media/image56.svg"/><Relationship Id="rId28" Type="http://schemas.openxmlformats.org/officeDocument/2006/relationships/image" Target="../media/image217.svg"/><Relationship Id="rId10" Type="http://schemas.openxmlformats.org/officeDocument/2006/relationships/image" Target="../media/image24.svg"/><Relationship Id="rId19" Type="http://schemas.openxmlformats.org/officeDocument/2006/relationships/image" Target="../media/image210.png"/><Relationship Id="rId4" Type="http://schemas.openxmlformats.org/officeDocument/2006/relationships/image" Target="../media/image5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55.png"/><Relationship Id="rId27" Type="http://schemas.openxmlformats.org/officeDocument/2006/relationships/image" Target="../media/image216.png"/></Relationships>
</file>

<file path=ppt/slides/_rels/slide3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20.png"/><Relationship Id="rId4" Type="http://schemas.openxmlformats.org/officeDocument/2006/relationships/image" Target="../media/image2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appsource.microsoft.com/ja-jp/product/web-apps/fpt-softwarecoltd1603174390415.fsoft_usee?tab=DetailsAndSupport"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4" descr="光の線&#10;&#10;中程度の精度で自動的に生成された説明">
            <a:extLst>
              <a:ext uri="{FF2B5EF4-FFF2-40B4-BE49-F238E27FC236}">
                <a16:creationId xmlns:a16="http://schemas.microsoft.com/office/drawing/2014/main" id="{CC2DEFC8-E0E8-4453-80B8-EF17EB9FA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0" y="-170268"/>
            <a:ext cx="12242450" cy="7056646"/>
          </a:xfrm>
          <a:prstGeom prst="rect">
            <a:avLst/>
          </a:prstGeom>
        </p:spPr>
      </p:pic>
      <p:sp>
        <p:nvSpPr>
          <p:cNvPr id="8" name="タイトル 3">
            <a:extLst>
              <a:ext uri="{FF2B5EF4-FFF2-40B4-BE49-F238E27FC236}">
                <a16:creationId xmlns:a16="http://schemas.microsoft.com/office/drawing/2014/main" id="{A4C0A379-C70B-44B9-9C78-A9A7C838AF3B}"/>
              </a:ext>
            </a:extLst>
          </p:cNvPr>
          <p:cNvSpPr txBox="1">
            <a:spLocks/>
          </p:cNvSpPr>
          <p:nvPr/>
        </p:nvSpPr>
        <p:spPr>
          <a:xfrm>
            <a:off x="578897" y="2468234"/>
            <a:ext cx="6519600" cy="123833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kumimoji="1" sz="2800" b="1" kern="1200">
                <a:solidFill>
                  <a:srgbClr val="020673"/>
                </a:solidFill>
                <a:latin typeface="Meiryo UI" panose="020B0604030504040204" charset="-128"/>
                <a:ea typeface="Meiryo UI" panose="020B0604030504040204" charset="-128"/>
                <a:cs typeface="Meiryo UI" panose="020B0604030504040204" charset="-128"/>
              </a:defRPr>
            </a:lvl1pPr>
          </a:lstStyle>
          <a:p>
            <a:r>
              <a:rPr lang="en-US" altLang="ja-JP" sz="4800">
                <a:solidFill>
                  <a:schemeClr val="bg1"/>
                </a:solidFill>
              </a:rPr>
              <a:t>FPT</a:t>
            </a:r>
            <a:r>
              <a:rPr lang="ja-JP" altLang="en-US" sz="4800">
                <a:solidFill>
                  <a:schemeClr val="bg1"/>
                </a:solidFill>
              </a:rPr>
              <a:t>のクラウドサービス及び</a:t>
            </a:r>
            <a:endParaRPr lang="en-US" altLang="ja-JP" sz="4800">
              <a:solidFill>
                <a:schemeClr val="bg1"/>
              </a:solidFill>
            </a:endParaRPr>
          </a:p>
          <a:p>
            <a:r>
              <a:rPr lang="ja-JP" altLang="en-US" sz="4800">
                <a:solidFill>
                  <a:schemeClr val="bg1"/>
                </a:solidFill>
              </a:rPr>
              <a:t>データ活用サービス</a:t>
            </a:r>
          </a:p>
        </p:txBody>
      </p:sp>
      <p:sp>
        <p:nvSpPr>
          <p:cNvPr id="9" name="字幕 4">
            <a:extLst>
              <a:ext uri="{FF2B5EF4-FFF2-40B4-BE49-F238E27FC236}">
                <a16:creationId xmlns:a16="http://schemas.microsoft.com/office/drawing/2014/main" id="{FFD3B608-1582-43F3-B32D-B5884FDE820E}"/>
              </a:ext>
            </a:extLst>
          </p:cNvPr>
          <p:cNvSpPr txBox="1">
            <a:spLocks/>
          </p:cNvSpPr>
          <p:nvPr/>
        </p:nvSpPr>
        <p:spPr>
          <a:xfrm>
            <a:off x="610594" y="3969403"/>
            <a:ext cx="6487903" cy="15598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6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6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a:lstStyle>
          <a:p>
            <a:pPr marL="0" indent="0">
              <a:lnSpc>
                <a:spcPts val="2500"/>
              </a:lnSpc>
              <a:buNone/>
            </a:pPr>
            <a:r>
              <a:rPr lang="en-US" altLang="ja-JP" b="1">
                <a:solidFill>
                  <a:schemeClr val="bg1"/>
                </a:solidFill>
              </a:rPr>
              <a:t>FPT</a:t>
            </a:r>
            <a:r>
              <a:rPr lang="ja-JP" altLang="en-US" b="1">
                <a:solidFill>
                  <a:schemeClr val="bg1"/>
                </a:solidFill>
              </a:rPr>
              <a:t>ソフトウェアジャパン株式会社</a:t>
            </a:r>
            <a:endParaRPr lang="en-US" altLang="ja-JP" b="1">
              <a:solidFill>
                <a:schemeClr val="bg1"/>
              </a:solidFill>
            </a:endParaRPr>
          </a:p>
          <a:p>
            <a:pPr marL="0" indent="0">
              <a:lnSpc>
                <a:spcPts val="2500"/>
              </a:lnSpc>
              <a:buNone/>
            </a:pPr>
            <a:r>
              <a:rPr lang="ja-JP" altLang="en-US" b="1">
                <a:solidFill>
                  <a:schemeClr val="bg1"/>
                </a:solidFill>
              </a:rPr>
              <a:t>データソリューション部</a:t>
            </a:r>
            <a:endParaRPr lang="en-US" altLang="ja-JP" b="1">
              <a:solidFill>
                <a:schemeClr val="bg1"/>
              </a:solidFill>
            </a:endParaRPr>
          </a:p>
          <a:p>
            <a:pPr marL="0" indent="0">
              <a:lnSpc>
                <a:spcPts val="2500"/>
              </a:lnSpc>
              <a:buNone/>
            </a:pPr>
            <a:r>
              <a:rPr lang="en-US" altLang="ja-JP" b="1">
                <a:solidFill>
                  <a:schemeClr val="bg1"/>
                </a:solidFill>
              </a:rPr>
              <a:t>2024</a:t>
            </a:r>
            <a:r>
              <a:rPr lang="ja-JP" altLang="en-US" b="1">
                <a:solidFill>
                  <a:schemeClr val="bg1"/>
                </a:solidFill>
              </a:rPr>
              <a:t>年</a:t>
            </a:r>
            <a:r>
              <a:rPr lang="en-US" altLang="ja-JP" b="1">
                <a:solidFill>
                  <a:schemeClr val="bg1"/>
                </a:solidFill>
              </a:rPr>
              <a:t>1</a:t>
            </a:r>
            <a:r>
              <a:rPr lang="ja-JP" altLang="en-US" b="1">
                <a:solidFill>
                  <a:schemeClr val="bg1"/>
                </a:solidFill>
              </a:rPr>
              <a:t>月</a:t>
            </a:r>
          </a:p>
        </p:txBody>
      </p:sp>
      <p:cxnSp>
        <p:nvCxnSpPr>
          <p:cNvPr id="12" name="直線コネクタ 11">
            <a:extLst>
              <a:ext uri="{FF2B5EF4-FFF2-40B4-BE49-F238E27FC236}">
                <a16:creationId xmlns:a16="http://schemas.microsoft.com/office/drawing/2014/main" id="{110A212D-29F5-4FEA-BC56-EBD8B0FFB553}"/>
              </a:ext>
            </a:extLst>
          </p:cNvPr>
          <p:cNvCxnSpPr>
            <a:cxnSpLocks/>
          </p:cNvCxnSpPr>
          <p:nvPr/>
        </p:nvCxnSpPr>
        <p:spPr>
          <a:xfrm>
            <a:off x="578897" y="3706569"/>
            <a:ext cx="6054985" cy="1079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7EF2AF37-D672-47EF-9BF0-0248D1968EE7}"/>
              </a:ext>
            </a:extLst>
          </p:cNvPr>
          <p:cNvGrpSpPr>
            <a:grpSpLocks noChangeAspect="1"/>
          </p:cNvGrpSpPr>
          <p:nvPr/>
        </p:nvGrpSpPr>
        <p:grpSpPr>
          <a:xfrm>
            <a:off x="497218" y="932871"/>
            <a:ext cx="3821717" cy="1080000"/>
            <a:chOff x="518651" y="580668"/>
            <a:chExt cx="3288349" cy="929273"/>
          </a:xfrm>
        </p:grpSpPr>
        <p:pic>
          <p:nvPicPr>
            <p:cNvPr id="14" name="Picture 8">
              <a:extLst>
                <a:ext uri="{FF2B5EF4-FFF2-40B4-BE49-F238E27FC236}">
                  <a16:creationId xmlns:a16="http://schemas.microsoft.com/office/drawing/2014/main" id="{BA9C9604-2652-418E-91D4-C712F0C1D122}"/>
                </a:ext>
              </a:extLst>
            </p:cNvPr>
            <p:cNvPicPr>
              <a:picLocks noChangeAspect="1"/>
            </p:cNvPicPr>
            <p:nvPr/>
          </p:nvPicPr>
          <p:blipFill rotWithShape="1">
            <a:blip r:embed="rId4" cstate="email">
              <a:clrChange>
                <a:clrFrom>
                  <a:srgbClr val="00314F"/>
                </a:clrFrom>
                <a:clrTo>
                  <a:srgbClr val="00314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l="31454" t="32185" r="31454" b="32185"/>
            <a:stretch/>
          </p:blipFill>
          <p:spPr>
            <a:xfrm>
              <a:off x="518651" y="580668"/>
              <a:ext cx="1320515" cy="900000"/>
            </a:xfrm>
            <a:prstGeom prst="rect">
              <a:avLst/>
            </a:prstGeom>
          </p:spPr>
        </p:pic>
        <p:pic>
          <p:nvPicPr>
            <p:cNvPr id="15" name="図 14" descr="挿絵, ウィンドウ が含まれている画像&#10;&#10;自動的に生成された説明">
              <a:extLst>
                <a:ext uri="{FF2B5EF4-FFF2-40B4-BE49-F238E27FC236}">
                  <a16:creationId xmlns:a16="http://schemas.microsoft.com/office/drawing/2014/main" id="{E64F0536-94F3-4F4F-8245-AC19DD56B7FA}"/>
                </a:ext>
              </a:extLst>
            </p:cNvPr>
            <p:cNvPicPr>
              <a:picLocks noChangeAspect="1"/>
            </p:cNvPicPr>
            <p:nvPr/>
          </p:nvPicPr>
          <p:blipFill>
            <a:blip r:embed="rId5"/>
            <a:stretch>
              <a:fillRect/>
            </a:stretch>
          </p:blipFill>
          <p:spPr>
            <a:xfrm>
              <a:off x="1791000" y="609941"/>
              <a:ext cx="2016000" cy="900000"/>
            </a:xfrm>
            <a:prstGeom prst="rect">
              <a:avLst/>
            </a:prstGeom>
          </p:spPr>
        </p:pic>
      </p:grpSp>
    </p:spTree>
    <p:extLst>
      <p:ext uri="{BB962C8B-B14F-4D97-AF65-F5344CB8AC3E}">
        <p14:creationId xmlns:p14="http://schemas.microsoft.com/office/powerpoint/2010/main" val="3059790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65" name="コンテンツ プレースホルダー 2">
            <a:extLst>
              <a:ext uri="{FF2B5EF4-FFF2-40B4-BE49-F238E27FC236}">
                <a16:creationId xmlns:a16="http://schemas.microsoft.com/office/drawing/2014/main" id="{218BE99C-C563-9E43-8512-06FC5BC6B5C7}"/>
              </a:ext>
            </a:extLst>
          </p:cNvPr>
          <p:cNvSpPr txBox="1">
            <a:spLocks/>
          </p:cNvSpPr>
          <p:nvPr/>
        </p:nvSpPr>
        <p:spPr>
          <a:xfrm>
            <a:off x="258143" y="852278"/>
            <a:ext cx="11209309" cy="566666"/>
          </a:xfrm>
          <a:prstGeom prst="rect">
            <a:avLst/>
          </a:prstGeom>
        </p:spPr>
        <p:txBody>
          <a:bodyPr vert="horz" lIns="91440" tIns="45720" rIns="91440" bIns="45720" rtlCol="0">
            <a:normAutofit/>
          </a:bodyPr>
          <a:lstStyle>
            <a:lvl1pPr marL="228600" indent="-228600">
              <a:lnSpc>
                <a:spcPct val="100000"/>
              </a:lnSpc>
              <a:spcBef>
                <a:spcPts val="0"/>
              </a:spcBef>
              <a:buFont typeface="Arial" panose="020B0604020202020204" pitchFamily="34" charset="0"/>
              <a:buChar char="•"/>
              <a:defRPr sz="2000">
                <a:solidFill>
                  <a:srgbClr val="020673"/>
                </a:solidFill>
                <a:latin typeface="Meiryo UI" panose="020B0604030504040204" charset="-128"/>
                <a:ea typeface="Meiryo UI" panose="020B0604030504040204" charset="-128"/>
                <a:cs typeface="Meiryo UI" panose="020B0604030504040204" charset="-128"/>
              </a:defRPr>
            </a:lvl1pPr>
            <a:lvl2pPr marL="685800" indent="-228600">
              <a:lnSpc>
                <a:spcPct val="100000"/>
              </a:lnSpc>
              <a:spcBef>
                <a:spcPts val="500"/>
              </a:spcBef>
              <a:buFont typeface="Arial" panose="020B0604020202020204" pitchFamily="34" charset="0"/>
              <a:buChar char="•"/>
              <a:defRPr sz="20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nSpc>
                <a:spcPct val="100000"/>
              </a:lnSpc>
              <a:spcBef>
                <a:spcPts val="500"/>
              </a:spcBef>
              <a:buFont typeface="Arial" panose="020B0604020202020204" pitchFamily="34" charset="0"/>
              <a:buChar char="•"/>
              <a:defRPr>
                <a:solidFill>
                  <a:srgbClr val="020673"/>
                </a:solidFill>
                <a:latin typeface="Meiryo UI" panose="020B0604030504040204" charset="-128"/>
                <a:ea typeface="Meiryo UI" panose="020B0604030504040204" charset="-128"/>
                <a:cs typeface="Meiryo UI" panose="020B0604030504040204" charset="-128"/>
              </a:defRPr>
            </a:lvl3pPr>
            <a:lvl4pPr marL="1600200" indent="-228600">
              <a:lnSpc>
                <a:spcPct val="100000"/>
              </a:lnSpc>
              <a:spcBef>
                <a:spcPts val="500"/>
              </a:spcBef>
              <a:buFont typeface="Arial" panose="020B0604020202020204" pitchFamily="34" charset="0"/>
              <a:buChar char="•"/>
              <a:defRPr sz="16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nSpc>
                <a:spcPct val="100000"/>
              </a:lnSpc>
              <a:spcBef>
                <a:spcPts val="500"/>
              </a:spcBef>
              <a:buFont typeface="Arial" panose="020B0604020202020204" pitchFamily="34" charset="0"/>
              <a:buChar char="•"/>
              <a:defRPr sz="16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nSpc>
                <a:spcPct val="90000"/>
              </a:lnSpc>
              <a:spcBef>
                <a:spcPts val="500"/>
              </a:spcBef>
              <a:buFont typeface="Arial" panose="020B0604020202020204" pitchFamily="34" charset="0"/>
              <a:buChar char="•"/>
              <a:defRPr>
                <a:latin typeface="Meiryo UI" panose="020B0604030504040204" charset="-128"/>
                <a:ea typeface="Meiryo UI" panose="020B0604030504040204" charset="-128"/>
                <a:cs typeface="Meiryo UI" panose="020B0604030504040204" charset="-128"/>
              </a:defRPr>
            </a:lvl6pPr>
            <a:lvl7pPr marL="2971800" indent="-228600">
              <a:lnSpc>
                <a:spcPct val="90000"/>
              </a:lnSpc>
              <a:spcBef>
                <a:spcPts val="500"/>
              </a:spcBef>
              <a:buFont typeface="Arial" panose="020B0604020202020204" pitchFamily="34" charset="0"/>
              <a:buChar char="•"/>
              <a:defRPr>
                <a:latin typeface="Meiryo UI" panose="020B0604030504040204" charset="-128"/>
                <a:ea typeface="Meiryo UI" panose="020B0604030504040204" charset="-128"/>
                <a:cs typeface="Meiryo UI" panose="020B0604030504040204" charset="-128"/>
              </a:defRPr>
            </a:lvl7pPr>
            <a:lvl8pPr marL="3429000" indent="-228600">
              <a:lnSpc>
                <a:spcPct val="90000"/>
              </a:lnSpc>
              <a:spcBef>
                <a:spcPts val="500"/>
              </a:spcBef>
              <a:buFont typeface="Arial" panose="020B0604020202020204" pitchFamily="34" charset="0"/>
              <a:buChar char="•"/>
              <a:defRPr>
                <a:latin typeface="Meiryo UI" panose="020B0604030504040204" charset="-128"/>
                <a:ea typeface="Meiryo UI" panose="020B0604030504040204" charset="-128"/>
                <a:cs typeface="Meiryo UI" panose="020B0604030504040204" charset="-128"/>
              </a:defRPr>
            </a:lvl8pPr>
            <a:lvl9pPr marL="3886200" indent="-228600">
              <a:lnSpc>
                <a:spcPct val="90000"/>
              </a:lnSpc>
              <a:spcBef>
                <a:spcPts val="500"/>
              </a:spcBef>
              <a:buFont typeface="Arial" panose="020B0604020202020204" pitchFamily="34" charset="0"/>
              <a:buChar char="•"/>
              <a:defRPr>
                <a:latin typeface="Meiryo UI" panose="020B0604030504040204" charset="-128"/>
                <a:ea typeface="Meiryo UI" panose="020B0604030504040204" charset="-128"/>
                <a:cs typeface="Meiryo UI" panose="020B0604030504040204" charset="-128"/>
              </a:defRPr>
            </a:lvl9pPr>
          </a:lstStyle>
          <a:p>
            <a:pPr marL="182563" lvl="1" indent="-182563"/>
            <a:r>
              <a:rPr lang="ja-JP" altLang="en-US"/>
              <a:t>お客様のデータと外部データに基づき、以下のような問いに対する回答を導きます。</a:t>
            </a:r>
            <a:endParaRPr lang="en-US" altLang="ja-JP"/>
          </a:p>
        </p:txBody>
      </p:sp>
      <p:grpSp>
        <p:nvGrpSpPr>
          <p:cNvPr id="66" name="グループ化 4">
            <a:extLst>
              <a:ext uri="{FF2B5EF4-FFF2-40B4-BE49-F238E27FC236}">
                <a16:creationId xmlns:a16="http://schemas.microsoft.com/office/drawing/2014/main" id="{B0675E98-9718-8443-B27D-F0C0B32977C1}"/>
              </a:ext>
            </a:extLst>
          </p:cNvPr>
          <p:cNvGrpSpPr/>
          <p:nvPr/>
        </p:nvGrpSpPr>
        <p:grpSpPr>
          <a:xfrm>
            <a:off x="441029" y="1334736"/>
            <a:ext cx="5544000" cy="2520000"/>
            <a:chOff x="438732" y="1081848"/>
            <a:chExt cx="5544000" cy="2520000"/>
          </a:xfrm>
        </p:grpSpPr>
        <p:pic>
          <p:nvPicPr>
            <p:cNvPr id="67" name="図 5" descr="緑のパステル色を背景にした疑問符">
              <a:extLst>
                <a:ext uri="{FF2B5EF4-FFF2-40B4-BE49-F238E27FC236}">
                  <a16:creationId xmlns:a16="http://schemas.microsoft.com/office/drawing/2014/main" id="{3F332470-25EC-B146-BDEB-94D029EAEEF2}"/>
                </a:ext>
              </a:extLst>
            </p:cNvPr>
            <p:cNvPicPr>
              <a:picLocks/>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438732" y="1081848"/>
              <a:ext cx="5544000" cy="2520000"/>
            </a:xfrm>
            <a:prstGeom prst="rect">
              <a:avLst/>
            </a:prstGeom>
            <a:solidFill>
              <a:srgbClr val="002060"/>
            </a:solidFill>
          </p:spPr>
        </p:pic>
        <p:sp>
          <p:nvSpPr>
            <p:cNvPr id="68" name="四角形: 角を丸くする 2">
              <a:extLst>
                <a:ext uri="{FF2B5EF4-FFF2-40B4-BE49-F238E27FC236}">
                  <a16:creationId xmlns:a16="http://schemas.microsoft.com/office/drawing/2014/main" id="{363BA078-C00D-284B-AA4B-67E389D87F5F}"/>
                </a:ext>
              </a:extLst>
            </p:cNvPr>
            <p:cNvSpPr/>
            <p:nvPr/>
          </p:nvSpPr>
          <p:spPr>
            <a:xfrm>
              <a:off x="5282165" y="1275677"/>
              <a:ext cx="485924" cy="21323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a:ln>
                    <a:noFill/>
                  </a:ln>
                  <a:solidFill>
                    <a:srgbClr val="233D56"/>
                  </a:solidFill>
                  <a:effectLst/>
                  <a:uLnTx/>
                  <a:uFillTx/>
                  <a:latin typeface="Meiryo UI"/>
                  <a:ea typeface="Meiryo UI"/>
                </a:rPr>
                <a:t>需要予測</a:t>
              </a:r>
            </a:p>
          </p:txBody>
        </p:sp>
        <p:sp>
          <p:nvSpPr>
            <p:cNvPr id="69" name="Rectangle 21">
              <a:extLst>
                <a:ext uri="{FF2B5EF4-FFF2-40B4-BE49-F238E27FC236}">
                  <a16:creationId xmlns:a16="http://schemas.microsoft.com/office/drawing/2014/main" id="{02C8EA75-7A0A-354C-A868-BD0CBBA6A7EE}"/>
                </a:ext>
              </a:extLst>
            </p:cNvPr>
            <p:cNvSpPr/>
            <p:nvPr/>
          </p:nvSpPr>
          <p:spPr>
            <a:xfrm>
              <a:off x="937165" y="2153160"/>
              <a:ext cx="1590782" cy="45206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chemeClr val="bg1"/>
                  </a:solidFill>
                  <a:effectLst/>
                  <a:uLnTx/>
                  <a:uFillTx/>
                  <a:latin typeface="Meiryo UI"/>
                  <a:ea typeface="Meiryo UI"/>
                  <a:cs typeface="+mn-lt"/>
                </a:rPr>
                <a:t>顧客数</a:t>
              </a:r>
              <a:endParaRPr kumimoji="1" lang="en-US" sz="1800" b="0" i="0" u="none" strike="noStrike" kern="1200" cap="none" spc="0" normalizeH="0" baseline="0" noProof="0">
                <a:ln>
                  <a:noFill/>
                </a:ln>
                <a:solidFill>
                  <a:schemeClr val="bg1"/>
                </a:solidFill>
                <a:effectLst/>
                <a:uLnTx/>
                <a:uFillTx/>
                <a:latin typeface="Meiryo UI"/>
                <a:ea typeface="Meiryo UI"/>
              </a:endParaRPr>
            </a:p>
          </p:txBody>
        </p:sp>
        <p:sp>
          <p:nvSpPr>
            <p:cNvPr id="70" name="Rectangle 23">
              <a:extLst>
                <a:ext uri="{FF2B5EF4-FFF2-40B4-BE49-F238E27FC236}">
                  <a16:creationId xmlns:a16="http://schemas.microsoft.com/office/drawing/2014/main" id="{B8513000-A0F2-5347-BBBC-3EEBE24B961F}"/>
                </a:ext>
              </a:extLst>
            </p:cNvPr>
            <p:cNvSpPr/>
            <p:nvPr/>
          </p:nvSpPr>
          <p:spPr>
            <a:xfrm>
              <a:off x="941444" y="2644038"/>
              <a:ext cx="1590782" cy="45206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chemeClr val="bg1"/>
                  </a:solidFill>
                  <a:effectLst/>
                  <a:uLnTx/>
                  <a:uFillTx/>
                  <a:latin typeface="Meiryo UI"/>
                  <a:ea typeface="Meiryo UI"/>
                  <a:cs typeface="+mn-lt"/>
                </a:rPr>
                <a:t>問合せ件数</a:t>
              </a:r>
              <a:endParaRPr kumimoji="1" lang="en-US" sz="1800" b="0" i="0" u="none" strike="noStrike" kern="1200" cap="none" spc="0" normalizeH="0" baseline="0" noProof="0">
                <a:ln>
                  <a:noFill/>
                </a:ln>
                <a:solidFill>
                  <a:schemeClr val="bg1"/>
                </a:solidFill>
                <a:effectLst/>
                <a:uLnTx/>
                <a:uFillTx/>
                <a:latin typeface="Meiryo UI"/>
                <a:ea typeface="Meiryo UI"/>
                <a:cs typeface="+mn-lt"/>
              </a:endParaRPr>
            </a:p>
          </p:txBody>
        </p:sp>
        <p:sp>
          <p:nvSpPr>
            <p:cNvPr id="71" name="Rectangle 26">
              <a:extLst>
                <a:ext uri="{FF2B5EF4-FFF2-40B4-BE49-F238E27FC236}">
                  <a16:creationId xmlns:a16="http://schemas.microsoft.com/office/drawing/2014/main" id="{548C600A-6D92-1948-BCB5-3C302E8A47EE}"/>
                </a:ext>
              </a:extLst>
            </p:cNvPr>
            <p:cNvSpPr/>
            <p:nvPr/>
          </p:nvSpPr>
          <p:spPr>
            <a:xfrm>
              <a:off x="941444" y="1171407"/>
              <a:ext cx="1590782" cy="45206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chemeClr val="bg1"/>
                  </a:solidFill>
                  <a:effectLst/>
                  <a:uLnTx/>
                  <a:uFillTx/>
                  <a:latin typeface="Meiryo UI"/>
                  <a:ea typeface="Meiryo UI"/>
                  <a:cs typeface="+mn-lt"/>
                </a:rPr>
                <a:t>販売件数</a:t>
              </a:r>
              <a:endParaRPr kumimoji="1" lang="en-US" sz="1800" b="0" i="0" u="none" strike="noStrike" kern="1200" cap="none" spc="0" normalizeH="0" baseline="0" noProof="0">
                <a:ln>
                  <a:noFill/>
                </a:ln>
                <a:solidFill>
                  <a:schemeClr val="bg1"/>
                </a:solidFill>
                <a:effectLst/>
                <a:uLnTx/>
                <a:uFillTx/>
                <a:latin typeface="Meiryo UI"/>
                <a:ea typeface="Meiryo UI"/>
                <a:cs typeface="+mn-lt"/>
              </a:endParaRPr>
            </a:p>
          </p:txBody>
        </p:sp>
        <p:sp>
          <p:nvSpPr>
            <p:cNvPr id="72" name="Rectangle 27">
              <a:extLst>
                <a:ext uri="{FF2B5EF4-FFF2-40B4-BE49-F238E27FC236}">
                  <a16:creationId xmlns:a16="http://schemas.microsoft.com/office/drawing/2014/main" id="{54DF258F-29A1-5E4B-8D5F-F0624510688E}"/>
                </a:ext>
              </a:extLst>
            </p:cNvPr>
            <p:cNvSpPr/>
            <p:nvPr/>
          </p:nvSpPr>
          <p:spPr>
            <a:xfrm>
              <a:off x="937165" y="1662285"/>
              <a:ext cx="1590782" cy="45206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chemeClr val="bg1"/>
                  </a:solidFill>
                  <a:effectLst/>
                  <a:uLnTx/>
                  <a:uFillTx/>
                  <a:latin typeface="Meiryo UI"/>
                  <a:ea typeface="Meiryo UI"/>
                  <a:cs typeface="Segoe UI"/>
                </a:rPr>
                <a:t>出荷個数</a:t>
              </a:r>
            </a:p>
          </p:txBody>
        </p:sp>
        <p:sp>
          <p:nvSpPr>
            <p:cNvPr id="73" name="Rectangle 23">
              <a:extLst>
                <a:ext uri="{FF2B5EF4-FFF2-40B4-BE49-F238E27FC236}">
                  <a16:creationId xmlns:a16="http://schemas.microsoft.com/office/drawing/2014/main" id="{9FFF1419-5DBA-9642-8495-97935D186B8A}"/>
                </a:ext>
              </a:extLst>
            </p:cNvPr>
            <p:cNvSpPr/>
            <p:nvPr/>
          </p:nvSpPr>
          <p:spPr>
            <a:xfrm>
              <a:off x="937165" y="3160647"/>
              <a:ext cx="1590782" cy="3635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chemeClr val="bg1"/>
                  </a:solidFill>
                  <a:effectLst/>
                  <a:uLnTx/>
                  <a:uFillTx/>
                  <a:latin typeface="Meiryo UI"/>
                  <a:ea typeface="Meiryo UI"/>
                  <a:cs typeface="+mn-lt"/>
                </a:rPr>
                <a:t>…</a:t>
              </a:r>
            </a:p>
          </p:txBody>
        </p:sp>
        <p:sp>
          <p:nvSpPr>
            <p:cNvPr id="74" name="Rectangle 32">
              <a:extLst>
                <a:ext uri="{FF2B5EF4-FFF2-40B4-BE49-F238E27FC236}">
                  <a16:creationId xmlns:a16="http://schemas.microsoft.com/office/drawing/2014/main" id="{2737E47E-E7A5-4145-B2E7-BFCB19BE757A}"/>
                </a:ext>
              </a:extLst>
            </p:cNvPr>
            <p:cNvSpPr/>
            <p:nvPr/>
          </p:nvSpPr>
          <p:spPr>
            <a:xfrm>
              <a:off x="2132561" y="2173601"/>
              <a:ext cx="1847537" cy="439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err="1">
                  <a:ln>
                    <a:noFill/>
                  </a:ln>
                  <a:solidFill>
                    <a:srgbClr val="002060"/>
                  </a:solidFill>
                  <a:effectLst/>
                  <a:uLnTx/>
                  <a:uFillTx/>
                  <a:latin typeface="Meiryo UI"/>
                  <a:ea typeface="Meiryo UI"/>
                  <a:cs typeface="Segoe UI"/>
                </a:rPr>
                <a:t>がいくら</a:t>
              </a:r>
              <a:endParaRPr kumimoji="1" lang="en-US" altLang="ja-JP" sz="2000" b="0" i="0" u="none" strike="noStrike" kern="1200" cap="none" spc="0" normalizeH="0" baseline="0" noProof="0">
                <a:ln>
                  <a:noFill/>
                </a:ln>
                <a:solidFill>
                  <a:srgbClr val="002060"/>
                </a:solidFill>
                <a:effectLst/>
                <a:uLnTx/>
                <a:uFillTx/>
                <a:latin typeface="Meiryo UI"/>
                <a:ea typeface="Meiryo UI"/>
                <a:cs typeface="Segoe UI"/>
              </a:endParaRPr>
            </a:p>
          </p:txBody>
        </p:sp>
      </p:grpSp>
      <p:grpSp>
        <p:nvGrpSpPr>
          <p:cNvPr id="75" name="グループ化 6">
            <a:extLst>
              <a:ext uri="{FF2B5EF4-FFF2-40B4-BE49-F238E27FC236}">
                <a16:creationId xmlns:a16="http://schemas.microsoft.com/office/drawing/2014/main" id="{5F17438C-40B4-9C45-8EAD-A45E2D5E1BB3}"/>
              </a:ext>
            </a:extLst>
          </p:cNvPr>
          <p:cNvGrpSpPr/>
          <p:nvPr/>
        </p:nvGrpSpPr>
        <p:grpSpPr>
          <a:xfrm>
            <a:off x="6134380" y="1358057"/>
            <a:ext cx="5544000" cy="2496678"/>
            <a:chOff x="6096000" y="1105169"/>
            <a:chExt cx="5544000" cy="2496678"/>
          </a:xfrm>
        </p:grpSpPr>
        <p:pic>
          <p:nvPicPr>
            <p:cNvPr id="76" name="図 44" descr="緑のパステル色を背景にした疑問符">
              <a:extLst>
                <a:ext uri="{FF2B5EF4-FFF2-40B4-BE49-F238E27FC236}">
                  <a16:creationId xmlns:a16="http://schemas.microsoft.com/office/drawing/2014/main" id="{9A76B883-BB9A-F341-8F08-6FE83349914D}"/>
                </a:ext>
              </a:extLst>
            </p:cNvPr>
            <p:cNvPicPr>
              <a:picLocks/>
            </p:cNvPicPr>
            <p:nvPr/>
          </p:nvPicPr>
          <p:blipFill>
            <a:blip r:embed="rId5"/>
            <a:stretch>
              <a:fillRect/>
            </a:stretch>
          </p:blipFill>
          <p:spPr>
            <a:xfrm>
              <a:off x="6096000" y="1105169"/>
              <a:ext cx="5544000" cy="2496678"/>
            </a:xfrm>
            <a:prstGeom prst="rect">
              <a:avLst/>
            </a:prstGeom>
          </p:spPr>
        </p:pic>
        <p:sp>
          <p:nvSpPr>
            <p:cNvPr id="77" name="四角形: 角を丸くする 43">
              <a:extLst>
                <a:ext uri="{FF2B5EF4-FFF2-40B4-BE49-F238E27FC236}">
                  <a16:creationId xmlns:a16="http://schemas.microsoft.com/office/drawing/2014/main" id="{B826BECD-0B46-1C44-ACBA-3CE14C3DB564}"/>
                </a:ext>
              </a:extLst>
            </p:cNvPr>
            <p:cNvSpPr/>
            <p:nvPr/>
          </p:nvSpPr>
          <p:spPr>
            <a:xfrm>
              <a:off x="10992619" y="1296659"/>
              <a:ext cx="485924" cy="21323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3200" b="1">
                  <a:solidFill>
                    <a:srgbClr val="233D56"/>
                  </a:solidFill>
                  <a:latin typeface="Meiryo UI"/>
                  <a:ea typeface="Meiryo UI"/>
                </a:rPr>
                <a:t>リスク</a:t>
              </a:r>
              <a:r>
                <a:rPr kumimoji="1" lang="ja-JP" altLang="en-US" sz="3200" b="1" i="0" u="none" strike="noStrike" kern="1200" cap="none" spc="0" normalizeH="0" baseline="0" noProof="0">
                  <a:ln>
                    <a:noFill/>
                  </a:ln>
                  <a:solidFill>
                    <a:srgbClr val="233D56"/>
                  </a:solidFill>
                  <a:effectLst/>
                  <a:uLnTx/>
                  <a:uFillTx/>
                  <a:latin typeface="Meiryo UI"/>
                  <a:ea typeface="Meiryo UI"/>
                </a:rPr>
                <a:t>予測</a:t>
              </a:r>
            </a:p>
          </p:txBody>
        </p:sp>
        <p:sp>
          <p:nvSpPr>
            <p:cNvPr id="78" name="Rectangle 21">
              <a:extLst>
                <a:ext uri="{FF2B5EF4-FFF2-40B4-BE49-F238E27FC236}">
                  <a16:creationId xmlns:a16="http://schemas.microsoft.com/office/drawing/2014/main" id="{2D76BBEC-C516-8E46-AFC4-85DBDF5557EA}"/>
                </a:ext>
              </a:extLst>
            </p:cNvPr>
            <p:cNvSpPr/>
            <p:nvPr/>
          </p:nvSpPr>
          <p:spPr>
            <a:xfrm>
              <a:off x="6369879" y="2193701"/>
              <a:ext cx="1590782" cy="4520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cs typeface="+mn-lt"/>
                </a:rPr>
                <a:t>貸し倒れ</a:t>
              </a:r>
              <a:endParaRPr kumimoji="1" lang="en-US" sz="1800" b="0" i="0" u="none" strike="noStrike" kern="1200" cap="none" spc="0" normalizeH="0" baseline="0" noProof="0">
                <a:ln>
                  <a:noFill/>
                </a:ln>
                <a:solidFill>
                  <a:prstClr val="white"/>
                </a:solidFill>
                <a:effectLst/>
                <a:uLnTx/>
                <a:uFillTx/>
                <a:latin typeface="Meiryo UI"/>
                <a:ea typeface="Meiryo UI"/>
              </a:endParaRPr>
            </a:p>
          </p:txBody>
        </p:sp>
        <p:sp>
          <p:nvSpPr>
            <p:cNvPr id="79" name="Rectangle 23">
              <a:extLst>
                <a:ext uri="{FF2B5EF4-FFF2-40B4-BE49-F238E27FC236}">
                  <a16:creationId xmlns:a16="http://schemas.microsoft.com/office/drawing/2014/main" id="{CEBAA6D9-9473-984B-8FB8-341CF1A7DCA5}"/>
                </a:ext>
              </a:extLst>
            </p:cNvPr>
            <p:cNvSpPr/>
            <p:nvPr/>
          </p:nvSpPr>
          <p:spPr>
            <a:xfrm>
              <a:off x="6378437" y="2687545"/>
              <a:ext cx="1590782" cy="4520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cs typeface="+mn-lt"/>
                </a:rPr>
                <a:t>顧客退会</a:t>
              </a:r>
              <a:endParaRPr kumimoji="1" lang="en-US" sz="1800" b="0" i="0" u="none" strike="noStrike" kern="1200" cap="none" spc="0" normalizeH="0" baseline="0" noProof="0">
                <a:ln>
                  <a:noFill/>
                </a:ln>
                <a:solidFill>
                  <a:prstClr val="white"/>
                </a:solidFill>
                <a:effectLst/>
                <a:uLnTx/>
                <a:uFillTx/>
                <a:latin typeface="Meiryo UI"/>
                <a:ea typeface="Meiryo UI"/>
                <a:cs typeface="+mn-lt"/>
              </a:endParaRPr>
            </a:p>
          </p:txBody>
        </p:sp>
        <p:sp>
          <p:nvSpPr>
            <p:cNvPr id="80" name="Rectangle 26">
              <a:extLst>
                <a:ext uri="{FF2B5EF4-FFF2-40B4-BE49-F238E27FC236}">
                  <a16:creationId xmlns:a16="http://schemas.microsoft.com/office/drawing/2014/main" id="{4372B60D-0D17-9749-98AB-90AD06397678}"/>
                </a:ext>
              </a:extLst>
            </p:cNvPr>
            <p:cNvSpPr/>
            <p:nvPr/>
          </p:nvSpPr>
          <p:spPr>
            <a:xfrm>
              <a:off x="6374158" y="1242029"/>
              <a:ext cx="1590782" cy="4520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cs typeface="+mn-lt"/>
                </a:rPr>
                <a:t>設備故障</a:t>
              </a:r>
              <a:endParaRPr kumimoji="1" lang="en-US" sz="1800" b="0" i="0" u="none" strike="noStrike" kern="1200" cap="none" spc="0" normalizeH="0" baseline="0" noProof="0">
                <a:ln>
                  <a:noFill/>
                </a:ln>
                <a:solidFill>
                  <a:prstClr val="white"/>
                </a:solidFill>
                <a:effectLst/>
                <a:uLnTx/>
                <a:uFillTx/>
                <a:latin typeface="Meiryo UI"/>
                <a:ea typeface="Meiryo UI"/>
                <a:cs typeface="+mn-lt"/>
              </a:endParaRPr>
            </a:p>
          </p:txBody>
        </p:sp>
        <p:sp>
          <p:nvSpPr>
            <p:cNvPr id="81" name="Rectangle 27">
              <a:extLst>
                <a:ext uri="{FF2B5EF4-FFF2-40B4-BE49-F238E27FC236}">
                  <a16:creationId xmlns:a16="http://schemas.microsoft.com/office/drawing/2014/main" id="{263ECC4B-857B-774E-BAF3-3CBA51B1F4C7}"/>
                </a:ext>
              </a:extLst>
            </p:cNvPr>
            <p:cNvSpPr/>
            <p:nvPr/>
          </p:nvSpPr>
          <p:spPr>
            <a:xfrm>
              <a:off x="6374158" y="1711171"/>
              <a:ext cx="1590782" cy="4520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a:ea typeface="Meiryo UI"/>
                  <a:cs typeface="Segoe UI"/>
                </a:rPr>
                <a:t>取引不正</a:t>
              </a:r>
            </a:p>
          </p:txBody>
        </p:sp>
        <p:sp>
          <p:nvSpPr>
            <p:cNvPr id="82" name="Rectangle 32">
              <a:extLst>
                <a:ext uri="{FF2B5EF4-FFF2-40B4-BE49-F238E27FC236}">
                  <a16:creationId xmlns:a16="http://schemas.microsoft.com/office/drawing/2014/main" id="{00DE6E80-B6EF-2D4F-B647-D7DA44590723}"/>
                </a:ext>
              </a:extLst>
            </p:cNvPr>
            <p:cNvSpPr/>
            <p:nvPr/>
          </p:nvSpPr>
          <p:spPr>
            <a:xfrm>
              <a:off x="7605033" y="2065933"/>
              <a:ext cx="2454408" cy="439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2060"/>
                  </a:solidFill>
                  <a:effectLst/>
                  <a:uLnTx/>
                  <a:uFillTx/>
                  <a:latin typeface="Meiryo UI"/>
                  <a:ea typeface="Meiryo UI"/>
                  <a:cs typeface="Segoe UI"/>
                </a:rPr>
                <a:t>の確率がいくら</a:t>
              </a:r>
              <a:endParaRPr kumimoji="1" lang="en-US" altLang="ja-JP" sz="2000" b="0" i="0" u="none" strike="noStrike" kern="1200" cap="none" spc="0" normalizeH="0" baseline="0" noProof="0">
                <a:ln>
                  <a:noFill/>
                </a:ln>
                <a:solidFill>
                  <a:srgbClr val="002060"/>
                </a:solidFill>
                <a:effectLst/>
                <a:uLnTx/>
                <a:uFillTx/>
                <a:latin typeface="Meiryo UI"/>
                <a:ea typeface="Meiryo UI"/>
                <a:cs typeface="Segoe UI"/>
              </a:endParaRPr>
            </a:p>
          </p:txBody>
        </p:sp>
        <p:sp>
          <p:nvSpPr>
            <p:cNvPr id="83" name="Rectangle 23">
              <a:extLst>
                <a:ext uri="{FF2B5EF4-FFF2-40B4-BE49-F238E27FC236}">
                  <a16:creationId xmlns:a16="http://schemas.microsoft.com/office/drawing/2014/main" id="{9449DFC5-5112-7244-B4F3-9C891952FB75}"/>
                </a:ext>
              </a:extLst>
            </p:cNvPr>
            <p:cNvSpPr/>
            <p:nvPr/>
          </p:nvSpPr>
          <p:spPr>
            <a:xfrm>
              <a:off x="6378437" y="3181389"/>
              <a:ext cx="1590782" cy="34285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prstClr val="white"/>
                  </a:solidFill>
                  <a:effectLst/>
                  <a:uLnTx/>
                  <a:uFillTx/>
                  <a:latin typeface="Meiryo UI"/>
                  <a:ea typeface="Meiryo UI"/>
                  <a:cs typeface="+mn-lt"/>
                </a:rPr>
                <a:t>…</a:t>
              </a:r>
            </a:p>
          </p:txBody>
        </p:sp>
      </p:grpSp>
      <p:graphicFrame>
        <p:nvGraphicFramePr>
          <p:cNvPr id="84" name="表 41">
            <a:extLst>
              <a:ext uri="{FF2B5EF4-FFF2-40B4-BE49-F238E27FC236}">
                <a16:creationId xmlns:a16="http://schemas.microsoft.com/office/drawing/2014/main" id="{1295141C-CC0C-2D4A-951D-B56CFBEC34B1}"/>
              </a:ext>
            </a:extLst>
          </p:cNvPr>
          <p:cNvGraphicFramePr>
            <a:graphicFrameLocks noGrp="1"/>
          </p:cNvGraphicFramePr>
          <p:nvPr/>
        </p:nvGraphicFramePr>
        <p:xfrm>
          <a:off x="472173" y="4067896"/>
          <a:ext cx="5543998" cy="2058471"/>
        </p:xfrm>
        <a:graphic>
          <a:graphicData uri="http://schemas.openxmlformats.org/drawingml/2006/table">
            <a:tbl>
              <a:tblPr>
                <a:tableStyleId>{C083E6E3-FA7D-4D7B-A595-EF9225AFEA82}</a:tableStyleId>
              </a:tblPr>
              <a:tblGrid>
                <a:gridCol w="857899">
                  <a:extLst>
                    <a:ext uri="{9D8B030D-6E8A-4147-A177-3AD203B41FA5}">
                      <a16:colId xmlns:a16="http://schemas.microsoft.com/office/drawing/2014/main" val="1429464421"/>
                    </a:ext>
                  </a:extLst>
                </a:gridCol>
                <a:gridCol w="3328466">
                  <a:extLst>
                    <a:ext uri="{9D8B030D-6E8A-4147-A177-3AD203B41FA5}">
                      <a16:colId xmlns:a16="http://schemas.microsoft.com/office/drawing/2014/main" val="998680818"/>
                    </a:ext>
                  </a:extLst>
                </a:gridCol>
                <a:gridCol w="1357633">
                  <a:extLst>
                    <a:ext uri="{9D8B030D-6E8A-4147-A177-3AD203B41FA5}">
                      <a16:colId xmlns:a16="http://schemas.microsoft.com/office/drawing/2014/main" val="3445049074"/>
                    </a:ext>
                  </a:extLst>
                </a:gridCol>
              </a:tblGrid>
              <a:tr h="352059">
                <a:tc>
                  <a:txBody>
                    <a:bodyPr/>
                    <a:lstStyle/>
                    <a:p>
                      <a:pPr algn="l" fontAlgn="base"/>
                      <a:r>
                        <a:rPr lang="en-US" sz="1600" b="1">
                          <a:solidFill>
                            <a:srgbClr val="002060"/>
                          </a:solidFill>
                          <a:effectLst/>
                          <a:latin typeface="Meiryo UI" panose="020B0604030504040204" pitchFamily="50" charset="-128"/>
                          <a:ea typeface="Meiryo UI" panose="020B0604030504040204" pitchFamily="50" charset="-128"/>
                        </a:rPr>
                        <a:t>#</a:t>
                      </a:r>
                      <a:r>
                        <a:rPr lang="en-US" altLang="ja-JP" sz="1600" b="1">
                          <a:solidFill>
                            <a:srgbClr val="002060"/>
                          </a:solidFill>
                          <a:effectLst/>
                          <a:latin typeface="Meiryo UI" panose="020B0604030504040204" pitchFamily="50" charset="-128"/>
                          <a:ea typeface="Meiryo UI" panose="020B0604030504040204" pitchFamily="50" charset="-128"/>
                        </a:rPr>
                        <a:t>​</a:t>
                      </a:r>
                      <a:endParaRPr lang="en-US" altLang="ja-JP" sz="1600" b="1" i="0">
                        <a:solidFill>
                          <a:srgbClr val="002060"/>
                        </a:solidFill>
                        <a:effectLst/>
                        <a:latin typeface="Meiryo UI" panose="020B0604030504040204" pitchFamily="50" charset="-128"/>
                        <a:ea typeface="Meiryo UI" panose="020B0604030504040204" pitchFamily="50" charset="-128"/>
                      </a:endParaRPr>
                    </a:p>
                  </a:txBody>
                  <a:tcPr anchor="ctr"/>
                </a:tc>
                <a:tc>
                  <a:txBody>
                    <a:bodyPr/>
                    <a:lstStyle/>
                    <a:p>
                      <a:pPr algn="l" fontAlgn="base"/>
                      <a:r>
                        <a:rPr lang="ja-JP" altLang="en-US" sz="1600" b="1">
                          <a:solidFill>
                            <a:srgbClr val="002060"/>
                          </a:solidFill>
                          <a:effectLst/>
                          <a:latin typeface="Meiryo UI" panose="020B0604030504040204" pitchFamily="50" charset="-128"/>
                          <a:ea typeface="Meiryo UI" panose="020B0604030504040204" pitchFamily="50" charset="-128"/>
                        </a:rPr>
                        <a:t>事例​</a:t>
                      </a:r>
                      <a:endParaRPr lang="ja-JP" altLang="en-US" sz="1600" b="1" i="0">
                        <a:solidFill>
                          <a:srgbClr val="002060"/>
                        </a:solidFill>
                        <a:effectLst/>
                        <a:latin typeface="Meiryo UI" panose="020B0604030504040204" pitchFamily="50" charset="-128"/>
                        <a:ea typeface="Meiryo UI" panose="020B0604030504040204" pitchFamily="50" charset="-128"/>
                      </a:endParaRPr>
                    </a:p>
                  </a:txBody>
                  <a:tcPr anchor="ctr"/>
                </a:tc>
                <a:tc>
                  <a:txBody>
                    <a:bodyPr/>
                    <a:lstStyle/>
                    <a:p>
                      <a:pPr algn="l" fontAlgn="base"/>
                      <a:r>
                        <a:rPr lang="ja-JP" altLang="en-US" sz="1600" b="1">
                          <a:solidFill>
                            <a:srgbClr val="002060"/>
                          </a:solidFill>
                          <a:effectLst/>
                          <a:latin typeface="Meiryo UI" panose="020B0604030504040204" pitchFamily="50" charset="-128"/>
                          <a:ea typeface="Meiryo UI" panose="020B0604030504040204" pitchFamily="50" charset="-128"/>
                        </a:rPr>
                        <a:t>予測間隔</a:t>
                      </a:r>
                      <a:endParaRPr lang="ja-JP" altLang="en-US" sz="1600" b="1" i="0">
                        <a:solidFill>
                          <a:srgbClr val="002060"/>
                        </a:solidFill>
                        <a:effectLst/>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34972541"/>
                  </a:ext>
                </a:extLst>
              </a:tr>
              <a:tr h="568804">
                <a:tc>
                  <a:txBody>
                    <a:bodyPr/>
                    <a:lstStyle/>
                    <a:p>
                      <a:pPr algn="l" fontAlgn="base"/>
                      <a:r>
                        <a:rPr lang="en-US" sz="1600" b="0">
                          <a:solidFill>
                            <a:srgbClr val="000000"/>
                          </a:solidFill>
                          <a:effectLst/>
                          <a:latin typeface="Meiryo UI" panose="020B0604030504040204" pitchFamily="50" charset="-128"/>
                          <a:ea typeface="Meiryo UI" panose="020B0604030504040204" pitchFamily="50" charset="-128"/>
                        </a:rPr>
                        <a:t>1-1</a:t>
                      </a:r>
                      <a:r>
                        <a:rPr lang="en-US" altLang="ja-JP" sz="1600" b="0">
                          <a:solidFill>
                            <a:srgbClr val="000000"/>
                          </a:solidFill>
                          <a:effectLst/>
                          <a:latin typeface="Meiryo UI" panose="020B0604030504040204" pitchFamily="50" charset="-128"/>
                          <a:ea typeface="Meiryo UI" panose="020B0604030504040204" pitchFamily="50" charset="-128"/>
                        </a:rPr>
                        <a:t>​</a:t>
                      </a:r>
                      <a:endParaRPr lang="en-US" altLang="ja-JP"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l" fontAlgn="base"/>
                      <a:r>
                        <a:rPr lang="ja-JP" altLang="en-US" sz="1600" b="0" i="0">
                          <a:solidFill>
                            <a:srgbClr val="000000"/>
                          </a:solidFill>
                          <a:effectLst/>
                          <a:latin typeface="Meiryo UI" panose="020B0604030504040204" pitchFamily="50" charset="-128"/>
                          <a:ea typeface="Meiryo UI" panose="020B0604030504040204" pitchFamily="50" charset="-128"/>
                        </a:rPr>
                        <a:t>倉庫管理出入荷量の予測</a:t>
                      </a:r>
                      <a:endParaRPr lang="en-US" altLang="ja-JP"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ctr" fontAlgn="base"/>
                      <a:r>
                        <a:rPr lang="ja-JP" altLang="en-US" sz="1600" b="0" u="none" strike="noStrike">
                          <a:solidFill>
                            <a:srgbClr val="000000"/>
                          </a:solidFill>
                          <a:effectLst/>
                          <a:latin typeface="Meiryo UI" panose="020B0604030504040204" pitchFamily="50" charset="-128"/>
                          <a:ea typeface="Meiryo UI" panose="020B0604030504040204" pitchFamily="50" charset="-128"/>
                        </a:rPr>
                        <a:t>日次</a:t>
                      </a:r>
                      <a:endParaRPr lang="zh-CN" altLang="en-US" sz="1600" b="0" i="0">
                        <a:solidFill>
                          <a:srgbClr val="000000"/>
                        </a:solidFill>
                        <a:effectLst/>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712514408"/>
                  </a:ext>
                </a:extLst>
              </a:tr>
              <a:tr h="568804">
                <a:tc>
                  <a:txBody>
                    <a:bodyPr/>
                    <a:lstStyle/>
                    <a:p>
                      <a:pPr algn="l" fontAlgn="base"/>
                      <a:r>
                        <a:rPr lang="en-US" altLang="ja-JP" sz="1600" b="0">
                          <a:solidFill>
                            <a:srgbClr val="000000"/>
                          </a:solidFill>
                          <a:effectLst/>
                          <a:latin typeface="Meiryo UI" panose="020B0604030504040204" pitchFamily="50" charset="-128"/>
                          <a:ea typeface="Meiryo UI" panose="020B0604030504040204" pitchFamily="50" charset="-128"/>
                        </a:rPr>
                        <a:t>1-2​</a:t>
                      </a:r>
                      <a:endParaRPr lang="en-US" altLang="ja-JP"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l" fontAlgn="base"/>
                      <a:r>
                        <a:rPr lang="ja-JP" altLang="en-US" sz="1600" b="0" u="none" strike="noStrike">
                          <a:solidFill>
                            <a:srgbClr val="000000"/>
                          </a:solidFill>
                          <a:effectLst/>
                          <a:latin typeface="Meiryo UI" panose="020B0604030504040204" pitchFamily="50" charset="-128"/>
                          <a:ea typeface="Meiryo UI" panose="020B0604030504040204" pitchFamily="50" charset="-128"/>
                        </a:rPr>
                        <a:t>自販機・商品ごとの販売数量予測</a:t>
                      </a:r>
                      <a:r>
                        <a:rPr lang="ja-JP" altLang="en-US" sz="1600" b="0">
                          <a:solidFill>
                            <a:srgbClr val="000000"/>
                          </a:solidFill>
                          <a:effectLst/>
                          <a:latin typeface="Meiryo UI" panose="020B0604030504040204" pitchFamily="50" charset="-128"/>
                          <a:ea typeface="Meiryo UI" panose="020B0604030504040204" pitchFamily="50" charset="-128"/>
                        </a:rPr>
                        <a:t>​</a:t>
                      </a:r>
                      <a:endParaRPr lang="en-US" altLang="ja-JP"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ctr" fontAlgn="base"/>
                      <a:r>
                        <a:rPr lang="ja-JP" altLang="en-US" sz="1600" b="0" u="none" strike="noStrike">
                          <a:solidFill>
                            <a:srgbClr val="000000"/>
                          </a:solidFill>
                          <a:effectLst/>
                          <a:latin typeface="Meiryo UI" panose="020B0604030504040204" pitchFamily="50" charset="-128"/>
                          <a:ea typeface="Meiryo UI" panose="020B0604030504040204" pitchFamily="50" charset="-128"/>
                        </a:rPr>
                        <a:t>日次</a:t>
                      </a:r>
                      <a:endParaRPr lang="zh-CN" altLang="en-US" sz="1600" b="0" i="0">
                        <a:solidFill>
                          <a:srgbClr val="000000"/>
                        </a:solidFill>
                        <a:effectLst/>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092572583"/>
                  </a:ext>
                </a:extLst>
              </a:tr>
              <a:tr h="568804">
                <a:tc>
                  <a:txBody>
                    <a:bodyPr/>
                    <a:lstStyle/>
                    <a:p>
                      <a:pPr algn="l" fontAlgn="base"/>
                      <a:r>
                        <a:rPr lang="en-US" sz="1600" b="0">
                          <a:solidFill>
                            <a:srgbClr val="000000"/>
                          </a:solidFill>
                          <a:effectLst/>
                          <a:latin typeface="Meiryo UI" panose="020B0604030504040204" pitchFamily="50" charset="-128"/>
                          <a:ea typeface="Meiryo UI" panose="020B0604030504040204" pitchFamily="50" charset="-128"/>
                        </a:rPr>
                        <a:t>1-3</a:t>
                      </a:r>
                      <a:endParaRPr lang="en-US" altLang="ja-JP"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l" fontAlgn="base"/>
                      <a:r>
                        <a:rPr lang="ja-JP" altLang="en-US" sz="1600" b="0" u="none" strike="noStrike">
                          <a:solidFill>
                            <a:srgbClr val="000000"/>
                          </a:solidFill>
                          <a:effectLst/>
                          <a:latin typeface="Meiryo UI" panose="020B0604030504040204" pitchFamily="50" charset="-128"/>
                          <a:ea typeface="Meiryo UI" panose="020B0604030504040204" pitchFamily="50" charset="-128"/>
                        </a:rPr>
                        <a:t>自動車部品ごとの需要予測</a:t>
                      </a:r>
                      <a:r>
                        <a:rPr lang="ja-JP" altLang="en-US" sz="1600" b="0">
                          <a:solidFill>
                            <a:srgbClr val="000000"/>
                          </a:solidFill>
                          <a:effectLst/>
                          <a:latin typeface="Meiryo UI" panose="020B0604030504040204" pitchFamily="50" charset="-128"/>
                          <a:ea typeface="Meiryo UI" panose="020B0604030504040204" pitchFamily="50" charset="-128"/>
                        </a:rPr>
                        <a:t>​</a:t>
                      </a:r>
                      <a:endParaRPr lang="en-US" altLang="ja-JP"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ctr" fontAlgn="base"/>
                      <a:r>
                        <a:rPr lang="ja-JP" altLang="en-US" sz="1600" b="0" u="none" strike="noStrike">
                          <a:solidFill>
                            <a:srgbClr val="000000"/>
                          </a:solidFill>
                          <a:effectLst/>
                          <a:latin typeface="Meiryo UI" panose="020B0604030504040204" pitchFamily="50" charset="-128"/>
                          <a:ea typeface="Meiryo UI" panose="020B0604030504040204" pitchFamily="50" charset="-128"/>
                        </a:rPr>
                        <a:t>月次</a:t>
                      </a:r>
                      <a:endParaRPr lang="ja-JP" altLang="en-US" sz="1600" b="0" i="0">
                        <a:solidFill>
                          <a:srgbClr val="000000"/>
                        </a:solidFill>
                        <a:effectLst/>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476044252"/>
                  </a:ext>
                </a:extLst>
              </a:tr>
            </a:tbl>
          </a:graphicData>
        </a:graphic>
      </p:graphicFrame>
      <p:graphicFrame>
        <p:nvGraphicFramePr>
          <p:cNvPr id="85" name="表 42">
            <a:extLst>
              <a:ext uri="{FF2B5EF4-FFF2-40B4-BE49-F238E27FC236}">
                <a16:creationId xmlns:a16="http://schemas.microsoft.com/office/drawing/2014/main" id="{F0C49D51-90EE-1C40-B318-4F879C5A8D29}"/>
              </a:ext>
            </a:extLst>
          </p:cNvPr>
          <p:cNvGraphicFramePr>
            <a:graphicFrameLocks noGrp="1"/>
          </p:cNvGraphicFramePr>
          <p:nvPr/>
        </p:nvGraphicFramePr>
        <p:xfrm>
          <a:off x="6134380" y="4053728"/>
          <a:ext cx="5515958" cy="2072640"/>
        </p:xfrm>
        <a:graphic>
          <a:graphicData uri="http://schemas.openxmlformats.org/drawingml/2006/table">
            <a:tbl>
              <a:tblPr>
                <a:tableStyleId>{9D7B26C5-4107-4FEC-AEDC-1716B250A1EF}</a:tableStyleId>
              </a:tblPr>
              <a:tblGrid>
                <a:gridCol w="852100">
                  <a:extLst>
                    <a:ext uri="{9D8B030D-6E8A-4147-A177-3AD203B41FA5}">
                      <a16:colId xmlns:a16="http://schemas.microsoft.com/office/drawing/2014/main" val="1429464421"/>
                    </a:ext>
                  </a:extLst>
                </a:gridCol>
                <a:gridCol w="3293925">
                  <a:extLst>
                    <a:ext uri="{9D8B030D-6E8A-4147-A177-3AD203B41FA5}">
                      <a16:colId xmlns:a16="http://schemas.microsoft.com/office/drawing/2014/main" val="998680818"/>
                    </a:ext>
                  </a:extLst>
                </a:gridCol>
                <a:gridCol w="1369933">
                  <a:extLst>
                    <a:ext uri="{9D8B030D-6E8A-4147-A177-3AD203B41FA5}">
                      <a16:colId xmlns:a16="http://schemas.microsoft.com/office/drawing/2014/main" val="3545730205"/>
                    </a:ext>
                  </a:extLst>
                </a:gridCol>
              </a:tblGrid>
              <a:tr h="317118">
                <a:tc>
                  <a:txBody>
                    <a:bodyPr/>
                    <a:lstStyle/>
                    <a:p>
                      <a:pPr algn="l" fontAlgn="base"/>
                      <a:r>
                        <a:rPr lang="en-US" sz="1600" b="1">
                          <a:solidFill>
                            <a:srgbClr val="002060"/>
                          </a:solidFill>
                          <a:effectLst/>
                          <a:latin typeface="Meiryo UI" panose="020B0604030504040204" pitchFamily="50" charset="-128"/>
                          <a:ea typeface="Meiryo UI" panose="020B0604030504040204" pitchFamily="50" charset="-128"/>
                        </a:rPr>
                        <a:t>#</a:t>
                      </a:r>
                      <a:r>
                        <a:rPr lang="en-US" altLang="ja-JP" sz="1600" b="1">
                          <a:solidFill>
                            <a:srgbClr val="002060"/>
                          </a:solidFill>
                          <a:effectLst/>
                          <a:latin typeface="Meiryo UI" panose="020B0604030504040204" pitchFamily="50" charset="-128"/>
                          <a:ea typeface="Meiryo UI" panose="020B0604030504040204" pitchFamily="50" charset="-128"/>
                        </a:rPr>
                        <a:t>​</a:t>
                      </a:r>
                      <a:endParaRPr lang="en-US" altLang="ja-JP" sz="1600" b="1" i="0">
                        <a:solidFill>
                          <a:srgbClr val="002060"/>
                        </a:solidFill>
                        <a:effectLst/>
                        <a:latin typeface="Meiryo UI" panose="020B0604030504040204" pitchFamily="50" charset="-128"/>
                        <a:ea typeface="Meiryo UI" panose="020B0604030504040204" pitchFamily="50" charset="-128"/>
                      </a:endParaRPr>
                    </a:p>
                  </a:txBody>
                  <a:tcPr/>
                </a:tc>
                <a:tc>
                  <a:txBody>
                    <a:bodyPr/>
                    <a:lstStyle/>
                    <a:p>
                      <a:pPr algn="l" fontAlgn="base"/>
                      <a:r>
                        <a:rPr lang="ja-JP" altLang="en-US" sz="1600" b="1">
                          <a:solidFill>
                            <a:srgbClr val="002060"/>
                          </a:solidFill>
                          <a:effectLst/>
                          <a:latin typeface="Meiryo UI" panose="020B0604030504040204" pitchFamily="50" charset="-128"/>
                          <a:ea typeface="Meiryo UI" panose="020B0604030504040204" pitchFamily="50" charset="-128"/>
                        </a:rPr>
                        <a:t>事例​</a:t>
                      </a:r>
                      <a:endParaRPr lang="ja-JP" altLang="en-US" sz="1600" b="1" i="0">
                        <a:solidFill>
                          <a:srgbClr val="002060"/>
                        </a:solidFill>
                        <a:effectLst/>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ja-JP" altLang="en-US" sz="1600" b="1">
                          <a:solidFill>
                            <a:srgbClr val="002060"/>
                          </a:solidFill>
                          <a:effectLst/>
                          <a:latin typeface="Meiryo UI" panose="020B0604030504040204" pitchFamily="50" charset="-128"/>
                          <a:ea typeface="Meiryo UI" panose="020B0604030504040204" pitchFamily="50" charset="-128"/>
                        </a:rPr>
                        <a:t>予測間隔</a:t>
                      </a:r>
                      <a:endParaRPr lang="ja-JP" altLang="en-US" sz="1600" b="1" i="0">
                        <a:solidFill>
                          <a:srgbClr val="002060"/>
                        </a:solidFill>
                        <a:effectLst/>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34972541"/>
                  </a:ext>
                </a:extLst>
              </a:tr>
              <a:tr h="547749">
                <a:tc>
                  <a:txBody>
                    <a:bodyPr/>
                    <a:lstStyle/>
                    <a:p>
                      <a:pPr algn="l" fontAlgn="base"/>
                      <a:r>
                        <a:rPr lang="en-US" sz="1600" b="0">
                          <a:solidFill>
                            <a:srgbClr val="000000"/>
                          </a:solidFill>
                          <a:effectLst/>
                          <a:latin typeface="Meiryo UI" panose="020B0604030504040204" pitchFamily="50" charset="-128"/>
                          <a:ea typeface="Meiryo UI" panose="020B0604030504040204" pitchFamily="50" charset="-128"/>
                        </a:rPr>
                        <a:t>2-1</a:t>
                      </a:r>
                      <a:r>
                        <a:rPr lang="en-US" altLang="ja-JP" sz="1600" b="0">
                          <a:solidFill>
                            <a:srgbClr val="000000"/>
                          </a:solidFill>
                          <a:effectLst/>
                          <a:latin typeface="Meiryo UI" panose="020B0604030504040204" pitchFamily="50" charset="-128"/>
                          <a:ea typeface="Meiryo UI" panose="020B0604030504040204" pitchFamily="50" charset="-128"/>
                        </a:rPr>
                        <a:t>​</a:t>
                      </a:r>
                      <a:endParaRPr lang="en-US" altLang="ja-JP"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l" fontAlgn="base"/>
                      <a:r>
                        <a:rPr lang="en-US" altLang="ja-JP" sz="1600" b="0">
                          <a:solidFill>
                            <a:srgbClr val="000000"/>
                          </a:solidFill>
                          <a:effectLst/>
                          <a:latin typeface="Meiryo UI" panose="020B0604030504040204" pitchFamily="50" charset="-128"/>
                          <a:ea typeface="Meiryo UI" panose="020B0604030504040204" pitchFamily="50" charset="-128"/>
                        </a:rPr>
                        <a:t>PC</a:t>
                      </a:r>
                      <a:r>
                        <a:rPr lang="ja-JP" altLang="en-US" sz="1600" b="0">
                          <a:solidFill>
                            <a:srgbClr val="000000"/>
                          </a:solidFill>
                          <a:effectLst/>
                          <a:latin typeface="Meiryo UI" panose="020B0604030504040204" pitchFamily="50" charset="-128"/>
                          <a:ea typeface="Meiryo UI" panose="020B0604030504040204" pitchFamily="50" charset="-128"/>
                        </a:rPr>
                        <a:t>の異常（ブルースクリーン、異常シャットダウン）の予測</a:t>
                      </a:r>
                      <a:endParaRPr lang="ja-JP" altLang="en-US"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ctr" fontAlgn="base"/>
                      <a:r>
                        <a:rPr lang="ja-JP" altLang="en-US" sz="1600" b="0">
                          <a:solidFill>
                            <a:srgbClr val="000000"/>
                          </a:solidFill>
                          <a:effectLst/>
                          <a:latin typeface="Meiryo UI" panose="020B0604030504040204" pitchFamily="50" charset="-128"/>
                          <a:ea typeface="Meiryo UI" panose="020B0604030504040204" pitchFamily="50" charset="-128"/>
                        </a:rPr>
                        <a:t>週次</a:t>
                      </a:r>
                      <a:endParaRPr lang="zh-CN" altLang="en-US" sz="1600" b="0" i="0">
                        <a:solidFill>
                          <a:srgbClr val="000000"/>
                        </a:solidFill>
                        <a:effectLst/>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712514408"/>
                  </a:ext>
                </a:extLst>
              </a:tr>
              <a:tr h="547749">
                <a:tc>
                  <a:txBody>
                    <a:bodyPr/>
                    <a:lstStyle/>
                    <a:p>
                      <a:pPr algn="l" fontAlgn="base"/>
                      <a:r>
                        <a:rPr lang="en-US" sz="1600" b="0">
                          <a:solidFill>
                            <a:srgbClr val="000000"/>
                          </a:solidFill>
                          <a:effectLst/>
                          <a:latin typeface="Meiryo UI" panose="020B0604030504040204" pitchFamily="50" charset="-128"/>
                          <a:ea typeface="Meiryo UI" panose="020B0604030504040204" pitchFamily="50" charset="-128"/>
                        </a:rPr>
                        <a:t>2-2</a:t>
                      </a:r>
                      <a:r>
                        <a:rPr lang="en-US" altLang="ja-JP" sz="1600" b="0">
                          <a:solidFill>
                            <a:srgbClr val="000000"/>
                          </a:solidFill>
                          <a:effectLst/>
                          <a:latin typeface="Meiryo UI" panose="020B0604030504040204" pitchFamily="50" charset="-128"/>
                          <a:ea typeface="Meiryo UI" panose="020B0604030504040204" pitchFamily="50" charset="-128"/>
                        </a:rPr>
                        <a:t>​</a:t>
                      </a:r>
                      <a:endParaRPr lang="en-US" altLang="ja-JP"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l" fontAlgn="base"/>
                      <a:r>
                        <a:rPr lang="ja-JP" altLang="en-US" sz="1600" b="0">
                          <a:solidFill>
                            <a:srgbClr val="000000"/>
                          </a:solidFill>
                          <a:effectLst/>
                          <a:latin typeface="Meiryo UI" panose="020B0604030504040204" pitchFamily="50" charset="-128"/>
                          <a:ea typeface="Meiryo UI" panose="020B0604030504040204" pitchFamily="50" charset="-128"/>
                        </a:rPr>
                        <a:t>下水処理場に流れる下水流入速度の急増加予測</a:t>
                      </a:r>
                      <a:endParaRPr lang="ja-JP" altLang="en-US"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ctr" fontAlgn="base"/>
                      <a:r>
                        <a:rPr lang="en-US" altLang="ja-JP" sz="1600" b="0">
                          <a:solidFill>
                            <a:srgbClr val="000000"/>
                          </a:solidFill>
                          <a:effectLst/>
                          <a:latin typeface="Meiryo UI" panose="020B0604030504040204" pitchFamily="50" charset="-128"/>
                          <a:ea typeface="Meiryo UI" panose="020B0604030504040204" pitchFamily="50" charset="-128"/>
                        </a:rPr>
                        <a:t>10</a:t>
                      </a:r>
                      <a:r>
                        <a:rPr lang="ja-JP" altLang="en-US" sz="1600" b="0">
                          <a:solidFill>
                            <a:srgbClr val="000000"/>
                          </a:solidFill>
                          <a:effectLst/>
                          <a:latin typeface="Meiryo UI" panose="020B0604030504040204" pitchFamily="50" charset="-128"/>
                          <a:ea typeface="Meiryo UI" panose="020B0604030504040204" pitchFamily="50" charset="-128"/>
                        </a:rPr>
                        <a:t>分</a:t>
                      </a:r>
                      <a:endParaRPr lang="en-US" sz="1600" b="0" i="0">
                        <a:solidFill>
                          <a:srgbClr val="000000"/>
                        </a:solidFill>
                        <a:effectLst/>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639196299"/>
                  </a:ext>
                </a:extLst>
              </a:tr>
              <a:tr h="547749">
                <a:tc>
                  <a:txBody>
                    <a:bodyPr/>
                    <a:lstStyle/>
                    <a:p>
                      <a:pPr algn="l" fontAlgn="base"/>
                      <a:r>
                        <a:rPr lang="en-US" sz="1600" b="0">
                          <a:solidFill>
                            <a:srgbClr val="000000"/>
                          </a:solidFill>
                          <a:effectLst/>
                          <a:latin typeface="Meiryo UI" panose="020B0604030504040204" pitchFamily="50" charset="-128"/>
                          <a:ea typeface="Meiryo UI" panose="020B0604030504040204" pitchFamily="50" charset="-128"/>
                        </a:rPr>
                        <a:t>2-3</a:t>
                      </a:r>
                      <a:r>
                        <a:rPr lang="en-US" altLang="ja-JP" sz="1600" b="0">
                          <a:solidFill>
                            <a:srgbClr val="000000"/>
                          </a:solidFill>
                          <a:effectLst/>
                          <a:latin typeface="Meiryo UI" panose="020B0604030504040204" pitchFamily="50" charset="-128"/>
                          <a:ea typeface="Meiryo UI" panose="020B0604030504040204" pitchFamily="50" charset="-128"/>
                        </a:rPr>
                        <a:t>​</a:t>
                      </a:r>
                      <a:endParaRPr lang="en-US" altLang="ja-JP"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l" fontAlgn="base"/>
                      <a:r>
                        <a:rPr lang="ja-JP" altLang="en-US" sz="1600" b="0">
                          <a:solidFill>
                            <a:srgbClr val="000000"/>
                          </a:solidFill>
                          <a:effectLst/>
                          <a:latin typeface="Meiryo UI" panose="020B0604030504040204" pitchFamily="50" charset="-128"/>
                          <a:ea typeface="Meiryo UI" panose="020B0604030504040204" pitchFamily="50" charset="-128"/>
                        </a:rPr>
                        <a:t>賃借人の家賃貸し倒れ予測</a:t>
                      </a:r>
                      <a:endParaRPr lang="en-US" altLang="ja-JP" sz="1600" b="0">
                        <a:solidFill>
                          <a:srgbClr val="000000"/>
                        </a:solidFill>
                        <a:effectLst/>
                        <a:latin typeface="Meiryo UI" panose="020B0604030504040204" pitchFamily="50" charset="-128"/>
                        <a:ea typeface="Meiryo UI" panose="020B0604030504040204" pitchFamily="50" charset="-128"/>
                      </a:endParaRPr>
                    </a:p>
                    <a:p>
                      <a:pPr algn="l" fontAlgn="base"/>
                      <a:endParaRPr lang="en-US" altLang="ja-JP" sz="1600" b="0" i="0">
                        <a:solidFill>
                          <a:srgbClr val="000000"/>
                        </a:solidFill>
                        <a:effectLst/>
                        <a:latin typeface="Meiryo UI" panose="020B0604030504040204" pitchFamily="50" charset="-128"/>
                        <a:ea typeface="Meiryo UI" panose="020B0604030504040204" pitchFamily="50" charset="-128"/>
                      </a:endParaRPr>
                    </a:p>
                  </a:txBody>
                  <a:tcPr anchor="ctr"/>
                </a:tc>
                <a:tc>
                  <a:txBody>
                    <a:bodyPr/>
                    <a:lstStyle/>
                    <a:p>
                      <a:pPr algn="ctr" fontAlgn="base"/>
                      <a:r>
                        <a:rPr lang="ja-JP" altLang="en-US" sz="1600" b="0">
                          <a:solidFill>
                            <a:srgbClr val="000000"/>
                          </a:solidFill>
                          <a:effectLst/>
                          <a:latin typeface="Meiryo UI" panose="020B0604030504040204" pitchFamily="50" charset="-128"/>
                          <a:ea typeface="Meiryo UI" panose="020B0604030504040204" pitchFamily="50" charset="-128"/>
                        </a:rPr>
                        <a:t>月次</a:t>
                      </a:r>
                      <a:endParaRPr lang="en-US" sz="1600" b="0" i="0">
                        <a:solidFill>
                          <a:srgbClr val="000000"/>
                        </a:solidFill>
                        <a:effectLst/>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69492857"/>
                  </a:ext>
                </a:extLst>
              </a:tr>
            </a:tbl>
          </a:graphicData>
        </a:graphic>
      </p:graphicFrame>
      <p:sp>
        <p:nvSpPr>
          <p:cNvPr id="2" name="タイトル 1">
            <a:extLst>
              <a:ext uri="{FF2B5EF4-FFF2-40B4-BE49-F238E27FC236}">
                <a16:creationId xmlns:a16="http://schemas.microsoft.com/office/drawing/2014/main" id="{0FBB7105-677E-449C-81BC-1F35C8B47FC3}"/>
              </a:ext>
            </a:extLst>
          </p:cNvPr>
          <p:cNvSpPr>
            <a:spLocks noGrp="1"/>
          </p:cNvSpPr>
          <p:nvPr>
            <p:ph type="title"/>
          </p:nvPr>
        </p:nvSpPr>
        <p:spPr/>
        <p:txBody>
          <a:bodyPr>
            <a:normAutofit/>
          </a:bodyPr>
          <a:lstStyle/>
          <a:p>
            <a:r>
              <a:rPr kumimoji="1" lang="en-US" altLang="ja-JP" sz="2800" b="1">
                <a:latin typeface="Meiryo UI" panose="020B0604030504040204" pitchFamily="34" charset="-128"/>
                <a:ea typeface="Meiryo UI" panose="020B0604030504040204" pitchFamily="34" charset="-128"/>
              </a:rPr>
              <a:t>Usee</a:t>
            </a:r>
            <a:r>
              <a:rPr kumimoji="1" lang="ja-JP" altLang="en-US" sz="2800" b="1">
                <a:latin typeface="Meiryo UI" panose="020B0604030504040204" pitchFamily="34" charset="-128"/>
                <a:ea typeface="Meiryo UI" panose="020B0604030504040204" pitchFamily="34" charset="-128"/>
              </a:rPr>
              <a:t>予測サービス </a:t>
            </a:r>
            <a:r>
              <a:rPr lang="ja-JP" altLang="en-US">
                <a:latin typeface="Meiryo UI" panose="020B0604030504040204" pitchFamily="34" charset="-128"/>
                <a:ea typeface="Meiryo UI" panose="020B0604030504040204" pitchFamily="34" charset="-128"/>
              </a:rPr>
              <a:t>～ユースケース～</a:t>
            </a:r>
            <a:endParaRPr lang="ja-JP" altLang="en-US"/>
          </a:p>
        </p:txBody>
      </p:sp>
      <p:sp>
        <p:nvSpPr>
          <p:cNvPr id="6" name="フッター プレースホルダー 5">
            <a:extLst>
              <a:ext uri="{FF2B5EF4-FFF2-40B4-BE49-F238E27FC236}">
                <a16:creationId xmlns:a16="http://schemas.microsoft.com/office/drawing/2014/main" id="{9F6E6B3F-EDD4-4F83-A764-9ADC2D208BE0}"/>
              </a:ext>
            </a:extLst>
          </p:cNvPr>
          <p:cNvSpPr>
            <a:spLocks noGrp="1"/>
          </p:cNvSpPr>
          <p:nvPr>
            <p:ph type="ftr" sz="quarter" idx="10"/>
          </p:nvPr>
        </p:nvSpPr>
        <p:spPr/>
        <p:txBody>
          <a:bodyPr/>
          <a:lstStyle/>
          <a:p>
            <a:r>
              <a:rPr lang="en-US" altLang="ja-JP"/>
              <a:t>Copyright © 2022 FPT Software All rights reserved.</a:t>
            </a:r>
            <a:endParaRPr kumimoji="1" lang="ja-JP" altLang="en-US"/>
          </a:p>
        </p:txBody>
      </p:sp>
      <p:sp>
        <p:nvSpPr>
          <p:cNvPr id="7" name="スライド番号プレースホルダー 6">
            <a:extLst>
              <a:ext uri="{FF2B5EF4-FFF2-40B4-BE49-F238E27FC236}">
                <a16:creationId xmlns:a16="http://schemas.microsoft.com/office/drawing/2014/main" id="{49B7037A-706D-4443-8DFD-B2F5A8970E3D}"/>
              </a:ext>
            </a:extLst>
          </p:cNvPr>
          <p:cNvSpPr>
            <a:spLocks noGrp="1"/>
          </p:cNvSpPr>
          <p:nvPr>
            <p:ph type="sldNum" sz="quarter" idx="11"/>
          </p:nvPr>
        </p:nvSpPr>
        <p:spPr/>
        <p:txBody>
          <a:bodyPr/>
          <a:lstStyle/>
          <a:p>
            <a:fld id="{64426991-36D0-4DC2-898E-6B6E1FAFABE8}" type="slidenum">
              <a:rPr kumimoji="1" lang="ja-JP" altLang="en-US" smtClean="0"/>
              <a:t>10</a:t>
            </a:fld>
            <a:endParaRPr kumimoji="1" lang="ja-JP" altLang="en-US"/>
          </a:p>
        </p:txBody>
      </p:sp>
    </p:spTree>
    <p:extLst>
      <p:ext uri="{BB962C8B-B14F-4D97-AF65-F5344CB8AC3E}">
        <p14:creationId xmlns:p14="http://schemas.microsoft.com/office/powerpoint/2010/main" val="3807255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55" name="正方形/長方形 36">
            <a:extLst>
              <a:ext uri="{FF2B5EF4-FFF2-40B4-BE49-F238E27FC236}">
                <a16:creationId xmlns:a16="http://schemas.microsoft.com/office/drawing/2014/main" id="{DAA6E340-3AC4-5148-ADE0-2107571873EC}"/>
              </a:ext>
            </a:extLst>
          </p:cNvPr>
          <p:cNvSpPr/>
          <p:nvPr/>
        </p:nvSpPr>
        <p:spPr>
          <a:xfrm>
            <a:off x="862002" y="1295439"/>
            <a:ext cx="4471305" cy="156966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速やかな予測結果のアウトプット</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a:solidFill>
                  <a:prstClr val="black"/>
                </a:solidFill>
                <a:latin typeface="Meiryo UI" panose="020B0604030504040204" pitchFamily="50" charset="-128"/>
                <a:ea typeface="Meiryo UI" panose="020B0604030504040204" pitchFamily="50" charset="-128"/>
              </a:rPr>
              <a:t>展開頻度の高い対応</a:t>
            </a:r>
            <a:endParaRPr kumimoji="1" lang="en-US" altLang="ja-JP" sz="1600">
              <a:solidFill>
                <a:prstClr val="black"/>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defRPr/>
            </a:pPr>
            <a:r>
              <a:rPr kumimoji="1" lang="ja-JP" altLang="en-US" sz="1600">
                <a:solidFill>
                  <a:prstClr val="black"/>
                </a:solidFill>
                <a:latin typeface="Meiryo UI" panose="020B0604030504040204" pitchFamily="50" charset="-128"/>
                <a:ea typeface="Meiryo UI" panose="020B0604030504040204" pitchFamily="50" charset="-128"/>
              </a:rPr>
              <a:t>継続したモデル更新・改善</a:t>
            </a:r>
            <a:endParaRPr kumimoji="1" lang="en-US" altLang="ja-JP" sz="1600">
              <a:solidFill>
                <a:prstClr val="black"/>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新機能追加</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高可用性で展開する際、他の機能に影響なし</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a:solidFill>
                  <a:prstClr val="black"/>
                </a:solidFill>
                <a:latin typeface="Meiryo UI" panose="020B0604030504040204" pitchFamily="50" charset="-128"/>
                <a:ea typeface="Meiryo UI" panose="020B0604030504040204" pitchFamily="50" charset="-128"/>
              </a:rPr>
              <a:t>運用工数の削減</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p:txBody>
      </p:sp>
      <p:grpSp>
        <p:nvGrpSpPr>
          <p:cNvPr id="6" name="グループ化 5">
            <a:extLst>
              <a:ext uri="{FF2B5EF4-FFF2-40B4-BE49-F238E27FC236}">
                <a16:creationId xmlns:a16="http://schemas.microsoft.com/office/drawing/2014/main" id="{B2C21C8E-C3BA-421F-B9A0-BD082BF90541}"/>
              </a:ext>
            </a:extLst>
          </p:cNvPr>
          <p:cNvGrpSpPr/>
          <p:nvPr/>
        </p:nvGrpSpPr>
        <p:grpSpPr>
          <a:xfrm>
            <a:off x="542019" y="926107"/>
            <a:ext cx="11329734" cy="2151224"/>
            <a:chOff x="487926" y="1198446"/>
            <a:chExt cx="11329734" cy="2151224"/>
          </a:xfrm>
        </p:grpSpPr>
        <p:sp>
          <p:nvSpPr>
            <p:cNvPr id="28" name="四角形: 角を丸くする 27">
              <a:extLst>
                <a:ext uri="{FF2B5EF4-FFF2-40B4-BE49-F238E27FC236}">
                  <a16:creationId xmlns:a16="http://schemas.microsoft.com/office/drawing/2014/main" id="{E129C258-726A-4731-BE1C-01676ECAA803}"/>
                </a:ext>
              </a:extLst>
            </p:cNvPr>
            <p:cNvSpPr/>
            <p:nvPr/>
          </p:nvSpPr>
          <p:spPr>
            <a:xfrm>
              <a:off x="487926" y="1409559"/>
              <a:ext cx="5113622" cy="1930590"/>
            </a:xfrm>
            <a:prstGeom prst="roundRect">
              <a:avLst>
                <a:gd name="adj" fmla="val 1733"/>
              </a:avLst>
            </a:prstGeom>
            <a:noFill/>
            <a:ln w="19050">
              <a:solidFill>
                <a:srgbClr val="233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9EE05ABD-5C27-42E6-A151-6CA7D9875140}"/>
                </a:ext>
              </a:extLst>
            </p:cNvPr>
            <p:cNvGrpSpPr/>
            <p:nvPr/>
          </p:nvGrpSpPr>
          <p:grpSpPr>
            <a:xfrm>
              <a:off x="5813348" y="1198446"/>
              <a:ext cx="6004312" cy="2151224"/>
              <a:chOff x="5699761" y="852429"/>
              <a:chExt cx="6004312" cy="2151224"/>
            </a:xfrm>
          </p:grpSpPr>
          <p:sp>
            <p:nvSpPr>
              <p:cNvPr id="32" name="正方形/長方形 31">
                <a:extLst>
                  <a:ext uri="{FF2B5EF4-FFF2-40B4-BE49-F238E27FC236}">
                    <a16:creationId xmlns:a16="http://schemas.microsoft.com/office/drawing/2014/main" id="{9BB577B6-5D9C-4661-92F7-94F65BD09889}"/>
                  </a:ext>
                </a:extLst>
              </p:cNvPr>
              <p:cNvSpPr/>
              <p:nvPr/>
            </p:nvSpPr>
            <p:spPr>
              <a:xfrm>
                <a:off x="5962824" y="1187771"/>
                <a:ext cx="5388117" cy="1815882"/>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a:solidFill>
                      <a:prstClr val="black"/>
                    </a:solidFill>
                    <a:latin typeface="Meiryo UI" panose="020B0604030504040204" pitchFamily="50" charset="-128"/>
                    <a:ea typeface="Meiryo UI" panose="020B0604030504040204" pitchFamily="50" charset="-128"/>
                  </a:rPr>
                  <a:t>できるだけ</a:t>
                </a:r>
                <a:r>
                  <a:rPr kumimoji="1" lang="en-US" altLang="ja-JP" sz="1600">
                    <a:solidFill>
                      <a:prstClr val="black"/>
                    </a:solidFill>
                    <a:latin typeface="Meiryo UI" panose="020B0604030504040204" pitchFamily="50" charset="-128"/>
                    <a:ea typeface="Meiryo UI" panose="020B0604030504040204" pitchFamily="50" charset="-128"/>
                  </a:rPr>
                  <a:t>Azure </a:t>
                </a:r>
                <a:r>
                  <a:rPr kumimoji="1" lang="ja-JP" altLang="en-US" sz="1600">
                    <a:solidFill>
                      <a:prstClr val="black"/>
                    </a:solidFill>
                    <a:latin typeface="Meiryo UI" panose="020B0604030504040204" pitchFamily="50" charset="-128"/>
                    <a:ea typeface="Meiryo UI" panose="020B0604030504040204" pitchFamily="50" charset="-128"/>
                  </a:rPr>
                  <a:t>のネイティブサービスを使用</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マイクロサービスアーキテクチャを採用</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各</a:t>
                </a:r>
                <a:r>
                  <a:rPr kumimoji="1" lang="ja-JP"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機能を個別の小さなサービスに分離</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Azure Kubernetes </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サービス</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(AKS)</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で</a:t>
                </a:r>
                <a:r>
                  <a:rPr kumimoji="1" lang="ja-JP"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各サービスを</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lvl="1">
                  <a:defRPr/>
                </a:pPr>
                <a:r>
                  <a:rPr kumimoji="1" lang="en-US" altLang="ja-JP" sz="1600">
                    <a:solidFill>
                      <a:prstClr val="black"/>
                    </a:solidFill>
                    <a:latin typeface="Meiryo UI" panose="020B0604030504040204" pitchFamily="50" charset="-128"/>
                    <a:ea typeface="Meiryo UI" panose="020B0604030504040204" pitchFamily="50" charset="-128"/>
                  </a:rPr>
                  <a:t>     </a:t>
                </a:r>
                <a:r>
                  <a:rPr kumimoji="1" lang="ja-JP"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個別に</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展開・自動で</a:t>
                </a:r>
                <a:r>
                  <a:rPr kumimoji="1" lang="ja-JP"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スケールアウト</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defRPr/>
                </a:pPr>
                <a:r>
                  <a:rPr lang="ja-JP" altLang="en-US" sz="1600">
                    <a:solidFill>
                      <a:prstClr val="black"/>
                    </a:solidFill>
                    <a:latin typeface="Meiryo UI" panose="020B0604030504040204" pitchFamily="50" charset="-128"/>
                    <a:ea typeface="Meiryo UI" panose="020B0604030504040204" pitchFamily="50" charset="-128"/>
                  </a:rPr>
                  <a:t>容易な</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サービス追加・既存サービス更新</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600">
                    <a:solidFill>
                      <a:prstClr val="black"/>
                    </a:solidFill>
                    <a:latin typeface="Meiryo UI" panose="020B0604030504040204" pitchFamily="50" charset="-128"/>
                    <a:ea typeface="Meiryo UI" panose="020B0604030504040204" pitchFamily="50" charset="-128"/>
                  </a:rPr>
                  <a:t>Azure</a:t>
                </a:r>
                <a:r>
                  <a:rPr kumimoji="1" lang="ja-JP" altLang="en-US" sz="1600">
                    <a:solidFill>
                      <a:prstClr val="black"/>
                    </a:solidFill>
                    <a:latin typeface="Meiryo UI" panose="020B0604030504040204" pitchFamily="50" charset="-128"/>
                    <a:ea typeface="Meiryo UI" panose="020B0604030504040204" pitchFamily="50" charset="-128"/>
                  </a:rPr>
                  <a:t> </a:t>
                </a:r>
                <a:r>
                  <a:rPr kumimoji="1" lang="en-US" altLang="ja-JP" sz="1600" err="1">
                    <a:solidFill>
                      <a:prstClr val="black"/>
                    </a:solidFill>
                    <a:latin typeface="Meiryo UI" panose="020B0604030504040204" pitchFamily="50" charset="-128"/>
                    <a:ea typeface="Meiryo UI" panose="020B0604030504040204" pitchFamily="50" charset="-128"/>
                  </a:rPr>
                  <a:t>Devops</a:t>
                </a:r>
                <a:r>
                  <a:rPr kumimoji="1" lang="ja-JP" altLang="en-US" sz="1600">
                    <a:solidFill>
                      <a:prstClr val="black"/>
                    </a:solidFill>
                    <a:latin typeface="Meiryo UI" panose="020B0604030504040204" pitchFamily="50" charset="-128"/>
                    <a:ea typeface="Meiryo UI" panose="020B0604030504040204" pitchFamily="50" charset="-128"/>
                  </a:rPr>
                  <a:t> でプロジェクト管理と</a:t>
                </a:r>
                <a:r>
                  <a:rPr kumimoji="1" lang="en-US" altLang="ja-JP" sz="1600">
                    <a:solidFill>
                      <a:prstClr val="black"/>
                    </a:solidFill>
                    <a:latin typeface="Meiryo UI" panose="020B0604030504040204" pitchFamily="50" charset="-128"/>
                    <a:ea typeface="Meiryo UI" panose="020B0604030504040204" pitchFamily="50" charset="-128"/>
                  </a:rPr>
                  <a:t>CICD</a:t>
                </a:r>
                <a:r>
                  <a:rPr lang="ja-JP" altLang="en-US" sz="1600">
                    <a:solidFill>
                      <a:prstClr val="black"/>
                    </a:solidFill>
                    <a:latin typeface="Meiryo UI" panose="020B0604030504040204" pitchFamily="50" charset="-128"/>
                    <a:ea typeface="Meiryo UI" panose="020B0604030504040204" pitchFamily="50" charset="-128"/>
                  </a:rPr>
                  <a:t>で</a:t>
                </a:r>
                <a:r>
                  <a:rPr kumimoji="1" lang="ja-JP" altLang="en-US" sz="1600">
                    <a:solidFill>
                      <a:prstClr val="black"/>
                    </a:solidFill>
                    <a:latin typeface="Meiryo UI" panose="020B0604030504040204" pitchFamily="50" charset="-128"/>
                    <a:ea typeface="Meiryo UI" panose="020B0604030504040204" pitchFamily="50" charset="-128"/>
                  </a:rPr>
                  <a:t>展開対応</a:t>
                </a:r>
                <a:endPar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p:txBody>
          </p:sp>
          <p:sp>
            <p:nvSpPr>
              <p:cNvPr id="33" name="四角形: 角を丸くする 32">
                <a:extLst>
                  <a:ext uri="{FF2B5EF4-FFF2-40B4-BE49-F238E27FC236}">
                    <a16:creationId xmlns:a16="http://schemas.microsoft.com/office/drawing/2014/main" id="{CF613086-D51A-4381-96E7-AE6A07E18BF9}"/>
                  </a:ext>
                </a:extLst>
              </p:cNvPr>
              <p:cNvSpPr/>
              <p:nvPr/>
            </p:nvSpPr>
            <p:spPr>
              <a:xfrm>
                <a:off x="5699761" y="1063542"/>
                <a:ext cx="6004312" cy="1930590"/>
              </a:xfrm>
              <a:prstGeom prst="roundRect">
                <a:avLst>
                  <a:gd name="adj" fmla="val 1733"/>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B295FD11-4A1B-4AEB-98BC-25BB6677DA16}"/>
                  </a:ext>
                </a:extLst>
              </p:cNvPr>
              <p:cNvSpPr txBox="1"/>
              <p:nvPr/>
            </p:nvSpPr>
            <p:spPr>
              <a:xfrm>
                <a:off x="5841093" y="852429"/>
                <a:ext cx="2253036" cy="369332"/>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i="0"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rPr>
                  <a:t>システム要求への対応</a:t>
                </a:r>
                <a:endParaRPr kumimoji="1" lang="en-US" altLang="ja-JP" sz="1600" b="1" i="0"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endParaRPr>
              </a:p>
            </p:txBody>
          </p:sp>
        </p:grpSp>
      </p:grpSp>
      <p:sp>
        <p:nvSpPr>
          <p:cNvPr id="29" name="テキスト ボックス 28">
            <a:extLst>
              <a:ext uri="{FF2B5EF4-FFF2-40B4-BE49-F238E27FC236}">
                <a16:creationId xmlns:a16="http://schemas.microsoft.com/office/drawing/2014/main" id="{324945CC-D932-4336-85B7-41CB013535F3}"/>
              </a:ext>
            </a:extLst>
          </p:cNvPr>
          <p:cNvSpPr txBox="1"/>
          <p:nvPr/>
        </p:nvSpPr>
        <p:spPr>
          <a:xfrm>
            <a:off x="669249" y="925581"/>
            <a:ext cx="1788073" cy="369332"/>
          </a:xfrm>
          <a:prstGeom prst="rect">
            <a:avLst/>
          </a:prstGeom>
          <a:solidFill>
            <a:srgbClr val="002060"/>
          </a:solid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i="0"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rPr>
              <a:t>システム要求</a:t>
            </a:r>
            <a:endParaRPr kumimoji="1" lang="en-US" altLang="ja-JP" sz="1600" b="1" i="0"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679AB64A-DB37-4E75-80AF-4C2A9B898B12}"/>
              </a:ext>
            </a:extLst>
          </p:cNvPr>
          <p:cNvGrpSpPr/>
          <p:nvPr/>
        </p:nvGrpSpPr>
        <p:grpSpPr>
          <a:xfrm>
            <a:off x="549202" y="3134300"/>
            <a:ext cx="11322551" cy="3109566"/>
            <a:chOff x="521540" y="3393697"/>
            <a:chExt cx="11322551" cy="3109566"/>
          </a:xfrm>
        </p:grpSpPr>
        <p:sp>
          <p:nvSpPr>
            <p:cNvPr id="37" name="四角形: 角を丸くする 36">
              <a:extLst>
                <a:ext uri="{FF2B5EF4-FFF2-40B4-BE49-F238E27FC236}">
                  <a16:creationId xmlns:a16="http://schemas.microsoft.com/office/drawing/2014/main" id="{3D788CCF-7557-4F58-8D6B-F195BF6A9B57}"/>
                </a:ext>
              </a:extLst>
            </p:cNvPr>
            <p:cNvSpPr/>
            <p:nvPr/>
          </p:nvSpPr>
          <p:spPr>
            <a:xfrm>
              <a:off x="521540" y="3551263"/>
              <a:ext cx="11322551" cy="2952000"/>
            </a:xfrm>
            <a:prstGeom prst="roundRect">
              <a:avLst>
                <a:gd name="adj" fmla="val 1733"/>
              </a:avLst>
            </a:prstGeom>
            <a:solidFill>
              <a:schemeClr val="bg1"/>
            </a:solidFill>
            <a:ln w="19050">
              <a:solidFill>
                <a:srgbClr val="020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pic>
          <p:nvPicPr>
            <p:cNvPr id="58" name="図 57" descr="グラフ, 散布図&#10;&#10;自動的に生成された説明">
              <a:extLst>
                <a:ext uri="{FF2B5EF4-FFF2-40B4-BE49-F238E27FC236}">
                  <a16:creationId xmlns:a16="http://schemas.microsoft.com/office/drawing/2014/main" id="{690C1360-314C-44B0-AB32-F1BF1AF391F3}"/>
                </a:ext>
              </a:extLst>
            </p:cNvPr>
            <p:cNvPicPr>
              <a:picLocks noChangeAspect="1"/>
            </p:cNvPicPr>
            <p:nvPr/>
          </p:nvPicPr>
          <p:blipFill>
            <a:blip r:embed="rId3"/>
            <a:stretch>
              <a:fillRect/>
            </a:stretch>
          </p:blipFill>
          <p:spPr>
            <a:xfrm>
              <a:off x="733580" y="3566294"/>
              <a:ext cx="7889662" cy="2916000"/>
            </a:xfrm>
            <a:prstGeom prst="rect">
              <a:avLst/>
            </a:prstGeom>
            <a:ln>
              <a:noFill/>
            </a:ln>
          </p:spPr>
        </p:pic>
        <p:grpSp>
          <p:nvGrpSpPr>
            <p:cNvPr id="59" name="グループ化 58">
              <a:extLst>
                <a:ext uri="{FF2B5EF4-FFF2-40B4-BE49-F238E27FC236}">
                  <a16:creationId xmlns:a16="http://schemas.microsoft.com/office/drawing/2014/main" id="{B51718EC-353B-479A-8D6B-41F256C0DA2B}"/>
                </a:ext>
              </a:extLst>
            </p:cNvPr>
            <p:cNvGrpSpPr/>
            <p:nvPr/>
          </p:nvGrpSpPr>
          <p:grpSpPr>
            <a:xfrm>
              <a:off x="9007870" y="3695680"/>
              <a:ext cx="2483089" cy="2745760"/>
              <a:chOff x="8945108" y="3695680"/>
              <a:chExt cx="2620314" cy="2745760"/>
            </a:xfrm>
          </p:grpSpPr>
          <p:grpSp>
            <p:nvGrpSpPr>
              <p:cNvPr id="61" name="グループ化 60">
                <a:extLst>
                  <a:ext uri="{FF2B5EF4-FFF2-40B4-BE49-F238E27FC236}">
                    <a16:creationId xmlns:a16="http://schemas.microsoft.com/office/drawing/2014/main" id="{9A97816D-6B09-4F77-B914-91CA1AF42CF5}"/>
                  </a:ext>
                </a:extLst>
              </p:cNvPr>
              <p:cNvGrpSpPr/>
              <p:nvPr/>
            </p:nvGrpSpPr>
            <p:grpSpPr>
              <a:xfrm>
                <a:off x="8945108" y="3695680"/>
                <a:ext cx="2620314" cy="2745760"/>
                <a:chOff x="8577098" y="3708319"/>
                <a:chExt cx="2620314" cy="2745760"/>
              </a:xfrm>
            </p:grpSpPr>
            <p:sp>
              <p:nvSpPr>
                <p:cNvPr id="63" name="四角形: 角を丸くする 62">
                  <a:extLst>
                    <a:ext uri="{FF2B5EF4-FFF2-40B4-BE49-F238E27FC236}">
                      <a16:creationId xmlns:a16="http://schemas.microsoft.com/office/drawing/2014/main" id="{AFB95102-5790-4FFF-BF0D-BCBEECEC80EF}"/>
                    </a:ext>
                  </a:extLst>
                </p:cNvPr>
                <p:cNvSpPr/>
                <p:nvPr/>
              </p:nvSpPr>
              <p:spPr>
                <a:xfrm>
                  <a:off x="8577098" y="3708319"/>
                  <a:ext cx="2620314" cy="2745760"/>
                </a:xfrm>
                <a:prstGeom prst="roundRect">
                  <a:avLst>
                    <a:gd name="adj" fmla="val 257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srgbClr val="002060"/>
                    </a:solidFill>
                    <a:effectLst/>
                    <a:uLnTx/>
                    <a:uFillTx/>
                    <a:latin typeface="Meiryo UI" panose="020B0604030504040204" pitchFamily="50" charset="-128"/>
                    <a:ea typeface="Meiryo UI" panose="020B0604030504040204" pitchFamily="50" charset="-128"/>
                  </a:endParaRPr>
                </a:p>
              </p:txBody>
            </p:sp>
            <p:sp>
              <p:nvSpPr>
                <p:cNvPr id="64" name="四角形: 角を丸くする 63">
                  <a:extLst>
                    <a:ext uri="{FF2B5EF4-FFF2-40B4-BE49-F238E27FC236}">
                      <a16:creationId xmlns:a16="http://schemas.microsoft.com/office/drawing/2014/main" id="{D051BE50-A556-45B5-9917-14E704D61963}"/>
                    </a:ext>
                  </a:extLst>
                </p:cNvPr>
                <p:cNvSpPr/>
                <p:nvPr/>
              </p:nvSpPr>
              <p:spPr>
                <a:xfrm>
                  <a:off x="9123329" y="4051052"/>
                  <a:ext cx="1709527" cy="324000"/>
                </a:xfrm>
                <a:prstGeom prst="roundRect">
                  <a:avLst>
                    <a:gd name="adj" fmla="val 61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solidFill>
                        <a:srgbClr val="002060"/>
                      </a:solidFill>
                      <a:latin typeface="Meiryo UI" panose="020B0604030504040204" pitchFamily="50" charset="-128"/>
                      <a:ea typeface="Meiryo UI" panose="020B0604030504040204" pitchFamily="50" charset="-128"/>
                    </a:rPr>
                    <a:t>認証認可</a:t>
                  </a:r>
                  <a:endParaRPr kumimoji="1" lang="en-US" altLang="ja-JP" sz="1400" b="0" i="0" u="none" strike="noStrike" kern="1200" cap="none" spc="0" normalizeH="0" baseline="0" noProof="0">
                    <a:ln>
                      <a:noFill/>
                    </a:ln>
                    <a:solidFill>
                      <a:srgbClr val="002060"/>
                    </a:solidFill>
                    <a:effectLst/>
                    <a:uLnTx/>
                    <a:uFillTx/>
                    <a:latin typeface="Meiryo UI" panose="020B0604030504040204" pitchFamily="50" charset="-128"/>
                    <a:ea typeface="Meiryo UI" panose="020B0604030504040204" pitchFamily="50" charset="-128"/>
                  </a:endParaRPr>
                </a:p>
              </p:txBody>
            </p:sp>
            <p:sp>
              <p:nvSpPr>
                <p:cNvPr id="65" name="四角形: 角を丸くする 64">
                  <a:extLst>
                    <a:ext uri="{FF2B5EF4-FFF2-40B4-BE49-F238E27FC236}">
                      <a16:creationId xmlns:a16="http://schemas.microsoft.com/office/drawing/2014/main" id="{88E2610F-7727-4B61-8D65-01AB835BE6F4}"/>
                    </a:ext>
                  </a:extLst>
                </p:cNvPr>
                <p:cNvSpPr/>
                <p:nvPr/>
              </p:nvSpPr>
              <p:spPr>
                <a:xfrm>
                  <a:off x="9123329" y="4485225"/>
                  <a:ext cx="1709527" cy="324000"/>
                </a:xfrm>
                <a:prstGeom prst="roundRect">
                  <a:avLst>
                    <a:gd name="adj" fmla="val 61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2060"/>
                      </a:solidFill>
                      <a:effectLst/>
                      <a:uLnTx/>
                      <a:uFillTx/>
                      <a:latin typeface="Meiryo UI" panose="020B0604030504040204" pitchFamily="50" charset="-128"/>
                      <a:ea typeface="Meiryo UI" panose="020B0604030504040204" pitchFamily="50" charset="-128"/>
                    </a:rPr>
                    <a:t>モデル管理</a:t>
                  </a:r>
                  <a:endParaRPr kumimoji="1" lang="en-US" altLang="ja-JP" sz="1400" b="0" i="0" u="none" strike="noStrike" kern="1200" cap="none" spc="0" normalizeH="0" baseline="0" noProof="0">
                    <a:ln>
                      <a:noFill/>
                    </a:ln>
                    <a:solidFill>
                      <a:srgbClr val="002060"/>
                    </a:solidFill>
                    <a:effectLst/>
                    <a:uLnTx/>
                    <a:uFillTx/>
                    <a:latin typeface="Meiryo UI" panose="020B0604030504040204" pitchFamily="50" charset="-128"/>
                    <a:ea typeface="Meiryo UI" panose="020B0604030504040204" pitchFamily="50" charset="-128"/>
                  </a:endParaRPr>
                </a:p>
              </p:txBody>
            </p:sp>
            <p:sp>
              <p:nvSpPr>
                <p:cNvPr id="66" name="四角形: 角を丸くする 65">
                  <a:extLst>
                    <a:ext uri="{FF2B5EF4-FFF2-40B4-BE49-F238E27FC236}">
                      <a16:creationId xmlns:a16="http://schemas.microsoft.com/office/drawing/2014/main" id="{BEF59ED8-0F27-46EB-91B6-93868BBE251E}"/>
                    </a:ext>
                  </a:extLst>
                </p:cNvPr>
                <p:cNvSpPr/>
                <p:nvPr/>
              </p:nvSpPr>
              <p:spPr>
                <a:xfrm>
                  <a:off x="9123329" y="4919398"/>
                  <a:ext cx="1709527" cy="324000"/>
                </a:xfrm>
                <a:prstGeom prst="roundRect">
                  <a:avLst>
                    <a:gd name="adj" fmla="val 61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2060"/>
                      </a:solidFill>
                      <a:effectLst/>
                      <a:uLnTx/>
                      <a:uFillTx/>
                      <a:latin typeface="Meiryo UI" panose="020B0604030504040204" pitchFamily="50" charset="-128"/>
                      <a:ea typeface="Meiryo UI" panose="020B0604030504040204" pitchFamily="50" charset="-128"/>
                    </a:rPr>
                    <a:t>予測サービス</a:t>
                  </a:r>
                  <a:endParaRPr kumimoji="1" lang="en-US" altLang="ja-JP" sz="1400" b="0" i="0" u="none" strike="noStrike" kern="1200" cap="none" spc="0" normalizeH="0" baseline="0" noProof="0">
                    <a:ln>
                      <a:noFill/>
                    </a:ln>
                    <a:solidFill>
                      <a:srgbClr val="002060"/>
                    </a:solidFill>
                    <a:effectLst/>
                    <a:uLnTx/>
                    <a:uFillTx/>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85808B11-EB34-47DA-9AAA-2722ED50BE29}"/>
                    </a:ext>
                  </a:extLst>
                </p:cNvPr>
                <p:cNvSpPr/>
                <p:nvPr/>
              </p:nvSpPr>
              <p:spPr>
                <a:xfrm>
                  <a:off x="9123329" y="5353571"/>
                  <a:ext cx="1709527" cy="324000"/>
                </a:xfrm>
                <a:prstGeom prst="roundRect">
                  <a:avLst>
                    <a:gd name="adj" fmla="val 61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2060"/>
                      </a:solidFill>
                      <a:effectLst/>
                      <a:uLnTx/>
                      <a:uFillTx/>
                      <a:latin typeface="Meiryo UI" panose="020B0604030504040204" pitchFamily="50" charset="-128"/>
                      <a:ea typeface="Meiryo UI" panose="020B0604030504040204" pitchFamily="50" charset="-128"/>
                    </a:rPr>
                    <a:t>API</a:t>
                  </a:r>
                  <a:r>
                    <a:rPr kumimoji="1" lang="ja-JP" altLang="en-US" sz="1400" b="0" i="0" u="none" strike="noStrike" kern="1200" cap="none" spc="0" normalizeH="0" baseline="0" noProof="0">
                      <a:ln>
                        <a:noFill/>
                      </a:ln>
                      <a:solidFill>
                        <a:srgbClr val="002060"/>
                      </a:solidFill>
                      <a:effectLst/>
                      <a:uLnTx/>
                      <a:uFillTx/>
                      <a:latin typeface="Meiryo UI" panose="020B0604030504040204" pitchFamily="50" charset="-128"/>
                      <a:ea typeface="Meiryo UI" panose="020B0604030504040204" pitchFamily="50" charset="-128"/>
                    </a:rPr>
                    <a:t>管理</a:t>
                  </a:r>
                  <a:endParaRPr kumimoji="1" lang="en-US" altLang="ja-JP" sz="1400" b="0" i="0" u="none" strike="noStrike" kern="1200" cap="none" spc="0" normalizeH="0" baseline="0" noProof="0">
                    <a:ln>
                      <a:noFill/>
                    </a:ln>
                    <a:solidFill>
                      <a:srgbClr val="002060"/>
                    </a:solidFill>
                    <a:effectLst/>
                    <a:uLnTx/>
                    <a:uFillTx/>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079398F0-B5CF-4B06-B87D-C1FDAA194D12}"/>
                    </a:ext>
                  </a:extLst>
                </p:cNvPr>
                <p:cNvSpPr/>
                <p:nvPr/>
              </p:nvSpPr>
              <p:spPr>
                <a:xfrm>
                  <a:off x="9123329" y="5787744"/>
                  <a:ext cx="1709527" cy="324000"/>
                </a:xfrm>
                <a:prstGeom prst="roundRect">
                  <a:avLst>
                    <a:gd name="adj" fmla="val 61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2060"/>
                      </a:solidFill>
                      <a:effectLst/>
                      <a:uLnTx/>
                      <a:uFillTx/>
                      <a:latin typeface="Meiryo UI" panose="020B0604030504040204" pitchFamily="50" charset="-128"/>
                      <a:ea typeface="Meiryo UI" panose="020B0604030504040204" pitchFamily="50" charset="-128"/>
                    </a:rPr>
                    <a:t>課金管理</a:t>
                  </a:r>
                  <a:endParaRPr kumimoji="1" lang="en-US" altLang="ja-JP" sz="1400" b="0" i="0" u="none" strike="noStrike" kern="1200" cap="none" spc="0" normalizeH="0" baseline="0" noProof="0">
                    <a:ln>
                      <a:noFill/>
                    </a:ln>
                    <a:solidFill>
                      <a:srgbClr val="002060"/>
                    </a:solidFill>
                    <a:effectLst/>
                    <a:uLnTx/>
                    <a:uFillTx/>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61EC1231-96FC-48D8-B3C2-B26E9E0ADA5B}"/>
                    </a:ext>
                  </a:extLst>
                </p:cNvPr>
                <p:cNvSpPr/>
                <p:nvPr/>
              </p:nvSpPr>
              <p:spPr>
                <a:xfrm>
                  <a:off x="9114213" y="6111744"/>
                  <a:ext cx="1709527" cy="324000"/>
                </a:xfrm>
                <a:prstGeom prst="roundRect">
                  <a:avLst>
                    <a:gd name="adj" fmla="val 61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solidFill>
                        <a:schemeClr val="bg1"/>
                      </a:solidFill>
                      <a:latin typeface="Meiryo UI" panose="020B0604030504040204" pitchFamily="50" charset="-128"/>
                      <a:ea typeface="Meiryo UI" panose="020B0604030504040204" pitchFamily="50" charset="-128"/>
                    </a:rPr>
                    <a:t>・・・</a:t>
                  </a:r>
                  <a:endParaRPr kumimoji="1" lang="en-US" altLang="ja-JP" sz="14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endParaRPr>
                </a:p>
              </p:txBody>
            </p:sp>
          </p:grpSp>
          <p:sp>
            <p:nvSpPr>
              <p:cNvPr id="62" name="テキスト ボックス 61">
                <a:extLst>
                  <a:ext uri="{FF2B5EF4-FFF2-40B4-BE49-F238E27FC236}">
                    <a16:creationId xmlns:a16="http://schemas.microsoft.com/office/drawing/2014/main" id="{8DFB75FC-F8D4-45A7-A628-09F2227452A6}"/>
                  </a:ext>
                </a:extLst>
              </p:cNvPr>
              <p:cNvSpPr txBox="1"/>
              <p:nvPr/>
            </p:nvSpPr>
            <p:spPr>
              <a:xfrm>
                <a:off x="9579376" y="3726098"/>
                <a:ext cx="153345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rPr>
                  <a:t>サービス一覧</a:t>
                </a:r>
                <a:endParaRPr kumimoji="1" lang="en-US" altLang="ja-JP" sz="140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endParaRPr>
              </a:p>
            </p:txBody>
          </p:sp>
        </p:grpSp>
        <p:sp>
          <p:nvSpPr>
            <p:cNvPr id="60" name="テキスト ボックス 59">
              <a:extLst>
                <a:ext uri="{FF2B5EF4-FFF2-40B4-BE49-F238E27FC236}">
                  <a16:creationId xmlns:a16="http://schemas.microsoft.com/office/drawing/2014/main" id="{83921F26-B8A4-4168-B53B-1D38A2DB9AD0}"/>
                </a:ext>
              </a:extLst>
            </p:cNvPr>
            <p:cNvSpPr txBox="1"/>
            <p:nvPr/>
          </p:nvSpPr>
          <p:spPr>
            <a:xfrm>
              <a:off x="627849" y="3393697"/>
              <a:ext cx="1801811" cy="369332"/>
            </a:xfrm>
            <a:prstGeom prst="rect">
              <a:avLst/>
            </a:prstGeom>
            <a:solidFill>
              <a:srgbClr val="25A7DE"/>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rPr>
                <a:t>設計全体図</a:t>
              </a:r>
              <a:endParaRPr kumimoji="1" lang="en-US" altLang="ja-JP" sz="1600" b="1" i="0"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endParaRPr>
            </a:p>
          </p:txBody>
        </p:sp>
      </p:grpSp>
      <p:sp>
        <p:nvSpPr>
          <p:cNvPr id="2" name="タイトル 1">
            <a:extLst>
              <a:ext uri="{FF2B5EF4-FFF2-40B4-BE49-F238E27FC236}">
                <a16:creationId xmlns:a16="http://schemas.microsoft.com/office/drawing/2014/main" id="{9F3C3EBF-605E-4836-BEF3-2AD9328C7BAF}"/>
              </a:ext>
            </a:extLst>
          </p:cNvPr>
          <p:cNvSpPr>
            <a:spLocks noGrp="1"/>
          </p:cNvSpPr>
          <p:nvPr>
            <p:ph type="title"/>
          </p:nvPr>
        </p:nvSpPr>
        <p:spPr/>
        <p:txBody>
          <a:bodyPr>
            <a:normAutofit/>
          </a:bodyPr>
          <a:lstStyle/>
          <a:p>
            <a:r>
              <a:rPr kumimoji="1" lang="en-US" altLang="ja-JP" sz="2800" b="1">
                <a:latin typeface="Meiryo UI" panose="020B0604030504040204" pitchFamily="34" charset="-128"/>
                <a:ea typeface="Meiryo UI" panose="020B0604030504040204" pitchFamily="34" charset="-128"/>
              </a:rPr>
              <a:t>Usee</a:t>
            </a:r>
            <a:r>
              <a:rPr kumimoji="1" lang="ja-JP" altLang="en-US" sz="2800" b="1">
                <a:latin typeface="Meiryo UI" panose="020B0604030504040204" pitchFamily="34" charset="-128"/>
                <a:ea typeface="Meiryo UI" panose="020B0604030504040204" pitchFamily="34" charset="-128"/>
              </a:rPr>
              <a:t>予測サービス　システムアーキテクト</a:t>
            </a:r>
            <a:endParaRPr lang="ja-JP" altLang="en-US"/>
          </a:p>
        </p:txBody>
      </p:sp>
      <p:sp>
        <p:nvSpPr>
          <p:cNvPr id="7" name="フッター プレースホルダー 6">
            <a:extLst>
              <a:ext uri="{FF2B5EF4-FFF2-40B4-BE49-F238E27FC236}">
                <a16:creationId xmlns:a16="http://schemas.microsoft.com/office/drawing/2014/main" id="{48B741EF-6BBE-4C63-ACEC-5560E8635116}"/>
              </a:ext>
            </a:extLst>
          </p:cNvPr>
          <p:cNvSpPr>
            <a:spLocks noGrp="1"/>
          </p:cNvSpPr>
          <p:nvPr>
            <p:ph type="ftr" sz="quarter" idx="10"/>
          </p:nvPr>
        </p:nvSpPr>
        <p:spPr/>
        <p:txBody>
          <a:bodyPr/>
          <a:lstStyle/>
          <a:p>
            <a:r>
              <a:rPr lang="en-US" altLang="ja-JP"/>
              <a:t>Copyright © 2022 FPT Software All rights reserved.</a:t>
            </a:r>
            <a:endParaRPr kumimoji="1" lang="ja-JP" altLang="en-US"/>
          </a:p>
        </p:txBody>
      </p:sp>
      <p:sp>
        <p:nvSpPr>
          <p:cNvPr id="8" name="スライド番号プレースホルダー 7">
            <a:extLst>
              <a:ext uri="{FF2B5EF4-FFF2-40B4-BE49-F238E27FC236}">
                <a16:creationId xmlns:a16="http://schemas.microsoft.com/office/drawing/2014/main" id="{43EA7FF3-39CE-4619-997E-36737A21777F}"/>
              </a:ext>
            </a:extLst>
          </p:cNvPr>
          <p:cNvSpPr>
            <a:spLocks noGrp="1"/>
          </p:cNvSpPr>
          <p:nvPr>
            <p:ph type="sldNum" sz="quarter" idx="11"/>
          </p:nvPr>
        </p:nvSpPr>
        <p:spPr/>
        <p:txBody>
          <a:bodyPr/>
          <a:lstStyle/>
          <a:p>
            <a:fld id="{64426991-36D0-4DC2-898E-6B6E1FAFABE8}" type="slidenum">
              <a:rPr kumimoji="1" lang="ja-JP" altLang="en-US" smtClean="0"/>
              <a:t>11</a:t>
            </a:fld>
            <a:endParaRPr kumimoji="1" lang="ja-JP" altLang="en-US"/>
          </a:p>
        </p:txBody>
      </p:sp>
    </p:spTree>
    <p:extLst>
      <p:ext uri="{BB962C8B-B14F-4D97-AF65-F5344CB8AC3E}">
        <p14:creationId xmlns:p14="http://schemas.microsoft.com/office/powerpoint/2010/main" val="49863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20" name="Picture 22">
            <a:extLst>
              <a:ext uri="{FF2B5EF4-FFF2-40B4-BE49-F238E27FC236}">
                <a16:creationId xmlns:a16="http://schemas.microsoft.com/office/drawing/2014/main" id="{EA013AB7-A1D3-AA47-ADF0-518F469AD1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84635" y="0"/>
            <a:ext cx="5107365" cy="6858000"/>
          </a:xfrm>
          <a:prstGeom prst="rect">
            <a:avLst/>
          </a:prstGeom>
        </p:spPr>
      </p:pic>
      <p:sp>
        <p:nvSpPr>
          <p:cNvPr id="19" name="テキスト プレースホルダー 1">
            <a:extLst>
              <a:ext uri="{FF2B5EF4-FFF2-40B4-BE49-F238E27FC236}">
                <a16:creationId xmlns:a16="http://schemas.microsoft.com/office/drawing/2014/main" id="{DCFF0EE4-28F3-114C-A6C1-DF39189C3D2C}"/>
              </a:ext>
            </a:extLst>
          </p:cNvPr>
          <p:cNvSpPr txBox="1">
            <a:spLocks/>
          </p:cNvSpPr>
          <p:nvPr/>
        </p:nvSpPr>
        <p:spPr>
          <a:xfrm>
            <a:off x="572953" y="1106606"/>
            <a:ext cx="5749856" cy="46447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accent3"/>
                </a:solidFill>
                <a:latin typeface="Saira"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Clr>
                <a:schemeClr val="bg1">
                  <a:lumMod val="65000"/>
                </a:schemeClr>
              </a:buClr>
              <a:buFont typeface="+mj-lt"/>
              <a:buAutoNum type="arabicPeriod"/>
            </a:pPr>
            <a:endParaRPr kumimoji="1" lang="en-US" altLang="ja-JP" sz="1800">
              <a:solidFill>
                <a:schemeClr val="tx1"/>
              </a:solidFill>
              <a:latin typeface="Meiryo UI" panose="020B0604030504040204" pitchFamily="34" charset="-128"/>
              <a:ea typeface="Meiryo UI" panose="020B0604030504040204" pitchFamily="34" charset="-128"/>
            </a:endParaRPr>
          </a:p>
        </p:txBody>
      </p:sp>
      <p:pic>
        <p:nvPicPr>
          <p:cNvPr id="21" name="Picture 20">
            <a:extLst>
              <a:ext uri="{FF2B5EF4-FFF2-40B4-BE49-F238E27FC236}">
                <a16:creationId xmlns:a16="http://schemas.microsoft.com/office/drawing/2014/main" id="{A82A0F96-1B31-3E40-9218-719E3EA0175F}"/>
              </a:ext>
            </a:extLst>
          </p:cNvPr>
          <p:cNvPicPr>
            <a:picLocks noChangeAspect="1"/>
          </p:cNvPicPr>
          <p:nvPr/>
        </p:nvPicPr>
        <p:blipFill>
          <a:blip r:embed="rId4"/>
          <a:stretch>
            <a:fillRect/>
          </a:stretch>
        </p:blipFill>
        <p:spPr>
          <a:xfrm>
            <a:off x="10875322" y="466413"/>
            <a:ext cx="798934" cy="486623"/>
          </a:xfrm>
          <a:prstGeom prst="rect">
            <a:avLst/>
          </a:prstGeom>
        </p:spPr>
      </p:pic>
      <p:sp>
        <p:nvSpPr>
          <p:cNvPr id="2" name="タイトル 1">
            <a:extLst>
              <a:ext uri="{FF2B5EF4-FFF2-40B4-BE49-F238E27FC236}">
                <a16:creationId xmlns:a16="http://schemas.microsoft.com/office/drawing/2014/main" id="{356BE615-AF8C-432E-8090-69F4BA4A0401}"/>
              </a:ext>
            </a:extLst>
          </p:cNvPr>
          <p:cNvSpPr>
            <a:spLocks noGrp="1"/>
          </p:cNvSpPr>
          <p:nvPr>
            <p:ph type="title"/>
          </p:nvPr>
        </p:nvSpPr>
        <p:spPr/>
        <p:txBody>
          <a:bodyPr>
            <a:normAutofit/>
          </a:bodyPr>
          <a:lstStyle/>
          <a:p>
            <a:r>
              <a:rPr kumimoji="1" lang="ja-JP" altLang="en-US" sz="2800" b="1">
                <a:latin typeface="Meiryo UI" panose="020B0604030504040204" pitchFamily="50" charset="-128"/>
                <a:ea typeface="Meiryo UI" panose="020B0604030504040204" pitchFamily="50" charset="-128"/>
              </a:rPr>
              <a:t>目次</a:t>
            </a:r>
            <a:endParaRPr lang="ja-JP" altLang="en-US"/>
          </a:p>
        </p:txBody>
      </p:sp>
      <p:sp>
        <p:nvSpPr>
          <p:cNvPr id="6" name="フッター プレースホルダー 5">
            <a:extLst>
              <a:ext uri="{FF2B5EF4-FFF2-40B4-BE49-F238E27FC236}">
                <a16:creationId xmlns:a16="http://schemas.microsoft.com/office/drawing/2014/main" id="{00BF0284-C245-42EA-B67B-0A7DF9837D4C}"/>
              </a:ext>
            </a:extLst>
          </p:cNvPr>
          <p:cNvSpPr>
            <a:spLocks noGrp="1"/>
          </p:cNvSpPr>
          <p:nvPr>
            <p:ph type="ftr" sz="quarter" idx="10"/>
          </p:nvPr>
        </p:nvSpPr>
        <p:spPr/>
        <p:txBody>
          <a:bodyPr/>
          <a:lstStyle/>
          <a:p>
            <a:r>
              <a:rPr lang="en-US" altLang="ja-JP"/>
              <a:t>Copyright © 2022 FPT Software All rights reserved.</a:t>
            </a:r>
            <a:endParaRPr kumimoji="1" lang="ja-JP" altLang="en-US"/>
          </a:p>
        </p:txBody>
      </p:sp>
      <p:sp>
        <p:nvSpPr>
          <p:cNvPr id="7" name="スライド番号プレースホルダー 6">
            <a:extLst>
              <a:ext uri="{FF2B5EF4-FFF2-40B4-BE49-F238E27FC236}">
                <a16:creationId xmlns:a16="http://schemas.microsoft.com/office/drawing/2014/main" id="{198A4CF2-2E2E-48C3-9E09-84B4C3C983CE}"/>
              </a:ext>
            </a:extLst>
          </p:cNvPr>
          <p:cNvSpPr>
            <a:spLocks noGrp="1"/>
          </p:cNvSpPr>
          <p:nvPr>
            <p:ph type="sldNum" sz="quarter" idx="11"/>
          </p:nvPr>
        </p:nvSpPr>
        <p:spPr/>
        <p:txBody>
          <a:bodyPr/>
          <a:lstStyle/>
          <a:p>
            <a:fld id="{64426991-36D0-4DC2-898E-6B6E1FAFABE8}" type="slidenum">
              <a:rPr kumimoji="1" lang="ja-JP" altLang="en-US" smtClean="0"/>
              <a:t>12</a:t>
            </a:fld>
            <a:endParaRPr kumimoji="1" lang="ja-JP" altLang="en-US"/>
          </a:p>
        </p:txBody>
      </p:sp>
      <p:sp>
        <p:nvSpPr>
          <p:cNvPr id="3" name="コンテンツ プレースホルダー 2">
            <a:extLst>
              <a:ext uri="{FF2B5EF4-FFF2-40B4-BE49-F238E27FC236}">
                <a16:creationId xmlns:a16="http://schemas.microsoft.com/office/drawing/2014/main" id="{CA84231B-C711-4A8F-BF47-DE140100141C}"/>
              </a:ext>
            </a:extLst>
          </p:cNvPr>
          <p:cNvSpPr>
            <a:spLocks noGrp="1"/>
          </p:cNvSpPr>
          <p:nvPr>
            <p:ph idx="1"/>
          </p:nvPr>
        </p:nvSpPr>
        <p:spPr/>
        <p:txBody>
          <a:bodyPr/>
          <a:lstStyle/>
          <a:p>
            <a:pPr marL="457200" indent="-457200">
              <a:buFont typeface="+mj-lt"/>
              <a:buAutoNum type="arabicPeriod"/>
            </a:pPr>
            <a:r>
              <a:rPr lang="ja-JP" altLang="en-US" sz="2000">
                <a:solidFill>
                  <a:schemeClr val="bg1">
                    <a:lumMod val="75000"/>
                  </a:schemeClr>
                </a:solidFill>
                <a:latin typeface="Meiryo UI" panose="020B0604030504040204" pitchFamily="50" charset="-128"/>
                <a:ea typeface="Meiryo UI" panose="020B0604030504040204" pitchFamily="50" charset="-128"/>
              </a:rPr>
              <a:t>クラウドサービス</a:t>
            </a:r>
            <a:endParaRPr lang="en-US" altLang="ja-JP" sz="2000">
              <a:solidFill>
                <a:schemeClr val="bg1">
                  <a:lumMod val="75000"/>
                </a:schemeClr>
              </a:solidFill>
              <a:latin typeface="Meiryo UI" panose="020B0604030504040204" pitchFamily="50" charset="-128"/>
              <a:ea typeface="Meiryo UI" panose="020B0604030504040204" pitchFamily="50" charset="-128"/>
            </a:endParaRPr>
          </a:p>
          <a:p>
            <a:pPr marL="457200" indent="-457200">
              <a:buFont typeface="+mj-lt"/>
              <a:buAutoNum type="arabicPeriod"/>
            </a:pPr>
            <a:r>
              <a:rPr lang="ja-JP" altLang="en-US" sz="2000">
                <a:solidFill>
                  <a:schemeClr val="bg1">
                    <a:lumMod val="75000"/>
                  </a:schemeClr>
                </a:solidFill>
                <a:latin typeface="Meiryo UI" panose="020B0604030504040204" pitchFamily="50" charset="-128"/>
                <a:ea typeface="Meiryo UI" panose="020B0604030504040204" pitchFamily="50" charset="-128"/>
              </a:rPr>
              <a:t>データ活用サービス</a:t>
            </a:r>
            <a:endParaRPr lang="en-US" altLang="ja-JP" sz="2000">
              <a:solidFill>
                <a:schemeClr val="bg1">
                  <a:lumMod val="75000"/>
                </a:schemeClr>
              </a:solidFill>
              <a:latin typeface="Meiryo UI" panose="020B0604030504040204" pitchFamily="50" charset="-128"/>
              <a:ea typeface="Meiryo UI" panose="020B0604030504040204" pitchFamily="50" charset="-128"/>
            </a:endParaRPr>
          </a:p>
          <a:p>
            <a:pPr marL="457200" indent="-457200">
              <a:buFont typeface="+mj-lt"/>
              <a:buAutoNum type="arabicPeriod"/>
            </a:pPr>
            <a:r>
              <a:rPr kumimoji="1" lang="en-US" altLang="ja-JP" sz="2000">
                <a:solidFill>
                  <a:schemeClr val="bg1">
                    <a:lumMod val="75000"/>
                  </a:schemeClr>
                </a:solidFill>
                <a:latin typeface="Meiryo UI" panose="020B0604030504040204" pitchFamily="34" charset="-128"/>
                <a:ea typeface="Meiryo UI" panose="020B0604030504040204" pitchFamily="34" charset="-128"/>
              </a:rPr>
              <a:t>SaaS</a:t>
            </a:r>
            <a:r>
              <a:rPr lang="ja-JP" altLang="en-US" sz="2000">
                <a:solidFill>
                  <a:schemeClr val="bg1">
                    <a:lumMod val="75000"/>
                  </a:schemeClr>
                </a:solidFill>
                <a:latin typeface="Meiryo UI" panose="020B0604030504040204" pitchFamily="34" charset="-128"/>
                <a:ea typeface="Meiryo UI" panose="020B0604030504040204" pitchFamily="34" charset="-128"/>
              </a:rPr>
              <a:t>提供</a:t>
            </a:r>
            <a:endParaRPr kumimoji="1" lang="en-US" altLang="ja-JP" sz="2000">
              <a:solidFill>
                <a:schemeClr val="bg1">
                  <a:lumMod val="75000"/>
                </a:schemeClr>
              </a:solidFill>
              <a:latin typeface="Meiryo UI" panose="020B0604030504040204" pitchFamily="34" charset="-128"/>
              <a:ea typeface="Meiryo UI" panose="020B0604030504040204" pitchFamily="34" charset="-128"/>
            </a:endParaRPr>
          </a:p>
          <a:p>
            <a:pPr marL="457200" indent="-457200">
              <a:buFont typeface="+mj-lt"/>
              <a:buAutoNum type="arabicPeriod"/>
            </a:pPr>
            <a:r>
              <a:rPr kumimoji="1" lang="ja-JP" altLang="en-US" sz="2000">
                <a:latin typeface="Meiryo UI" panose="020B0604030504040204" pitchFamily="34" charset="-128"/>
                <a:ea typeface="Meiryo UI" panose="020B0604030504040204" pitchFamily="34" charset="-128"/>
              </a:rPr>
              <a:t>国内事例のご紹介</a:t>
            </a:r>
            <a:endParaRPr kumimoji="1" lang="en-US" altLang="ja-JP" sz="2000">
              <a:latin typeface="Meiryo UI" panose="020B0604030504040204" pitchFamily="34" charset="-128"/>
              <a:ea typeface="Meiryo UI" panose="020B0604030504040204" pitchFamily="34" charset="-128"/>
            </a:endParaRPr>
          </a:p>
          <a:p>
            <a:pPr marL="457200" lvl="1" indent="0">
              <a:lnSpc>
                <a:spcPct val="150000"/>
              </a:lnSpc>
              <a:buClr>
                <a:schemeClr val="bg1">
                  <a:lumMod val="65000"/>
                </a:schemeClr>
              </a:buClr>
              <a:buNone/>
            </a:pPr>
            <a:endParaRPr lang="ja-JP" altLang="en-US"/>
          </a:p>
        </p:txBody>
      </p:sp>
    </p:spTree>
    <p:extLst>
      <p:ext uri="{BB962C8B-B14F-4D97-AF65-F5344CB8AC3E}">
        <p14:creationId xmlns:p14="http://schemas.microsoft.com/office/powerpoint/2010/main" val="2740947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E270-EAE6-2E12-3A13-D132F5C3077D}"/>
              </a:ext>
            </a:extLst>
          </p:cNvPr>
          <p:cNvSpPr>
            <a:spLocks noGrp="1"/>
          </p:cNvSpPr>
          <p:nvPr>
            <p:ph type="title"/>
          </p:nvPr>
        </p:nvSpPr>
        <p:spPr/>
        <p:txBody>
          <a:bodyPr>
            <a:normAutofit/>
          </a:bodyPr>
          <a:lstStyle/>
          <a:p>
            <a:r>
              <a:rPr kumimoji="1" lang="ja-JP" altLang="en-US"/>
              <a:t>日本国内のクラウドソリューション事例（</a:t>
            </a:r>
            <a:r>
              <a:rPr kumimoji="1" lang="en-US" altLang="ja-JP"/>
              <a:t>1/3</a:t>
            </a:r>
            <a:r>
              <a:rPr kumimoji="1" lang="ja-JP" altLang="en-US"/>
              <a:t>）</a:t>
            </a:r>
          </a:p>
        </p:txBody>
      </p:sp>
      <p:sp>
        <p:nvSpPr>
          <p:cNvPr id="3" name="Footer Placeholder 2">
            <a:extLst>
              <a:ext uri="{FF2B5EF4-FFF2-40B4-BE49-F238E27FC236}">
                <a16:creationId xmlns:a16="http://schemas.microsoft.com/office/drawing/2014/main" id="{57299EB0-BA88-E306-2D2D-B78B5F613D6F}"/>
              </a:ext>
            </a:extLst>
          </p:cNvPr>
          <p:cNvSpPr>
            <a:spLocks noGrp="1"/>
          </p:cNvSpPr>
          <p:nvPr>
            <p:ph type="ftr" sz="quarter" idx="10"/>
          </p:nvPr>
        </p:nvSpPr>
        <p:spPr/>
        <p:txBody>
          <a:bodyPr/>
          <a:lstStyle/>
          <a:p>
            <a:r>
              <a:rPr lang="en-US"/>
              <a:t>© Copyright FPT  – Level of Confidentiality </a:t>
            </a:r>
          </a:p>
        </p:txBody>
      </p:sp>
      <p:sp>
        <p:nvSpPr>
          <p:cNvPr id="4" name="Slide Number Placeholder 3">
            <a:extLst>
              <a:ext uri="{FF2B5EF4-FFF2-40B4-BE49-F238E27FC236}">
                <a16:creationId xmlns:a16="http://schemas.microsoft.com/office/drawing/2014/main" id="{B4D8E915-8FF6-1AEE-3426-DBB20D910529}"/>
              </a:ext>
            </a:extLst>
          </p:cNvPr>
          <p:cNvSpPr>
            <a:spLocks noGrp="1"/>
          </p:cNvSpPr>
          <p:nvPr>
            <p:ph type="sldNum" sz="quarter" idx="11"/>
          </p:nvPr>
        </p:nvSpPr>
        <p:spPr/>
        <p:txBody>
          <a:bodyPr/>
          <a:lstStyle/>
          <a:p>
            <a:fld id="{B3CA9172-2E90-439A-AFBD-64C67CA03A56}" type="slidenum">
              <a:rPr lang="en-US" smtClean="0"/>
              <a:pPr/>
              <a:t>13</a:t>
            </a:fld>
            <a:endParaRPr lang="en-US"/>
          </a:p>
        </p:txBody>
      </p:sp>
      <p:sp>
        <p:nvSpPr>
          <p:cNvPr id="5" name="Content Placeholder 4">
            <a:extLst>
              <a:ext uri="{FF2B5EF4-FFF2-40B4-BE49-F238E27FC236}">
                <a16:creationId xmlns:a16="http://schemas.microsoft.com/office/drawing/2014/main" id="{6526D92E-7840-6E92-14CC-2A83C9B77937}"/>
              </a:ext>
            </a:extLst>
          </p:cNvPr>
          <p:cNvSpPr>
            <a:spLocks noGrp="1"/>
          </p:cNvSpPr>
          <p:nvPr>
            <p:ph idx="1"/>
          </p:nvPr>
        </p:nvSpPr>
        <p:spPr/>
        <p:txBody>
          <a:bodyPr/>
          <a:lstStyle/>
          <a:p>
            <a:endParaRPr lang="ja-JP" altLang="en-US"/>
          </a:p>
        </p:txBody>
      </p:sp>
      <p:graphicFrame>
        <p:nvGraphicFramePr>
          <p:cNvPr id="6" name="表 2">
            <a:extLst>
              <a:ext uri="{FF2B5EF4-FFF2-40B4-BE49-F238E27FC236}">
                <a16:creationId xmlns:a16="http://schemas.microsoft.com/office/drawing/2014/main" id="{DF540D5E-E94B-6836-1E36-1A896215B30A}"/>
              </a:ext>
            </a:extLst>
          </p:cNvPr>
          <p:cNvGraphicFramePr>
            <a:graphicFrameLocks noGrp="1"/>
          </p:cNvGraphicFramePr>
          <p:nvPr>
            <p:extLst>
              <p:ext uri="{D42A27DB-BD31-4B8C-83A1-F6EECF244321}">
                <p14:modId xmlns:p14="http://schemas.microsoft.com/office/powerpoint/2010/main" val="3383557054"/>
              </p:ext>
            </p:extLst>
          </p:nvPr>
        </p:nvGraphicFramePr>
        <p:xfrm>
          <a:off x="515080" y="1249854"/>
          <a:ext cx="11440280" cy="4699000"/>
        </p:xfrm>
        <a:graphic>
          <a:graphicData uri="http://schemas.openxmlformats.org/drawingml/2006/table">
            <a:tbl>
              <a:tblPr firstRow="1" bandRow="1">
                <a:tableStyleId>{7DF18680-E054-41AD-8BC1-D1AEF772440D}</a:tableStyleId>
              </a:tblPr>
              <a:tblGrid>
                <a:gridCol w="415746">
                  <a:extLst>
                    <a:ext uri="{9D8B030D-6E8A-4147-A177-3AD203B41FA5}">
                      <a16:colId xmlns:a16="http://schemas.microsoft.com/office/drawing/2014/main" val="3903213242"/>
                    </a:ext>
                  </a:extLst>
                </a:gridCol>
                <a:gridCol w="1133418">
                  <a:extLst>
                    <a:ext uri="{9D8B030D-6E8A-4147-A177-3AD203B41FA5}">
                      <a16:colId xmlns:a16="http://schemas.microsoft.com/office/drawing/2014/main" val="369744621"/>
                    </a:ext>
                  </a:extLst>
                </a:gridCol>
                <a:gridCol w="1359116">
                  <a:extLst>
                    <a:ext uri="{9D8B030D-6E8A-4147-A177-3AD203B41FA5}">
                      <a16:colId xmlns:a16="http://schemas.microsoft.com/office/drawing/2014/main" val="3760315261"/>
                    </a:ext>
                  </a:extLst>
                </a:gridCol>
                <a:gridCol w="1332000">
                  <a:extLst>
                    <a:ext uri="{9D8B030D-6E8A-4147-A177-3AD203B41FA5}">
                      <a16:colId xmlns:a16="http://schemas.microsoft.com/office/drawing/2014/main" val="3125323758"/>
                    </a:ext>
                  </a:extLst>
                </a:gridCol>
                <a:gridCol w="7200000">
                  <a:extLst>
                    <a:ext uri="{9D8B030D-6E8A-4147-A177-3AD203B41FA5}">
                      <a16:colId xmlns:a16="http://schemas.microsoft.com/office/drawing/2014/main" val="2281864864"/>
                    </a:ext>
                  </a:extLst>
                </a:gridCol>
              </a:tblGrid>
              <a:tr h="370840">
                <a:tc>
                  <a:txBody>
                    <a:bodyPr/>
                    <a:lstStyle/>
                    <a:p>
                      <a:r>
                        <a:rPr kumimoji="1" lang="ja-JP" altLang="en-US"/>
                        <a:t>＃</a:t>
                      </a:r>
                    </a:p>
                  </a:txBody>
                  <a:tcPr/>
                </a:tc>
                <a:tc>
                  <a:txBody>
                    <a:bodyPr/>
                    <a:lstStyle/>
                    <a:p>
                      <a:pPr algn="ctr"/>
                      <a:r>
                        <a:rPr kumimoji="1" lang="ja-JP" altLang="en-US"/>
                        <a:t>業種</a:t>
                      </a:r>
                    </a:p>
                  </a:txBody>
                  <a:tcPr/>
                </a:tc>
                <a:tc>
                  <a:txBody>
                    <a:bodyPr/>
                    <a:lstStyle/>
                    <a:p>
                      <a:pPr algn="ctr"/>
                      <a:r>
                        <a:rPr kumimoji="1" lang="ja-JP" altLang="en-US"/>
                        <a:t>案件名称</a:t>
                      </a:r>
                    </a:p>
                  </a:txBody>
                  <a:tcPr/>
                </a:tc>
                <a:tc>
                  <a:txBody>
                    <a:bodyPr/>
                    <a:lstStyle/>
                    <a:p>
                      <a:pPr algn="ctr"/>
                      <a:r>
                        <a:rPr kumimoji="1" lang="ja-JP" altLang="en-US"/>
                        <a:t>クラウド</a:t>
                      </a:r>
                    </a:p>
                  </a:txBody>
                  <a:tcPr/>
                </a:tc>
                <a:tc>
                  <a:txBody>
                    <a:bodyPr/>
                    <a:lstStyle/>
                    <a:p>
                      <a:pPr algn="ctr"/>
                      <a:r>
                        <a:rPr kumimoji="1" lang="ja-JP" altLang="en-US"/>
                        <a:t>案件概要</a:t>
                      </a:r>
                    </a:p>
                  </a:txBody>
                  <a:tcPr/>
                </a:tc>
                <a:extLst>
                  <a:ext uri="{0D108BD9-81ED-4DB2-BD59-A6C34878D82A}">
                    <a16:rowId xmlns:a16="http://schemas.microsoft.com/office/drawing/2014/main" val="682360576"/>
                  </a:ext>
                </a:extLst>
              </a:tr>
              <a:tr h="370840">
                <a:tc>
                  <a:txBody>
                    <a:bodyPr/>
                    <a:lstStyle/>
                    <a:p>
                      <a:pPr algn="ctr"/>
                      <a:r>
                        <a:rPr kumimoji="1" lang="en-US" altLang="ja-JP" sz="1400" b="0" kern="1200">
                          <a:solidFill>
                            <a:schemeClr val="tx1"/>
                          </a:solidFill>
                          <a:latin typeface="Meiryo UI" panose="020B0604030504040204" pitchFamily="50" charset="-128"/>
                          <a:ea typeface="Meiryo UI" panose="020B0604030504040204" pitchFamily="50" charset="-128"/>
                          <a:cs typeface="+mn-cs"/>
                        </a:rPr>
                        <a:t>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kern="1200">
                          <a:solidFill>
                            <a:schemeClr val="tx1"/>
                          </a:solidFill>
                          <a:effectLst/>
                          <a:latin typeface="Meiryo UI" panose="020B0604030504040204" pitchFamily="50" charset="-128"/>
                          <a:ea typeface="Meiryo UI" panose="020B0604030504040204" pitchFamily="50" charset="-128"/>
                        </a:rPr>
                        <a:t>小売</a:t>
                      </a:r>
                      <a:endParaRPr kumimoji="1" lang="ja-JP" altLang="en-US" sz="1400" b="0" i="0" kern="1200">
                        <a:solidFill>
                          <a:schemeClr val="tx1"/>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i="0" kern="1200">
                        <a:solidFill>
                          <a:schemeClr val="tx1"/>
                        </a:solidFill>
                        <a:effectLst/>
                        <a:latin typeface="Meiryo UI" panose="020B0604030504040204" pitchFamily="50" charset="-128"/>
                        <a:ea typeface="Meiryo UI"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latin typeface="Meiryo UI" panose="020B0604030504040204" pitchFamily="50" charset="-128"/>
                          <a:ea typeface="Meiryo UI" panose="020B0604030504040204" pitchFamily="50" charset="-128"/>
                        </a:rPr>
                        <a:t>会計システム刷新案件</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latin typeface="Meiryo UI" panose="020B0604030504040204" pitchFamily="50" charset="-128"/>
                          <a:ea typeface="Meiryo UI" panose="020B0604030504040204" pitchFamily="50" charset="-128"/>
                        </a:rPr>
                        <a:t>AWS</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400" b="0">
                          <a:solidFill>
                            <a:schemeClr val="tx1"/>
                          </a:solidFill>
                          <a:latin typeface="Meiryo UI" panose="020B0604030504040204" pitchFamily="50" charset="-128"/>
                          <a:ea typeface="Meiryo UI" panose="020B0604030504040204" pitchFamily="50" charset="-128"/>
                        </a:rPr>
                        <a:t>長年稼働した</a:t>
                      </a:r>
                      <a:r>
                        <a:rPr kumimoji="1" lang="en-US" altLang="ja-JP" sz="1400" b="0">
                          <a:solidFill>
                            <a:schemeClr val="tx1"/>
                          </a:solidFill>
                          <a:latin typeface="Meiryo UI" panose="020B0604030504040204" pitchFamily="50" charset="-128"/>
                          <a:ea typeface="Meiryo UI" panose="020B0604030504040204" pitchFamily="50" charset="-128"/>
                        </a:rPr>
                        <a:t>ERP</a:t>
                      </a:r>
                      <a:r>
                        <a:rPr kumimoji="1" lang="ja-JP" altLang="en-US" sz="1400" b="0">
                          <a:solidFill>
                            <a:schemeClr val="tx1"/>
                          </a:solidFill>
                          <a:latin typeface="Meiryo UI" panose="020B0604030504040204" pitchFamily="50" charset="-128"/>
                          <a:ea typeface="Meiryo UI" panose="020B0604030504040204" pitchFamily="50" charset="-128"/>
                        </a:rPr>
                        <a:t>システム（オンプレミス）の様々な経営課題、業務</a:t>
                      </a:r>
                      <a:r>
                        <a:rPr kumimoji="1" lang="en-US" altLang="ja-JP" sz="1400" b="0">
                          <a:solidFill>
                            <a:schemeClr val="tx1"/>
                          </a:solidFill>
                          <a:latin typeface="Meiryo UI" panose="020B0604030504040204" pitchFamily="50" charset="-128"/>
                          <a:ea typeface="Meiryo UI" panose="020B0604030504040204" pitchFamily="50" charset="-128"/>
                        </a:rPr>
                        <a:t>/</a:t>
                      </a:r>
                      <a:r>
                        <a:rPr kumimoji="1" lang="ja-JP" altLang="en-US" sz="1400" b="0">
                          <a:solidFill>
                            <a:schemeClr val="tx1"/>
                          </a:solidFill>
                          <a:latin typeface="Meiryo UI" panose="020B0604030504040204" pitchFamily="50" charset="-128"/>
                          <a:ea typeface="Meiryo UI" panose="020B0604030504040204" pitchFamily="50" charset="-128"/>
                        </a:rPr>
                        <a:t>システム課題の解消すべく、システム刷新プロジェクトを推進する。</a:t>
                      </a:r>
                    </a:p>
                    <a:p>
                      <a:r>
                        <a:rPr kumimoji="1" lang="ja-JP" altLang="en-US" sz="1400" b="0">
                          <a:solidFill>
                            <a:schemeClr val="tx1"/>
                          </a:solidFill>
                          <a:latin typeface="Meiryo UI" panose="020B0604030504040204" pitchFamily="50" charset="-128"/>
                          <a:ea typeface="Meiryo UI" panose="020B0604030504040204" pitchFamily="50" charset="-128"/>
                        </a:rPr>
                        <a:t>数多くサブシステムがあり、ベンダースイッチ対応とともに対象サブシステムは</a:t>
                      </a:r>
                      <a:r>
                        <a:rPr kumimoji="1" lang="en-US" altLang="ja-JP" sz="1400" b="0">
                          <a:solidFill>
                            <a:schemeClr val="tx1"/>
                          </a:solidFill>
                          <a:latin typeface="Meiryo UI" panose="020B0604030504040204" pitchFamily="50" charset="-128"/>
                          <a:ea typeface="Meiryo UI" panose="020B0604030504040204" pitchFamily="50" charset="-128"/>
                        </a:rPr>
                        <a:t>AWS</a:t>
                      </a:r>
                      <a:r>
                        <a:rPr kumimoji="1" lang="ja-JP" altLang="en-US" sz="1400" b="0">
                          <a:solidFill>
                            <a:schemeClr val="tx1"/>
                          </a:solidFill>
                          <a:latin typeface="Meiryo UI" panose="020B0604030504040204" pitchFamily="50" charset="-128"/>
                          <a:ea typeface="Meiryo UI" panose="020B0604030504040204" pitchFamily="50" charset="-128"/>
                        </a:rPr>
                        <a:t>上で構築可否の評価から、エンドツーエンド（要件定義、ソリューション提案、設計、開発、検証、展開、運用まで）及び高セキュリティー及び高可用性を要求される。</a:t>
                      </a:r>
                    </a:p>
                    <a:p>
                      <a:r>
                        <a:rPr kumimoji="1" lang="en-US" altLang="ja-JP" sz="1400" b="0">
                          <a:solidFill>
                            <a:schemeClr val="tx1"/>
                          </a:solidFill>
                          <a:latin typeface="Meiryo UI" panose="020B0604030504040204" pitchFamily="50" charset="-128"/>
                          <a:ea typeface="Meiryo UI" panose="020B0604030504040204" pitchFamily="50" charset="-128"/>
                        </a:rPr>
                        <a:t>FPT</a:t>
                      </a:r>
                      <a:r>
                        <a:rPr kumimoji="1" lang="ja-JP" altLang="en-US" sz="1400" b="0">
                          <a:solidFill>
                            <a:schemeClr val="tx1"/>
                          </a:solidFill>
                          <a:latin typeface="Meiryo UI" panose="020B0604030504040204" pitchFamily="50" charset="-128"/>
                          <a:ea typeface="Meiryo UI" panose="020B0604030504040204" pitchFamily="50" charset="-128"/>
                        </a:rPr>
                        <a:t>は</a:t>
                      </a:r>
                      <a:r>
                        <a:rPr kumimoji="1" lang="en-US" altLang="ja-JP" sz="1400" b="0">
                          <a:solidFill>
                            <a:schemeClr val="tx1"/>
                          </a:solidFill>
                          <a:latin typeface="Meiryo UI" panose="020B0604030504040204" pitchFamily="50" charset="-128"/>
                          <a:ea typeface="Meiryo UI" panose="020B0604030504040204" pitchFamily="50" charset="-128"/>
                        </a:rPr>
                        <a:t>200~400</a:t>
                      </a:r>
                      <a:r>
                        <a:rPr kumimoji="1" lang="ja-JP" altLang="en-US" sz="1400" b="0">
                          <a:solidFill>
                            <a:schemeClr val="tx1"/>
                          </a:solidFill>
                          <a:latin typeface="Meiryo UI" panose="020B0604030504040204" pitchFamily="50" charset="-128"/>
                          <a:ea typeface="Meiryo UI" panose="020B0604030504040204" pitchFamily="50" charset="-128"/>
                        </a:rPr>
                        <a:t>人以上体制で３つチーム</a:t>
                      </a:r>
                      <a:r>
                        <a:rPr kumimoji="1" lang="en-US" altLang="ja-JP" sz="1400" b="0">
                          <a:solidFill>
                            <a:schemeClr val="tx1"/>
                          </a:solidFill>
                          <a:latin typeface="Meiryo UI" panose="020B0604030504040204" pitchFamily="50" charset="-128"/>
                          <a:ea typeface="Meiryo UI" panose="020B0604030504040204" pitchFamily="50" charset="-128"/>
                        </a:rPr>
                        <a:t>(</a:t>
                      </a:r>
                      <a:r>
                        <a:rPr kumimoji="1" lang="ja-JP" altLang="en-US" sz="1400" b="0">
                          <a:solidFill>
                            <a:schemeClr val="tx1"/>
                          </a:solidFill>
                          <a:latin typeface="Meiryo UI" panose="020B0604030504040204" pitchFamily="50" charset="-128"/>
                          <a:ea typeface="Meiryo UI" panose="020B0604030504040204" pitchFamily="50" charset="-128"/>
                        </a:rPr>
                        <a:t>コンサルタント、インフラ、アプリケーション</a:t>
                      </a:r>
                      <a:r>
                        <a:rPr kumimoji="1" lang="en-US" altLang="ja-JP" sz="1400" b="0">
                          <a:solidFill>
                            <a:schemeClr val="tx1"/>
                          </a:solidFill>
                          <a:latin typeface="Meiryo UI" panose="020B0604030504040204" pitchFamily="50" charset="-128"/>
                          <a:ea typeface="Meiryo UI" panose="020B0604030504040204" pitchFamily="50" charset="-128"/>
                        </a:rPr>
                        <a:t>)</a:t>
                      </a:r>
                      <a:r>
                        <a:rPr kumimoji="1" lang="ja-JP" altLang="en-US" sz="1400" b="0">
                          <a:solidFill>
                            <a:schemeClr val="tx1"/>
                          </a:solidFill>
                          <a:latin typeface="Meiryo UI" panose="020B0604030504040204" pitchFamily="50" charset="-128"/>
                          <a:ea typeface="Meiryo UI" panose="020B0604030504040204" pitchFamily="50" charset="-128"/>
                        </a:rPr>
                        <a:t>を分け、システムを構築しております。</a:t>
                      </a:r>
                      <a:endParaRPr kumimoji="1" lang="en-US" altLang="ja-JP" sz="1400" b="0">
                        <a:solidFill>
                          <a:schemeClr val="tx1"/>
                        </a:solidFill>
                        <a:latin typeface="Meiryo UI" panose="020B0604030504040204" pitchFamily="50" charset="-128"/>
                        <a:ea typeface="Meiryo UI" panose="020B0604030504040204" pitchFamily="50" charset="-128"/>
                      </a:endParaRPr>
                    </a:p>
                    <a:p>
                      <a:endParaRPr kumimoji="1" lang="en-US" altLang="ja-JP" sz="1400" b="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329002822"/>
                  </a:ext>
                </a:extLst>
              </a:tr>
              <a:tr h="370840">
                <a:tc>
                  <a:txBody>
                    <a:bodyPr/>
                    <a:lstStyle/>
                    <a:p>
                      <a:pPr algn="ctr"/>
                      <a:r>
                        <a:rPr kumimoji="1" lang="en-US" altLang="ja-JP" sz="1400" b="0" kern="1200">
                          <a:solidFill>
                            <a:schemeClr val="tx1"/>
                          </a:solidFill>
                          <a:latin typeface="Meiryo UI" panose="020B0604030504040204" pitchFamily="50" charset="-128"/>
                          <a:ea typeface="Meiryo UI" panose="020B0604030504040204" pitchFamily="50" charset="-128"/>
                          <a:cs typeface="+mn-cs"/>
                        </a:rPr>
                        <a:t>2</a:t>
                      </a:r>
                      <a:endParaRPr kumimoji="1" lang="ja-JP" altLang="en-US" sz="1400" b="0" kern="1200">
                        <a:solidFill>
                          <a:schemeClr val="tx1"/>
                        </a:solidFill>
                        <a:latin typeface="Meiryo UI" panose="020B0604030504040204" pitchFamily="50" charset="-128"/>
                        <a:ea typeface="Meiryo UI" panose="020B0604030504040204" pitchFamily="50" charset="-128"/>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kern="1200">
                          <a:solidFill>
                            <a:schemeClr val="tx1"/>
                          </a:solidFill>
                          <a:effectLst/>
                          <a:latin typeface="Meiryo UI" panose="020B0604030504040204" pitchFamily="50" charset="-128"/>
                          <a:ea typeface="Meiryo UI" panose="020B0604030504040204" pitchFamily="50" charset="-128"/>
                        </a:rPr>
                        <a:t>小売</a:t>
                      </a:r>
                      <a:endParaRPr kumimoji="1" lang="ja-JP" altLang="en-US" sz="1400" b="0" i="0" kern="1200">
                        <a:solidFill>
                          <a:schemeClr val="tx1"/>
                        </a:solidFill>
                        <a:effectLst/>
                        <a:latin typeface="Meiryo UI" panose="020B0604030504040204" pitchFamily="50" charset="-128"/>
                        <a:ea typeface="Meiryo UI"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UI" panose="020B0604030504040204" pitchFamily="50" charset="-128"/>
                          <a:ea typeface="Meiryo UI" panose="020B0604030504040204" pitchFamily="50" charset="-128"/>
                        </a:rPr>
                        <a:t>データ連携プラットフォーム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latin typeface="Meiryo UI" panose="020B0604030504040204" pitchFamily="50" charset="-128"/>
                          <a:ea typeface="Meiryo UI" panose="020B0604030504040204" pitchFamily="50" charset="-128"/>
                        </a:rPr>
                        <a:t>Azure</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en-US" altLang="ja-JP" sz="1400" b="0">
                          <a:solidFill>
                            <a:schemeClr val="tx1"/>
                          </a:solidFill>
                          <a:latin typeface="Meiryo UI" panose="020B0604030504040204" pitchFamily="50" charset="-128"/>
                          <a:ea typeface="Meiryo UI" panose="020B0604030504040204" pitchFamily="50" charset="-128"/>
                        </a:rPr>
                        <a:t>Azure </a:t>
                      </a:r>
                      <a:r>
                        <a:rPr kumimoji="1" lang="ja-JP" altLang="en-US" sz="1400" b="0">
                          <a:solidFill>
                            <a:schemeClr val="tx1"/>
                          </a:solidFill>
                          <a:latin typeface="Meiryo UI" panose="020B0604030504040204" pitchFamily="50" charset="-128"/>
                          <a:ea typeface="Meiryo UI" panose="020B0604030504040204" pitchFamily="50" charset="-128"/>
                        </a:rPr>
                        <a:t>上で販売先と社内の</a:t>
                      </a:r>
                      <a:r>
                        <a:rPr kumimoji="1" lang="en-US" altLang="ja-JP" sz="1400" b="0">
                          <a:solidFill>
                            <a:schemeClr val="tx1"/>
                          </a:solidFill>
                          <a:latin typeface="Meiryo UI" panose="020B0604030504040204" pitchFamily="50" charset="-128"/>
                          <a:ea typeface="Meiryo UI" panose="020B0604030504040204" pitchFamily="50" charset="-128"/>
                        </a:rPr>
                        <a:t>ERP</a:t>
                      </a:r>
                      <a:r>
                        <a:rPr kumimoji="1" lang="ja-JP" altLang="en-US" sz="1400" b="0">
                          <a:solidFill>
                            <a:schemeClr val="tx1"/>
                          </a:solidFill>
                          <a:latin typeface="Meiryo UI" panose="020B0604030504040204" pitchFamily="50" charset="-128"/>
                          <a:ea typeface="Meiryo UI" panose="020B0604030504040204" pitchFamily="50" charset="-128"/>
                        </a:rPr>
                        <a:t>システムからデータ取得・連携するためのデータ連携プラットフォームである。</a:t>
                      </a:r>
                      <a:endParaRPr kumimoji="1" lang="en-US" altLang="ja-JP" sz="1400" b="0">
                        <a:solidFill>
                          <a:schemeClr val="tx1"/>
                        </a:solidFill>
                        <a:latin typeface="Meiryo UI" panose="020B0604030504040204" pitchFamily="50" charset="-128"/>
                        <a:ea typeface="Meiryo UI" panose="020B0604030504040204" pitchFamily="50" charset="-128"/>
                      </a:endParaRPr>
                    </a:p>
                    <a:p>
                      <a:r>
                        <a:rPr kumimoji="1" lang="ja-JP" altLang="en-US" sz="1400" b="0">
                          <a:solidFill>
                            <a:schemeClr val="tx1"/>
                          </a:solidFill>
                          <a:latin typeface="Meiryo UI" panose="020B0604030504040204" pitchFamily="50" charset="-128"/>
                          <a:ea typeface="Meiryo UI" panose="020B0604030504040204" pitchFamily="50" charset="-128"/>
                        </a:rPr>
                        <a:t>次のフェースでデータ活用（分析・販売量予測）するようにマルチクラウド環境（</a:t>
                      </a:r>
                      <a:r>
                        <a:rPr kumimoji="1" lang="en-US" altLang="ja-JP" sz="1400" b="0">
                          <a:solidFill>
                            <a:schemeClr val="tx1"/>
                          </a:solidFill>
                          <a:latin typeface="Meiryo UI" panose="020B0604030504040204" pitchFamily="50" charset="-128"/>
                          <a:ea typeface="Meiryo UI" panose="020B0604030504040204" pitchFamily="50" charset="-128"/>
                        </a:rPr>
                        <a:t>AWS,GCP, Private , Azure)</a:t>
                      </a:r>
                      <a:r>
                        <a:rPr kumimoji="1" lang="ja-JP" altLang="en-US" sz="1400" b="0">
                          <a:solidFill>
                            <a:schemeClr val="tx1"/>
                          </a:solidFill>
                          <a:latin typeface="Meiryo UI" panose="020B0604030504040204" pitchFamily="50" charset="-128"/>
                          <a:ea typeface="Meiryo UI" panose="020B0604030504040204" pitchFamily="50" charset="-128"/>
                        </a:rPr>
                        <a:t>からデータ取集を対応する。リアルタイム連携および夜間処理対応するため、様々なアプリケーションおよび</a:t>
                      </a:r>
                      <a:r>
                        <a:rPr kumimoji="1" lang="en-US" altLang="ja-JP" sz="1400" b="0">
                          <a:solidFill>
                            <a:schemeClr val="tx1"/>
                          </a:solidFill>
                          <a:latin typeface="Meiryo UI" panose="020B0604030504040204" pitchFamily="50" charset="-128"/>
                          <a:ea typeface="Meiryo UI" panose="020B0604030504040204" pitchFamily="50" charset="-128"/>
                        </a:rPr>
                        <a:t>150</a:t>
                      </a:r>
                      <a:r>
                        <a:rPr kumimoji="1" lang="ja-JP" altLang="en-US" sz="1400" b="0">
                          <a:solidFill>
                            <a:schemeClr val="tx1"/>
                          </a:solidFill>
                          <a:latin typeface="Meiryo UI" panose="020B0604030504040204" pitchFamily="50" charset="-128"/>
                          <a:ea typeface="Meiryo UI" panose="020B0604030504040204" pitchFamily="50" charset="-128"/>
                        </a:rPr>
                        <a:t>以上の</a:t>
                      </a:r>
                      <a:r>
                        <a:rPr kumimoji="1" lang="en-US" altLang="ja-JP" sz="1400" b="0">
                          <a:solidFill>
                            <a:schemeClr val="tx1"/>
                          </a:solidFill>
                          <a:latin typeface="Meiryo UI" panose="020B0604030504040204" pitchFamily="50" charset="-128"/>
                          <a:ea typeface="Meiryo UI" panose="020B0604030504040204" pitchFamily="50" charset="-128"/>
                        </a:rPr>
                        <a:t>IF</a:t>
                      </a:r>
                      <a:r>
                        <a:rPr kumimoji="1" lang="ja-JP" altLang="en-US" sz="1400" b="0">
                          <a:solidFill>
                            <a:schemeClr val="tx1"/>
                          </a:solidFill>
                          <a:latin typeface="Meiryo UI" panose="020B0604030504040204" pitchFamily="50" charset="-128"/>
                          <a:ea typeface="Meiryo UI" panose="020B0604030504040204" pitchFamily="50" charset="-128"/>
                        </a:rPr>
                        <a:t>を実行しており、企業のビジネスを支えております。</a:t>
                      </a:r>
                      <a:endParaRPr kumimoji="1" lang="en-US" altLang="ja-JP" sz="1400" b="0">
                        <a:solidFill>
                          <a:schemeClr val="tx1"/>
                        </a:solidFill>
                        <a:latin typeface="Meiryo UI" panose="020B0604030504040204" pitchFamily="50" charset="-128"/>
                        <a:ea typeface="Meiryo UI" panose="020B0604030504040204" pitchFamily="50" charset="-128"/>
                      </a:endParaRPr>
                    </a:p>
                    <a:p>
                      <a:endParaRPr kumimoji="1" lang="en-US" altLang="ja-JP" sz="1400" b="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493685110"/>
                  </a:ext>
                </a:extLst>
              </a:tr>
              <a:tr h="370840">
                <a:tc>
                  <a:txBody>
                    <a:bodyPr/>
                    <a:lstStyle/>
                    <a:p>
                      <a:pPr algn="ctr"/>
                      <a:r>
                        <a:rPr kumimoji="1" lang="en-US" altLang="ja-JP" sz="1400">
                          <a:solidFill>
                            <a:schemeClr val="tx1"/>
                          </a:solidFill>
                          <a:latin typeface="Meiryo UI" panose="020B0604030504040204" pitchFamily="50" charset="-128"/>
                          <a:ea typeface="Meiryo UI" panose="020B0604030504040204" pitchFamily="50" charset="-128"/>
                        </a:rPr>
                        <a:t>3</a:t>
                      </a:r>
                      <a:endParaRPr kumimoji="1" lang="ja-JP" altLang="en-US" sz="1400">
                        <a:solidFill>
                          <a:schemeClr val="tx1"/>
                        </a:solidFill>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kern="1200">
                          <a:solidFill>
                            <a:schemeClr val="tx1"/>
                          </a:solidFill>
                          <a:effectLst/>
                          <a:latin typeface="Meiryo UI" panose="020B0604030504040204" pitchFamily="50" charset="-128"/>
                          <a:ea typeface="Meiryo UI" panose="020B0604030504040204" pitchFamily="50" charset="-128"/>
                        </a:rPr>
                        <a:t>エネルギー</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i="0" kern="1200">
                        <a:solidFill>
                          <a:schemeClr val="tx1"/>
                        </a:solidFill>
                        <a:effectLst/>
                        <a:latin typeface="Meiryo UI" panose="020B0604030504040204" pitchFamily="50" charset="-128"/>
                        <a:ea typeface="Meiryo UI" panose="020B0604030504040204" pitchFamily="50" charset="-128"/>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UI" panose="020B0604030504040204" pitchFamily="50" charset="-128"/>
                          <a:ea typeface="Meiryo UI" panose="020B0604030504040204" pitchFamily="50" charset="-128"/>
                        </a:rPr>
                        <a:t>マイクロサービス構築</a:t>
                      </a:r>
                      <a:endParaRPr kumimoji="1" lang="en-US" altLang="ja-JP" sz="1400" b="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latin typeface="Meiryo UI" panose="020B0604030504040204" pitchFamily="50" charset="-128"/>
                          <a:ea typeface="Meiryo UI" panose="020B0604030504040204" pitchFamily="50" charset="-128"/>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latin typeface="Meiryo UI" panose="020B0604030504040204" pitchFamily="50" charset="-128"/>
                          <a:ea typeface="Meiryo UI" panose="020B0604030504040204" pitchFamily="50" charset="-128"/>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latin typeface="Meiryo UI" panose="020B0604030504040204" pitchFamily="50" charset="-128"/>
                          <a:ea typeface="Meiryo UI" panose="020B0604030504040204" pitchFamily="50" charset="-128"/>
                        </a:rPr>
                        <a:t>Google Cloud</a:t>
                      </a:r>
                    </a:p>
                  </a:txBody>
                  <a:tcPr/>
                </a:tc>
                <a:tc>
                  <a:txBody>
                    <a:bodyPr/>
                    <a:lstStyle/>
                    <a:p>
                      <a:r>
                        <a:rPr kumimoji="1" lang="ja-JP" altLang="en-US" sz="1400" b="0">
                          <a:solidFill>
                            <a:schemeClr val="tx1"/>
                          </a:solidFill>
                          <a:latin typeface="Meiryo UI" panose="020B0604030504040204" pitchFamily="50" charset="-128"/>
                          <a:ea typeface="Meiryo UI" panose="020B0604030504040204" pitchFamily="50" charset="-128"/>
                        </a:rPr>
                        <a:t>オンプレミスで構築された大規模なシステムのクラウドシフトを検討</a:t>
                      </a:r>
                    </a:p>
                    <a:p>
                      <a:r>
                        <a:rPr kumimoji="1" lang="ja-JP" altLang="en-US" sz="1400" b="0">
                          <a:solidFill>
                            <a:schemeClr val="tx1"/>
                          </a:solidFill>
                          <a:latin typeface="Meiryo UI" panose="020B0604030504040204" pitchFamily="50" charset="-128"/>
                          <a:ea typeface="Meiryo UI" panose="020B0604030504040204" pitchFamily="50" charset="-128"/>
                        </a:rPr>
                        <a:t>クラウドサービスとマイクロサービスアーキテクチャの活用を視野に技術調査を実施</a:t>
                      </a:r>
                    </a:p>
                    <a:p>
                      <a:r>
                        <a:rPr kumimoji="1" lang="ja-JP" altLang="en-US" sz="1400" b="0">
                          <a:solidFill>
                            <a:schemeClr val="tx1"/>
                          </a:solidFill>
                          <a:latin typeface="Meiryo UI" panose="020B0604030504040204" pitchFamily="50" charset="-128"/>
                          <a:ea typeface="Meiryo UI" panose="020B0604030504040204" pitchFamily="50" charset="-128"/>
                        </a:rPr>
                        <a:t>技術の特性を理解するために、クラウド上（</a:t>
                      </a:r>
                      <a:r>
                        <a:rPr kumimoji="1" lang="en-US" altLang="ja-JP" sz="1400" b="0">
                          <a:solidFill>
                            <a:schemeClr val="tx1"/>
                          </a:solidFill>
                          <a:latin typeface="Meiryo UI" panose="020B0604030504040204" pitchFamily="50" charset="-128"/>
                          <a:ea typeface="Meiryo UI" panose="020B0604030504040204" pitchFamily="50" charset="-128"/>
                        </a:rPr>
                        <a:t>AWS, Azure , GCP </a:t>
                      </a:r>
                      <a:r>
                        <a:rPr kumimoji="1" lang="ja-JP" altLang="en-US" sz="1400" b="0">
                          <a:solidFill>
                            <a:schemeClr val="tx1"/>
                          </a:solidFill>
                          <a:latin typeface="Meiryo UI" panose="020B0604030504040204" pitchFamily="50" charset="-128"/>
                          <a:ea typeface="Meiryo UI" panose="020B0604030504040204" pitchFamily="50" charset="-128"/>
                        </a:rPr>
                        <a:t>三つとも）に簡易な「契約・料金管理システム」を構築し、比較を実施する</a:t>
                      </a:r>
                      <a:endParaRPr kumimoji="1" lang="en-US" altLang="ja-JP" sz="1400" b="0">
                        <a:solidFill>
                          <a:schemeClr val="tx1"/>
                        </a:solidFill>
                        <a:latin typeface="Meiryo UI" panose="020B0604030504040204" pitchFamily="50" charset="-128"/>
                        <a:ea typeface="Meiryo UI" panose="020B0604030504040204" pitchFamily="50" charset="-128"/>
                      </a:endParaRPr>
                    </a:p>
                    <a:p>
                      <a:endParaRPr kumimoji="1" lang="en-US" altLang="ja-JP" sz="1400" b="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451787442"/>
                  </a:ext>
                </a:extLst>
              </a:tr>
            </a:tbl>
          </a:graphicData>
        </a:graphic>
      </p:graphicFrame>
      <p:sp>
        <p:nvSpPr>
          <p:cNvPr id="57" name="テキスト ボックス 56">
            <a:extLst>
              <a:ext uri="{FF2B5EF4-FFF2-40B4-BE49-F238E27FC236}">
                <a16:creationId xmlns:a16="http://schemas.microsoft.com/office/drawing/2014/main" id="{EB41876B-9D39-07DE-FD93-EA2C2E9755C8}"/>
              </a:ext>
            </a:extLst>
          </p:cNvPr>
          <p:cNvSpPr txBox="1"/>
          <p:nvPr/>
        </p:nvSpPr>
        <p:spPr>
          <a:xfrm>
            <a:off x="430567" y="780911"/>
            <a:ext cx="11074558" cy="338554"/>
          </a:xfrm>
          <a:prstGeom prst="rect">
            <a:avLst/>
          </a:prstGeom>
          <a:noFill/>
        </p:spPr>
        <p:txBody>
          <a:bodyPr wrap="square">
            <a:spAutoFit/>
          </a:bodyPr>
          <a:lstStyle/>
          <a:p>
            <a:pPr marR="0" lvl="0" algn="l" defTabSz="457200" rtl="0" eaLnBrk="1" fontAlgn="auto" latinLnBrk="0" hangingPunct="1">
              <a:lnSpc>
                <a:spcPct val="100000"/>
              </a:lnSpc>
              <a:spcBef>
                <a:spcPct val="20000"/>
              </a:spcBef>
              <a:spcAft>
                <a:spcPts val="0"/>
              </a:spcAft>
              <a:buClrTx/>
              <a:buSzTx/>
              <a:tabLst/>
              <a:defRPr/>
            </a:pPr>
            <a:r>
              <a:rPr kumimoji="1" lang="ja-JP" altLang="en-US" sz="1600" b="0" i="0" u="none" strike="noStrike" kern="1200" cap="none" spc="0" normalizeH="0" baseline="0" noProof="0">
                <a:ln>
                  <a:noFill/>
                </a:ln>
                <a:solidFill>
                  <a:srgbClr val="020673"/>
                </a:solidFill>
                <a:effectLst/>
                <a:uLnTx/>
                <a:uFillTx/>
                <a:latin typeface="Meiryo UI"/>
                <a:ea typeface="Meiryo UI"/>
              </a:rPr>
              <a:t>弊社はクラウドソリューションの展開に関して豊富な実績を有しております。</a:t>
            </a:r>
          </a:p>
        </p:txBody>
      </p:sp>
    </p:spTree>
    <p:extLst>
      <p:ext uri="{BB962C8B-B14F-4D97-AF65-F5344CB8AC3E}">
        <p14:creationId xmlns:p14="http://schemas.microsoft.com/office/powerpoint/2010/main" val="1227596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E270-EAE6-2E12-3A13-D132F5C3077D}"/>
              </a:ext>
            </a:extLst>
          </p:cNvPr>
          <p:cNvSpPr>
            <a:spLocks noGrp="1"/>
          </p:cNvSpPr>
          <p:nvPr>
            <p:ph type="title"/>
          </p:nvPr>
        </p:nvSpPr>
        <p:spPr/>
        <p:txBody>
          <a:bodyPr>
            <a:normAutofit/>
          </a:bodyPr>
          <a:lstStyle/>
          <a:p>
            <a:r>
              <a:rPr kumimoji="1" lang="ja-JP" altLang="en-US"/>
              <a:t>日本国内のクラウドソリューション事例（</a:t>
            </a:r>
            <a:r>
              <a:rPr kumimoji="1" lang="en-US" altLang="ja-JP"/>
              <a:t>2/3</a:t>
            </a:r>
            <a:r>
              <a:rPr kumimoji="1" lang="ja-JP" altLang="en-US"/>
              <a:t>）</a:t>
            </a:r>
          </a:p>
        </p:txBody>
      </p:sp>
      <p:sp>
        <p:nvSpPr>
          <p:cNvPr id="3" name="Footer Placeholder 2">
            <a:extLst>
              <a:ext uri="{FF2B5EF4-FFF2-40B4-BE49-F238E27FC236}">
                <a16:creationId xmlns:a16="http://schemas.microsoft.com/office/drawing/2014/main" id="{3CCB537C-B956-FEB6-CCE2-72E50BDBC5BA}"/>
              </a:ext>
            </a:extLst>
          </p:cNvPr>
          <p:cNvSpPr>
            <a:spLocks noGrp="1"/>
          </p:cNvSpPr>
          <p:nvPr>
            <p:ph type="ftr" sz="quarter" idx="10"/>
          </p:nvPr>
        </p:nvSpPr>
        <p:spPr/>
        <p:txBody>
          <a:bodyPr/>
          <a:lstStyle/>
          <a:p>
            <a:r>
              <a:rPr lang="en-US"/>
              <a:t>© Copyright FPT  – Level of Confidentiality </a:t>
            </a:r>
          </a:p>
        </p:txBody>
      </p:sp>
      <p:sp>
        <p:nvSpPr>
          <p:cNvPr id="5" name="Slide Number Placeholder 4">
            <a:extLst>
              <a:ext uri="{FF2B5EF4-FFF2-40B4-BE49-F238E27FC236}">
                <a16:creationId xmlns:a16="http://schemas.microsoft.com/office/drawing/2014/main" id="{61530A36-3F74-BEC0-9DB2-B01A3CCC8256}"/>
              </a:ext>
            </a:extLst>
          </p:cNvPr>
          <p:cNvSpPr>
            <a:spLocks noGrp="1"/>
          </p:cNvSpPr>
          <p:nvPr>
            <p:ph type="sldNum" sz="quarter" idx="11"/>
          </p:nvPr>
        </p:nvSpPr>
        <p:spPr/>
        <p:txBody>
          <a:bodyPr/>
          <a:lstStyle/>
          <a:p>
            <a:fld id="{B3CA9172-2E90-439A-AFBD-64C67CA03A56}" type="slidenum">
              <a:rPr lang="en-US" smtClean="0"/>
              <a:pPr/>
              <a:t>14</a:t>
            </a:fld>
            <a:endParaRPr lang="en-US"/>
          </a:p>
        </p:txBody>
      </p:sp>
      <p:sp>
        <p:nvSpPr>
          <p:cNvPr id="7" name="Content Placeholder 6">
            <a:extLst>
              <a:ext uri="{FF2B5EF4-FFF2-40B4-BE49-F238E27FC236}">
                <a16:creationId xmlns:a16="http://schemas.microsoft.com/office/drawing/2014/main" id="{2FD0DCE1-B13C-72AE-0299-064DAFB7AB40}"/>
              </a:ext>
            </a:extLst>
          </p:cNvPr>
          <p:cNvSpPr>
            <a:spLocks noGrp="1"/>
          </p:cNvSpPr>
          <p:nvPr>
            <p:ph idx="1"/>
          </p:nvPr>
        </p:nvSpPr>
        <p:spPr/>
        <p:txBody>
          <a:bodyPr/>
          <a:lstStyle/>
          <a:p>
            <a:endParaRPr lang="ja-JP" altLang="en-US"/>
          </a:p>
        </p:txBody>
      </p:sp>
      <p:graphicFrame>
        <p:nvGraphicFramePr>
          <p:cNvPr id="6" name="表 2">
            <a:extLst>
              <a:ext uri="{FF2B5EF4-FFF2-40B4-BE49-F238E27FC236}">
                <a16:creationId xmlns:a16="http://schemas.microsoft.com/office/drawing/2014/main" id="{DF540D5E-E94B-6836-1E36-1A896215B30A}"/>
              </a:ext>
            </a:extLst>
          </p:cNvPr>
          <p:cNvGraphicFramePr>
            <a:graphicFrameLocks noGrp="1"/>
          </p:cNvGraphicFramePr>
          <p:nvPr/>
        </p:nvGraphicFramePr>
        <p:xfrm>
          <a:off x="176895" y="838503"/>
          <a:ext cx="11700000" cy="5643880"/>
        </p:xfrm>
        <a:graphic>
          <a:graphicData uri="http://schemas.openxmlformats.org/drawingml/2006/table">
            <a:tbl>
              <a:tblPr firstRow="1" bandRow="1">
                <a:tableStyleId>{7DF18680-E054-41AD-8BC1-D1AEF772440D}</a:tableStyleId>
              </a:tblPr>
              <a:tblGrid>
                <a:gridCol w="468000">
                  <a:extLst>
                    <a:ext uri="{9D8B030D-6E8A-4147-A177-3AD203B41FA5}">
                      <a16:colId xmlns:a16="http://schemas.microsoft.com/office/drawing/2014/main" val="3903213242"/>
                    </a:ext>
                  </a:extLst>
                </a:gridCol>
                <a:gridCol w="1080000">
                  <a:extLst>
                    <a:ext uri="{9D8B030D-6E8A-4147-A177-3AD203B41FA5}">
                      <a16:colId xmlns:a16="http://schemas.microsoft.com/office/drawing/2014/main" val="369744621"/>
                    </a:ext>
                  </a:extLst>
                </a:gridCol>
                <a:gridCol w="1620000">
                  <a:extLst>
                    <a:ext uri="{9D8B030D-6E8A-4147-A177-3AD203B41FA5}">
                      <a16:colId xmlns:a16="http://schemas.microsoft.com/office/drawing/2014/main" val="3760315261"/>
                    </a:ext>
                  </a:extLst>
                </a:gridCol>
                <a:gridCol w="1332000">
                  <a:extLst>
                    <a:ext uri="{9D8B030D-6E8A-4147-A177-3AD203B41FA5}">
                      <a16:colId xmlns:a16="http://schemas.microsoft.com/office/drawing/2014/main" val="1775761346"/>
                    </a:ext>
                  </a:extLst>
                </a:gridCol>
                <a:gridCol w="7200000">
                  <a:extLst>
                    <a:ext uri="{9D8B030D-6E8A-4147-A177-3AD203B41FA5}">
                      <a16:colId xmlns:a16="http://schemas.microsoft.com/office/drawing/2014/main" val="2281864864"/>
                    </a:ext>
                  </a:extLst>
                </a:gridCol>
              </a:tblGrid>
              <a:tr h="370840">
                <a:tc>
                  <a:txBody>
                    <a:bodyPr/>
                    <a:lstStyle/>
                    <a:p>
                      <a:r>
                        <a:rPr kumimoji="1" lang="ja-JP" altLang="en-US">
                          <a:latin typeface="Meiryo UI" panose="020B0604030504040204" pitchFamily="50" charset="-128"/>
                          <a:ea typeface="Meiryo UI" panose="020B0604030504040204" pitchFamily="50" charset="-128"/>
                        </a:rPr>
                        <a:t>＃</a:t>
                      </a:r>
                    </a:p>
                  </a:txBody>
                  <a:tcPr/>
                </a:tc>
                <a:tc>
                  <a:txBody>
                    <a:bodyPr/>
                    <a:lstStyle/>
                    <a:p>
                      <a:pPr algn="ctr"/>
                      <a:r>
                        <a:rPr kumimoji="1" lang="ja-JP" altLang="en-US">
                          <a:latin typeface="Meiryo UI" panose="020B0604030504040204" pitchFamily="50" charset="-128"/>
                          <a:ea typeface="Meiryo UI" panose="020B0604030504040204" pitchFamily="50" charset="-128"/>
                        </a:rPr>
                        <a:t>業種</a:t>
                      </a:r>
                    </a:p>
                  </a:txBody>
                  <a:tcPr/>
                </a:tc>
                <a:tc>
                  <a:txBody>
                    <a:bodyPr/>
                    <a:lstStyle/>
                    <a:p>
                      <a:pPr algn="ctr"/>
                      <a:r>
                        <a:rPr kumimoji="1" lang="ja-JP" altLang="en-US">
                          <a:latin typeface="Meiryo UI" panose="020B0604030504040204" pitchFamily="50" charset="-128"/>
                          <a:ea typeface="Meiryo UI" panose="020B0604030504040204" pitchFamily="50" charset="-128"/>
                        </a:rPr>
                        <a:t>案件名称</a:t>
                      </a:r>
                    </a:p>
                  </a:txBody>
                  <a:tcPr/>
                </a:tc>
                <a:tc>
                  <a:txBody>
                    <a:bodyPr/>
                    <a:lstStyle/>
                    <a:p>
                      <a:pPr algn="ctr"/>
                      <a:r>
                        <a:rPr kumimoji="1" lang="ja-JP" altLang="en-US">
                          <a:latin typeface="Meiryo UI" panose="020B0604030504040204" pitchFamily="50" charset="-128"/>
                          <a:ea typeface="Meiryo UI" panose="020B0604030504040204" pitchFamily="50" charset="-128"/>
                        </a:rPr>
                        <a:t>クラウド</a:t>
                      </a:r>
                    </a:p>
                  </a:txBody>
                  <a:tcPr/>
                </a:tc>
                <a:tc>
                  <a:txBody>
                    <a:bodyPr/>
                    <a:lstStyle/>
                    <a:p>
                      <a:pPr algn="ctr"/>
                      <a:r>
                        <a:rPr kumimoji="1" lang="ja-JP" altLang="en-US">
                          <a:latin typeface="Meiryo UI" panose="020B0604030504040204" pitchFamily="50" charset="-128"/>
                          <a:ea typeface="Meiryo UI" panose="020B0604030504040204" pitchFamily="50" charset="-128"/>
                        </a:rPr>
                        <a:t>案件概要</a:t>
                      </a:r>
                    </a:p>
                  </a:txBody>
                  <a:tcPr/>
                </a:tc>
                <a:extLst>
                  <a:ext uri="{0D108BD9-81ED-4DB2-BD59-A6C34878D82A}">
                    <a16:rowId xmlns:a16="http://schemas.microsoft.com/office/drawing/2014/main" val="682360576"/>
                  </a:ext>
                </a:extLst>
              </a:tr>
              <a:tr h="616284">
                <a:tc>
                  <a:txBody>
                    <a:bodyPr/>
                    <a:lstStyle/>
                    <a:p>
                      <a:pPr algn="ctr"/>
                      <a:r>
                        <a:rPr kumimoji="1" lang="en-US" altLang="ja-JP" sz="1400">
                          <a:solidFill>
                            <a:schemeClr val="tx1"/>
                          </a:solidFill>
                          <a:latin typeface="Meiryo UI" panose="020B0604030504040204" pitchFamily="50" charset="-128"/>
                          <a:ea typeface="Meiryo UI" panose="020B0604030504040204" pitchFamily="50" charset="-128"/>
                        </a:rPr>
                        <a:t>4</a:t>
                      </a:r>
                      <a:endParaRPr kumimoji="1" lang="ja-JP" altLang="en-US" sz="1400">
                        <a:solidFill>
                          <a:schemeClr val="tx1"/>
                        </a:solidFill>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kern="1200">
                          <a:solidFill>
                            <a:schemeClr val="tx2"/>
                          </a:solidFill>
                          <a:effectLst/>
                          <a:latin typeface="Meiryo UI" panose="020B0604030504040204" pitchFamily="50" charset="-128"/>
                          <a:ea typeface="Meiryo UI" panose="020B0604030504040204" pitchFamily="50" charset="-128"/>
                          <a:cs typeface="+mn-cs"/>
                        </a:rPr>
                        <a:t>エネルギー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UI" panose="020B0604030504040204" pitchFamily="50" charset="-128"/>
                          <a:ea typeface="Meiryo UI" panose="020B0604030504040204" pitchFamily="50" charset="-128"/>
                        </a:rPr>
                        <a:t>旧フレームワーク脱</a:t>
                      </a:r>
                      <a:endParaRPr kumimoji="1" lang="en-US" altLang="ja-JP" sz="1400" b="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en-US" altLang="ja-JP" sz="1400" b="0">
                          <a:solidFill>
                            <a:schemeClr val="tx1"/>
                          </a:solidFill>
                          <a:latin typeface="Meiryo UI" panose="020B0604030504040204" pitchFamily="50" charset="-128"/>
                          <a:ea typeface="Meiryo UI" panose="020B0604030504040204" pitchFamily="50" charset="-128"/>
                        </a:rPr>
                        <a:t>Google Cloud</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20</a:t>
                      </a: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年以上利用された各システムの旧フレームワークはサポート終了したので、旧フレームワーク脱は最優先する。</a:t>
                      </a:r>
                      <a:br>
                        <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b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半年をかけ、旧システムの評価、業務を分析し、</a:t>
                      </a:r>
                      <a:r>
                        <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10</a:t>
                      </a: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ヶ月で</a:t>
                      </a:r>
                      <a:r>
                        <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Google Cloud</a:t>
                      </a: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上の新システムを構築する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旧フレームワーク脱は実現でき、お客様の課題も徐々に解決し、お客様は満足され、他システム（大規模）の</a:t>
                      </a:r>
                      <a:r>
                        <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Google</a:t>
                      </a: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　</a:t>
                      </a:r>
                      <a:r>
                        <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Cloud</a:t>
                      </a: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へシフト案件を実施し続ける</a:t>
                      </a:r>
                      <a:endPar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067176782"/>
                  </a:ext>
                </a:extLst>
              </a:tr>
              <a:tr h="370840">
                <a:tc>
                  <a:txBody>
                    <a:bodyPr/>
                    <a:lstStyle/>
                    <a:p>
                      <a:pPr algn="ctr"/>
                      <a:r>
                        <a:rPr kumimoji="1" lang="en-US" altLang="ja-JP" sz="1400">
                          <a:solidFill>
                            <a:schemeClr val="tx1"/>
                          </a:solidFill>
                          <a:latin typeface="Meiryo UI" panose="020B0604030504040204" pitchFamily="50" charset="-128"/>
                          <a:ea typeface="Meiryo UI" panose="020B0604030504040204" pitchFamily="50" charset="-128"/>
                        </a:rPr>
                        <a:t>5</a:t>
                      </a:r>
                      <a:endParaRPr kumimoji="1" lang="ja-JP" altLang="en-US" sz="1400">
                        <a:solidFill>
                          <a:schemeClr val="tx1"/>
                        </a:solidFill>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kern="1200">
                          <a:solidFill>
                            <a:schemeClr val="tx1"/>
                          </a:solidFill>
                          <a:effectLst/>
                          <a:latin typeface="Meiryo UI" panose="020B0604030504040204" pitchFamily="50" charset="-128"/>
                          <a:ea typeface="Meiryo UI" panose="020B0604030504040204" pitchFamily="50" charset="-128"/>
                        </a:rPr>
                        <a:t>流通業</a:t>
                      </a:r>
                      <a:br>
                        <a:rPr kumimoji="1" lang="en-US" altLang="ja-JP" sz="1400" b="0" kern="1200">
                          <a:solidFill>
                            <a:schemeClr val="tx1"/>
                          </a:solidFill>
                          <a:effectLst/>
                          <a:latin typeface="Meiryo UI" panose="020B0604030504040204" pitchFamily="50" charset="-128"/>
                          <a:ea typeface="Meiryo UI" panose="020B0604030504040204" pitchFamily="50" charset="-128"/>
                        </a:rPr>
                      </a:br>
                      <a:endParaRPr kumimoji="1" lang="ja-JP" altLang="en-US" sz="1400" b="0" i="0" kern="1200">
                        <a:solidFill>
                          <a:schemeClr val="tx1"/>
                        </a:solidFill>
                        <a:effectLst/>
                        <a:latin typeface="Meiryo UI" panose="020B0604030504040204" pitchFamily="50" charset="-128"/>
                        <a:ea typeface="Meiryo UI" panose="020B0604030504040204" pitchFamily="50" charset="-128"/>
                        <a:cs typeface="+mn-cs"/>
                      </a:endParaRPr>
                    </a:p>
                  </a:txBody>
                  <a:tcPr/>
                </a:tc>
                <a:tc>
                  <a:txBody>
                    <a:bodyPr/>
                    <a:lstStyle/>
                    <a:p>
                      <a:r>
                        <a:rPr kumimoji="1" lang="en-US" altLang="zh-TW" sz="1400" b="0">
                          <a:solidFill>
                            <a:schemeClr val="tx1"/>
                          </a:solidFill>
                          <a:latin typeface="Meiryo UI" panose="020B0604030504040204" pitchFamily="50" charset="-128"/>
                          <a:ea typeface="Meiryo UI" panose="020B0604030504040204" pitchFamily="50" charset="-128"/>
                        </a:rPr>
                        <a:t>AWS</a:t>
                      </a:r>
                      <a:r>
                        <a:rPr kumimoji="1" lang="zh-TW" altLang="en-US" sz="1400" b="0">
                          <a:solidFill>
                            <a:schemeClr val="tx1"/>
                          </a:solidFill>
                          <a:latin typeface="Meiryo UI" panose="020B0604030504040204" pitchFamily="50" charset="-128"/>
                          <a:ea typeface="Meiryo UI" panose="020B0604030504040204" pitchFamily="50" charset="-128"/>
                        </a:rPr>
                        <a:t>共通基盤構築</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en-US" altLang="ja-JP" sz="1400" b="0">
                          <a:solidFill>
                            <a:schemeClr val="tx1"/>
                          </a:solidFill>
                          <a:latin typeface="Meiryo UI" panose="020B0604030504040204" pitchFamily="50" charset="-128"/>
                          <a:ea typeface="Meiryo UI" panose="020B0604030504040204" pitchFamily="50" charset="-128"/>
                        </a:rPr>
                        <a:t>AWS</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pPr marL="0" marR="0" lvl="1" indent="0" algn="l" defTabSz="914400" rtl="0" eaLnBrk="0" fontAlgn="auto" latinLnBrk="0" hangingPunct="0">
                        <a:lnSpc>
                          <a:spcPct val="100000"/>
                        </a:lnSpc>
                        <a:spcBef>
                          <a:spcPts val="0"/>
                        </a:spcBef>
                        <a:spcAft>
                          <a:spcPts val="0"/>
                        </a:spcAft>
                        <a:buClrTx/>
                        <a:buSzPct val="104000"/>
                        <a:buFontTx/>
                        <a:buNone/>
                        <a:tabLst/>
                        <a:defRPr/>
                      </a:pPr>
                      <a:r>
                        <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AWS</a:t>
                      </a: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上のシステムを統合監視する共通基盤を構築。既存のデータセンターとのデータ連携、ジョブ管理の実行。また、新規システムを</a:t>
                      </a:r>
                      <a:r>
                        <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AWS</a:t>
                      </a: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上で開発する際、自動的に共通基盤と連携する環境を提供。</a:t>
                      </a:r>
                      <a:endParaRPr kumimoji="1" lang="en-US" altLang="ja"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FPT</a:t>
                      </a: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は、</a:t>
                      </a:r>
                      <a:r>
                        <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AWS</a:t>
                      </a: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共通基盤の要件定義から設計・開発・検証・展開まで対応し、</a:t>
                      </a:r>
                      <a:r>
                        <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AWS</a:t>
                      </a:r>
                      <a:r>
                        <a:rPr kumimoji="1" lang="ja-JP" altLang="en-US"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rPr>
                        <a:t>上の構築から監視までを共通化することによる管理・運用業務の効率化を実現した。</a:t>
                      </a:r>
                      <a:endPar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318215688"/>
                  </a:ext>
                </a:extLst>
              </a:tr>
              <a:tr h="370840">
                <a:tc>
                  <a:txBody>
                    <a:bodyPr/>
                    <a:lstStyle/>
                    <a:p>
                      <a:pPr algn="ctr"/>
                      <a:r>
                        <a:rPr kumimoji="1" lang="en-US" altLang="ja-JP" sz="1400">
                          <a:solidFill>
                            <a:schemeClr val="tx1"/>
                          </a:solidFill>
                          <a:latin typeface="Meiryo UI" panose="020B0604030504040204" pitchFamily="50" charset="-128"/>
                          <a:ea typeface="Meiryo UI" panose="020B0604030504040204" pitchFamily="50" charset="-128"/>
                        </a:rPr>
                        <a:t>6</a:t>
                      </a:r>
                      <a:endParaRPr kumimoji="1" lang="ja-JP" altLang="en-US" sz="1400">
                        <a:solidFill>
                          <a:schemeClr val="tx1"/>
                        </a:solidFill>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UI" panose="020B0604030504040204" pitchFamily="50" charset="-128"/>
                          <a:ea typeface="Meiryo UI" panose="020B0604030504040204" pitchFamily="50" charset="-128"/>
                        </a:rPr>
                        <a:t>自動車</a:t>
                      </a:r>
                      <a:r>
                        <a:rPr kumimoji="1" lang="zh-TW" altLang="en-US" sz="1400" b="0">
                          <a:solidFill>
                            <a:schemeClr val="tx1"/>
                          </a:solidFill>
                          <a:latin typeface="Meiryo UI" panose="020B0604030504040204" pitchFamily="50" charset="-128"/>
                          <a:ea typeface="Meiryo UI" panose="020B0604030504040204" pitchFamily="50" charset="-128"/>
                        </a:rPr>
                        <a:t>販売会社</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latin typeface="Meiryo UI" panose="020B0604030504040204" pitchFamily="50" charset="-128"/>
                          <a:ea typeface="Meiryo UI" panose="020B0604030504040204" pitchFamily="50" charset="-128"/>
                        </a:rPr>
                        <a:t>170</a:t>
                      </a:r>
                      <a:r>
                        <a:rPr kumimoji="1" lang="ja-JP" altLang="en-US" sz="1400" b="0">
                          <a:solidFill>
                            <a:schemeClr val="tx1"/>
                          </a:solidFill>
                          <a:latin typeface="Meiryo UI" panose="020B0604030504040204" pitchFamily="50" charset="-128"/>
                          <a:ea typeface="Meiryo UI" panose="020B0604030504040204" pitchFamily="50" charset="-128"/>
                        </a:rPr>
                        <a:t>サーバの自動車取引システムをオンプレミスデータセンターから</a:t>
                      </a:r>
                      <a:r>
                        <a:rPr kumimoji="1" lang="en-US" altLang="ja-JP" sz="1400" b="0">
                          <a:solidFill>
                            <a:schemeClr val="tx1"/>
                          </a:solidFill>
                          <a:latin typeface="Meiryo UI" panose="020B0604030504040204" pitchFamily="50" charset="-128"/>
                          <a:ea typeface="Meiryo UI" panose="020B0604030504040204" pitchFamily="50" charset="-128"/>
                        </a:rPr>
                        <a:t>AWS</a:t>
                      </a:r>
                      <a:r>
                        <a:rPr kumimoji="1" lang="ja-JP" altLang="en-US" sz="1400" b="0">
                          <a:solidFill>
                            <a:schemeClr val="tx1"/>
                          </a:solidFill>
                          <a:latin typeface="Meiryo UI" panose="020B0604030504040204" pitchFamily="50" charset="-128"/>
                          <a:ea typeface="Meiryo UI" panose="020B0604030504040204" pitchFamily="50" charset="-128"/>
                        </a:rPr>
                        <a:t>に移行</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latin typeface="Meiryo UI" panose="020B0604030504040204" pitchFamily="50" charset="-128"/>
                          <a:ea typeface="Meiryo UI" panose="020B0604030504040204" pitchFamily="50" charset="-128"/>
                        </a:rPr>
                        <a:t>AWS</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400" b="0">
                          <a:solidFill>
                            <a:schemeClr val="tx1"/>
                          </a:solidFill>
                          <a:latin typeface="Meiryo UI" panose="020B0604030504040204" pitchFamily="50" charset="-128"/>
                          <a:ea typeface="Meiryo UI" panose="020B0604030504040204" pitchFamily="50" charset="-128"/>
                        </a:rPr>
                        <a:t>可用性、拡張性を高めること、インフラストラクチャコストを削減すること、成長しているビジネスに適応することの各要件を満たすため、アプリケーション、データベース（</a:t>
                      </a:r>
                      <a:r>
                        <a:rPr kumimoji="1" lang="en-US" altLang="ja-JP" sz="1400" b="0">
                          <a:solidFill>
                            <a:schemeClr val="tx1"/>
                          </a:solidFill>
                          <a:latin typeface="Meiryo UI" panose="020B0604030504040204" pitchFamily="50" charset="-128"/>
                          <a:ea typeface="Meiryo UI" panose="020B0604030504040204" pitchFamily="50" charset="-128"/>
                        </a:rPr>
                        <a:t>SQL Server</a:t>
                      </a:r>
                      <a:r>
                        <a:rPr kumimoji="1" lang="ja-JP" altLang="en-US" sz="1400" b="0">
                          <a:solidFill>
                            <a:schemeClr val="tx1"/>
                          </a:solidFill>
                          <a:latin typeface="Meiryo UI" panose="020B0604030504040204" pitchFamily="50" charset="-128"/>
                          <a:ea typeface="Meiryo UI" panose="020B0604030504040204" pitchFamily="50" charset="-128"/>
                        </a:rPr>
                        <a:t>、</a:t>
                      </a:r>
                      <a:r>
                        <a:rPr kumimoji="1" lang="en-US" altLang="ja-JP" sz="1400" b="0">
                          <a:solidFill>
                            <a:schemeClr val="tx1"/>
                          </a:solidFill>
                          <a:latin typeface="Meiryo UI" panose="020B0604030504040204" pitchFamily="50" charset="-128"/>
                          <a:ea typeface="Meiryo UI" panose="020B0604030504040204" pitchFamily="50" charset="-128"/>
                        </a:rPr>
                        <a:t>Oracle)</a:t>
                      </a:r>
                      <a:r>
                        <a:rPr kumimoji="1" lang="ja-JP" altLang="en-US" sz="1400" b="0">
                          <a:solidFill>
                            <a:schemeClr val="tx1"/>
                          </a:solidFill>
                          <a:latin typeface="Meiryo UI" panose="020B0604030504040204" pitchFamily="50" charset="-128"/>
                          <a:ea typeface="Meiryo UI" panose="020B0604030504040204" pitchFamily="50" charset="-128"/>
                        </a:rPr>
                        <a:t>、データストレージサーバーシステムのクラウド移行ソリューションを実行。</a:t>
                      </a:r>
                    </a:p>
                    <a:p>
                      <a:r>
                        <a:rPr kumimoji="1" lang="en-US" altLang="ja-JP" sz="1400" b="0">
                          <a:solidFill>
                            <a:schemeClr val="tx1"/>
                          </a:solidFill>
                          <a:latin typeface="Meiryo UI" panose="020B0604030504040204" pitchFamily="50" charset="-128"/>
                          <a:ea typeface="Meiryo UI" panose="020B0604030504040204" pitchFamily="50" charset="-128"/>
                        </a:rPr>
                        <a:t>FPT</a:t>
                      </a:r>
                      <a:r>
                        <a:rPr kumimoji="1" lang="ja-JP" altLang="en-US" sz="1400" b="0">
                          <a:solidFill>
                            <a:schemeClr val="tx1"/>
                          </a:solidFill>
                          <a:latin typeface="Meiryo UI" panose="020B0604030504040204" pitchFamily="50" charset="-128"/>
                          <a:ea typeface="Meiryo UI" panose="020B0604030504040204" pitchFamily="50" charset="-128"/>
                        </a:rPr>
                        <a:t>は</a:t>
                      </a:r>
                      <a:r>
                        <a:rPr kumimoji="1" lang="en-US" altLang="ja-JP" sz="1400" b="0">
                          <a:solidFill>
                            <a:schemeClr val="tx1"/>
                          </a:solidFill>
                          <a:latin typeface="Meiryo UI" panose="020B0604030504040204" pitchFamily="50" charset="-128"/>
                          <a:ea typeface="Meiryo UI" panose="020B0604030504040204" pitchFamily="50" charset="-128"/>
                        </a:rPr>
                        <a:t>AWS</a:t>
                      </a:r>
                      <a:r>
                        <a:rPr kumimoji="1" lang="ja-JP" altLang="en-US" sz="1400" b="0">
                          <a:solidFill>
                            <a:schemeClr val="tx1"/>
                          </a:solidFill>
                          <a:latin typeface="Meiryo UI" panose="020B0604030504040204" pitchFamily="50" charset="-128"/>
                          <a:ea typeface="Meiryo UI" panose="020B0604030504040204" pitchFamily="50" charset="-128"/>
                        </a:rPr>
                        <a:t>環境や顧客の</a:t>
                      </a:r>
                      <a:r>
                        <a:rPr kumimoji="1" lang="en-US" altLang="ja-JP" sz="1400" b="0">
                          <a:solidFill>
                            <a:schemeClr val="tx1"/>
                          </a:solidFill>
                          <a:latin typeface="Meiryo UI" panose="020B0604030504040204" pitchFamily="50" charset="-128"/>
                          <a:ea typeface="Meiryo UI" panose="020B0604030504040204" pitchFamily="50" charset="-128"/>
                        </a:rPr>
                        <a:t>DC</a:t>
                      </a:r>
                      <a:r>
                        <a:rPr kumimoji="1" lang="ja-JP" altLang="en-US" sz="1400" b="0">
                          <a:solidFill>
                            <a:schemeClr val="tx1"/>
                          </a:solidFill>
                          <a:latin typeface="Meiryo UI" panose="020B0604030504040204" pitchFamily="50" charset="-128"/>
                          <a:ea typeface="Meiryo UI" panose="020B0604030504040204" pitchFamily="50" charset="-128"/>
                        </a:rPr>
                        <a:t>と</a:t>
                      </a:r>
                      <a:r>
                        <a:rPr kumimoji="1" lang="en-US" altLang="ja-JP" sz="1400" b="0">
                          <a:solidFill>
                            <a:schemeClr val="tx1"/>
                          </a:solidFill>
                          <a:latin typeface="Meiryo UI" panose="020B0604030504040204" pitchFamily="50" charset="-128"/>
                          <a:ea typeface="Meiryo UI" panose="020B0604030504040204" pitchFamily="50" charset="-128"/>
                        </a:rPr>
                        <a:t>AWS</a:t>
                      </a:r>
                      <a:r>
                        <a:rPr kumimoji="1" lang="ja-JP" altLang="en-US" sz="1400" b="0">
                          <a:solidFill>
                            <a:schemeClr val="tx1"/>
                          </a:solidFill>
                          <a:latin typeface="Meiryo UI" panose="020B0604030504040204" pitchFamily="50" charset="-128"/>
                          <a:ea typeface="Meiryo UI" panose="020B0604030504040204" pitchFamily="50" charset="-128"/>
                        </a:rPr>
                        <a:t>クラウド間の接続を実装した。</a:t>
                      </a:r>
                      <a:endParaRPr kumimoji="1" lang="en-US" altLang="ja-JP" sz="1400" b="0">
                        <a:solidFill>
                          <a:schemeClr val="tx1"/>
                        </a:solidFill>
                        <a:latin typeface="Meiryo UI" panose="020B0604030504040204" pitchFamily="50" charset="-128"/>
                        <a:ea typeface="Meiryo UI" panose="020B0604030504040204" pitchFamily="50" charset="-128"/>
                      </a:endParaRPr>
                    </a:p>
                    <a:p>
                      <a:endParaRPr kumimoji="1" lang="en-US" altLang="ja-JP" sz="1400" b="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02169959"/>
                  </a:ext>
                </a:extLst>
              </a:tr>
              <a:tr h="370840">
                <a:tc>
                  <a:txBody>
                    <a:bodyPr/>
                    <a:lstStyle/>
                    <a:p>
                      <a:pPr algn="ctr"/>
                      <a:r>
                        <a:rPr kumimoji="1" lang="en-US" altLang="ja-JP" sz="1400">
                          <a:solidFill>
                            <a:schemeClr val="tx1"/>
                          </a:solidFill>
                          <a:latin typeface="Meiryo UI" panose="020B0604030504040204" pitchFamily="50" charset="-128"/>
                          <a:ea typeface="Meiryo UI" panose="020B0604030504040204" pitchFamily="50" charset="-128"/>
                        </a:rPr>
                        <a:t>7</a:t>
                      </a:r>
                      <a:endParaRPr kumimoji="1" lang="ja-JP" altLang="en-US" sz="1400">
                        <a:solidFill>
                          <a:schemeClr val="tx1"/>
                        </a:solidFill>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kern="1200">
                          <a:solidFill>
                            <a:schemeClr val="tx1"/>
                          </a:solidFill>
                          <a:effectLst/>
                          <a:latin typeface="Meiryo UI" panose="020B0604030504040204" pitchFamily="50" charset="-128"/>
                          <a:ea typeface="Meiryo UI" panose="020B0604030504040204" pitchFamily="50" charset="-128"/>
                        </a:rPr>
                        <a:t>公共インフラ</a:t>
                      </a:r>
                      <a:endParaRPr kumimoji="1" lang="ja-JP" altLang="en-US" sz="1400" b="0" i="0" kern="1200">
                        <a:solidFill>
                          <a:schemeClr val="tx1"/>
                        </a:solidFill>
                        <a:effectLst/>
                        <a:latin typeface="Meiryo UI" panose="020B0604030504040204" pitchFamily="50" charset="-128"/>
                        <a:ea typeface="Meiryo UI"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UI" panose="020B0604030504040204" pitchFamily="50" charset="-128"/>
                          <a:ea typeface="Meiryo UI" panose="020B0604030504040204" pitchFamily="50" charset="-128"/>
                        </a:rPr>
                        <a:t>業務用会員管理システム構築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latin typeface="Meiryo UI" panose="020B0604030504040204" pitchFamily="50" charset="-128"/>
                          <a:ea typeface="Meiryo UI" panose="020B0604030504040204" pitchFamily="50" charset="-128"/>
                        </a:rPr>
                        <a:t>AWS</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400" b="0">
                          <a:solidFill>
                            <a:schemeClr val="tx1"/>
                          </a:solidFill>
                          <a:latin typeface="Meiryo UI" panose="020B0604030504040204" pitchFamily="50" charset="-128"/>
                          <a:ea typeface="Meiryo UI" panose="020B0604030504040204" pitchFamily="50" charset="-128"/>
                        </a:rPr>
                        <a:t>デジタル技術を活用した営業プロセス改革・システム環境の整備を検討し、既存システムと連携する業務用のお客様向けの会員管理システムを新規に構築、また会員サイト上の活動によりマーケティングを自動化する機能を持たせた。</a:t>
                      </a:r>
                    </a:p>
                    <a:p>
                      <a:r>
                        <a:rPr kumimoji="1" lang="en-US" altLang="ja-JP" sz="1400" b="0">
                          <a:solidFill>
                            <a:schemeClr val="tx1"/>
                          </a:solidFill>
                          <a:latin typeface="Meiryo UI" panose="020B0604030504040204" pitchFamily="50" charset="-128"/>
                          <a:ea typeface="Meiryo UI" panose="020B0604030504040204" pitchFamily="50" charset="-128"/>
                        </a:rPr>
                        <a:t>FPT</a:t>
                      </a:r>
                      <a:r>
                        <a:rPr kumimoji="1" lang="ja-JP" altLang="en-US" sz="1400" b="0">
                          <a:solidFill>
                            <a:schemeClr val="tx1"/>
                          </a:solidFill>
                          <a:latin typeface="Meiryo UI" panose="020B0604030504040204" pitchFamily="50" charset="-128"/>
                          <a:ea typeface="Meiryo UI" panose="020B0604030504040204" pitchFamily="50" charset="-128"/>
                        </a:rPr>
                        <a:t>は、要件分析より</a:t>
                      </a:r>
                      <a:r>
                        <a:rPr kumimoji="1" lang="en-US" altLang="ja-JP" sz="1400" b="0">
                          <a:solidFill>
                            <a:schemeClr val="tx1"/>
                          </a:solidFill>
                          <a:latin typeface="Meiryo UI" panose="020B0604030504040204" pitchFamily="50" charset="-128"/>
                          <a:ea typeface="Meiryo UI" panose="020B0604030504040204" pitchFamily="50" charset="-128"/>
                        </a:rPr>
                        <a:t>AWS</a:t>
                      </a:r>
                      <a:r>
                        <a:rPr kumimoji="1" lang="ja-JP" altLang="en-US" sz="1400" b="0">
                          <a:solidFill>
                            <a:schemeClr val="tx1"/>
                          </a:solidFill>
                          <a:latin typeface="Meiryo UI" panose="020B0604030504040204" pitchFamily="50" charset="-128"/>
                          <a:ea typeface="Meiryo UI" panose="020B0604030504040204" pitchFamily="50" charset="-128"/>
                        </a:rPr>
                        <a:t>上マイクロサービスアーキテクチャ構築を提案し、業務要件定義を実施、クラウド上の運用・セキュリティ要件を満たすアーキテクチャ提案・設計、開発・検証・展開・運用まで対応した。</a:t>
                      </a:r>
                      <a:endParaRPr kumimoji="1" lang="en-US" altLang="ja-JP" sz="1400" b="0">
                        <a:solidFill>
                          <a:schemeClr val="tx1"/>
                        </a:solidFill>
                        <a:latin typeface="Meiryo UI" panose="020B0604030504040204" pitchFamily="50" charset="-128"/>
                        <a:ea typeface="Meiryo UI" panose="020B0604030504040204" pitchFamily="50" charset="-128"/>
                      </a:endParaRPr>
                    </a:p>
                    <a:p>
                      <a:endParaRPr kumimoji="1" lang="en-US" altLang="ja-JP" sz="1400" b="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56742826"/>
                  </a:ext>
                </a:extLst>
              </a:tr>
            </a:tbl>
          </a:graphicData>
        </a:graphic>
      </p:graphicFrame>
    </p:spTree>
    <p:extLst>
      <p:ext uri="{BB962C8B-B14F-4D97-AF65-F5344CB8AC3E}">
        <p14:creationId xmlns:p14="http://schemas.microsoft.com/office/powerpoint/2010/main" val="134873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E270-EAE6-2E12-3A13-D132F5C3077D}"/>
              </a:ext>
            </a:extLst>
          </p:cNvPr>
          <p:cNvSpPr>
            <a:spLocks noGrp="1"/>
          </p:cNvSpPr>
          <p:nvPr>
            <p:ph type="title"/>
          </p:nvPr>
        </p:nvSpPr>
        <p:spPr/>
        <p:txBody>
          <a:bodyPr>
            <a:normAutofit/>
          </a:bodyPr>
          <a:lstStyle/>
          <a:p>
            <a:r>
              <a:rPr kumimoji="1" lang="ja-JP" altLang="en-US"/>
              <a:t>日本国内のクラウドソリューション事例（</a:t>
            </a:r>
            <a:r>
              <a:rPr kumimoji="1" lang="en-US" altLang="ja-JP"/>
              <a:t>3/3</a:t>
            </a:r>
            <a:r>
              <a:rPr kumimoji="1" lang="ja-JP" altLang="en-US"/>
              <a:t>）</a:t>
            </a:r>
          </a:p>
        </p:txBody>
      </p:sp>
      <p:sp>
        <p:nvSpPr>
          <p:cNvPr id="3" name="Footer Placeholder 2">
            <a:extLst>
              <a:ext uri="{FF2B5EF4-FFF2-40B4-BE49-F238E27FC236}">
                <a16:creationId xmlns:a16="http://schemas.microsoft.com/office/drawing/2014/main" id="{E556C26B-73D0-2563-96F5-4651D1C38BAB}"/>
              </a:ext>
            </a:extLst>
          </p:cNvPr>
          <p:cNvSpPr>
            <a:spLocks noGrp="1"/>
          </p:cNvSpPr>
          <p:nvPr>
            <p:ph type="ftr" sz="quarter" idx="10"/>
          </p:nvPr>
        </p:nvSpPr>
        <p:spPr/>
        <p:txBody>
          <a:bodyPr/>
          <a:lstStyle/>
          <a:p>
            <a:r>
              <a:rPr lang="en-US"/>
              <a:t>© Copyright FPT  – Level of Confidentiality </a:t>
            </a:r>
          </a:p>
        </p:txBody>
      </p:sp>
      <p:sp>
        <p:nvSpPr>
          <p:cNvPr id="5" name="Slide Number Placeholder 4">
            <a:extLst>
              <a:ext uri="{FF2B5EF4-FFF2-40B4-BE49-F238E27FC236}">
                <a16:creationId xmlns:a16="http://schemas.microsoft.com/office/drawing/2014/main" id="{2BCB1BA8-578D-23A9-351B-8CD356190837}"/>
              </a:ext>
            </a:extLst>
          </p:cNvPr>
          <p:cNvSpPr>
            <a:spLocks noGrp="1"/>
          </p:cNvSpPr>
          <p:nvPr>
            <p:ph type="sldNum" sz="quarter" idx="11"/>
          </p:nvPr>
        </p:nvSpPr>
        <p:spPr/>
        <p:txBody>
          <a:bodyPr/>
          <a:lstStyle/>
          <a:p>
            <a:fld id="{B3CA9172-2E90-439A-AFBD-64C67CA03A56}" type="slidenum">
              <a:rPr lang="en-US" smtClean="0"/>
              <a:pPr/>
              <a:t>15</a:t>
            </a:fld>
            <a:endParaRPr lang="en-US"/>
          </a:p>
        </p:txBody>
      </p:sp>
      <p:sp>
        <p:nvSpPr>
          <p:cNvPr id="7" name="Content Placeholder 6">
            <a:extLst>
              <a:ext uri="{FF2B5EF4-FFF2-40B4-BE49-F238E27FC236}">
                <a16:creationId xmlns:a16="http://schemas.microsoft.com/office/drawing/2014/main" id="{5781FEBA-58AF-A073-43D8-262FD5AD8CFE}"/>
              </a:ext>
            </a:extLst>
          </p:cNvPr>
          <p:cNvSpPr>
            <a:spLocks noGrp="1"/>
          </p:cNvSpPr>
          <p:nvPr>
            <p:ph idx="1"/>
          </p:nvPr>
        </p:nvSpPr>
        <p:spPr/>
        <p:txBody>
          <a:bodyPr/>
          <a:lstStyle/>
          <a:p>
            <a:endParaRPr lang="ja-JP" altLang="en-US"/>
          </a:p>
        </p:txBody>
      </p:sp>
      <p:graphicFrame>
        <p:nvGraphicFramePr>
          <p:cNvPr id="6" name="表 2">
            <a:extLst>
              <a:ext uri="{FF2B5EF4-FFF2-40B4-BE49-F238E27FC236}">
                <a16:creationId xmlns:a16="http://schemas.microsoft.com/office/drawing/2014/main" id="{DF540D5E-E94B-6836-1E36-1A896215B30A}"/>
              </a:ext>
            </a:extLst>
          </p:cNvPr>
          <p:cNvGraphicFramePr>
            <a:graphicFrameLocks noGrp="1"/>
          </p:cNvGraphicFramePr>
          <p:nvPr/>
        </p:nvGraphicFramePr>
        <p:xfrm>
          <a:off x="246000" y="972820"/>
          <a:ext cx="11700000" cy="4912360"/>
        </p:xfrm>
        <a:graphic>
          <a:graphicData uri="http://schemas.openxmlformats.org/drawingml/2006/table">
            <a:tbl>
              <a:tblPr firstRow="1" bandRow="1">
                <a:tableStyleId>{7DF18680-E054-41AD-8BC1-D1AEF772440D}</a:tableStyleId>
              </a:tblPr>
              <a:tblGrid>
                <a:gridCol w="468000">
                  <a:extLst>
                    <a:ext uri="{9D8B030D-6E8A-4147-A177-3AD203B41FA5}">
                      <a16:colId xmlns:a16="http://schemas.microsoft.com/office/drawing/2014/main" val="3903213242"/>
                    </a:ext>
                  </a:extLst>
                </a:gridCol>
                <a:gridCol w="1080000">
                  <a:extLst>
                    <a:ext uri="{9D8B030D-6E8A-4147-A177-3AD203B41FA5}">
                      <a16:colId xmlns:a16="http://schemas.microsoft.com/office/drawing/2014/main" val="369744621"/>
                    </a:ext>
                  </a:extLst>
                </a:gridCol>
                <a:gridCol w="1620000">
                  <a:extLst>
                    <a:ext uri="{9D8B030D-6E8A-4147-A177-3AD203B41FA5}">
                      <a16:colId xmlns:a16="http://schemas.microsoft.com/office/drawing/2014/main" val="3760315261"/>
                    </a:ext>
                  </a:extLst>
                </a:gridCol>
                <a:gridCol w="1332000">
                  <a:extLst>
                    <a:ext uri="{9D8B030D-6E8A-4147-A177-3AD203B41FA5}">
                      <a16:colId xmlns:a16="http://schemas.microsoft.com/office/drawing/2014/main" val="1775761346"/>
                    </a:ext>
                  </a:extLst>
                </a:gridCol>
                <a:gridCol w="7200000">
                  <a:extLst>
                    <a:ext uri="{9D8B030D-6E8A-4147-A177-3AD203B41FA5}">
                      <a16:colId xmlns:a16="http://schemas.microsoft.com/office/drawing/2014/main" val="2281864864"/>
                    </a:ext>
                  </a:extLst>
                </a:gridCol>
              </a:tblGrid>
              <a:tr h="370840">
                <a:tc>
                  <a:txBody>
                    <a:bodyPr/>
                    <a:lstStyle/>
                    <a:p>
                      <a:r>
                        <a:rPr kumimoji="1" lang="ja-JP" altLang="en-US">
                          <a:latin typeface="Meiryo UI" panose="020B0604030504040204" pitchFamily="50" charset="-128"/>
                          <a:ea typeface="Meiryo UI" panose="020B0604030504040204" pitchFamily="50" charset="-128"/>
                        </a:rPr>
                        <a:t>＃</a:t>
                      </a:r>
                    </a:p>
                  </a:txBody>
                  <a:tcPr/>
                </a:tc>
                <a:tc>
                  <a:txBody>
                    <a:bodyPr/>
                    <a:lstStyle/>
                    <a:p>
                      <a:pPr algn="ctr"/>
                      <a:r>
                        <a:rPr kumimoji="1" lang="ja-JP" altLang="en-US">
                          <a:latin typeface="Meiryo UI" panose="020B0604030504040204" pitchFamily="50" charset="-128"/>
                          <a:ea typeface="Meiryo UI" panose="020B0604030504040204" pitchFamily="50" charset="-128"/>
                        </a:rPr>
                        <a:t>業種</a:t>
                      </a:r>
                    </a:p>
                  </a:txBody>
                  <a:tcPr/>
                </a:tc>
                <a:tc>
                  <a:txBody>
                    <a:bodyPr/>
                    <a:lstStyle/>
                    <a:p>
                      <a:pPr algn="ctr"/>
                      <a:r>
                        <a:rPr kumimoji="1" lang="ja-JP" altLang="en-US">
                          <a:latin typeface="Meiryo UI" panose="020B0604030504040204" pitchFamily="50" charset="-128"/>
                          <a:ea typeface="Meiryo UI" panose="020B0604030504040204" pitchFamily="50" charset="-128"/>
                        </a:rPr>
                        <a:t>案件名称</a:t>
                      </a:r>
                    </a:p>
                  </a:txBody>
                  <a:tcPr/>
                </a:tc>
                <a:tc>
                  <a:txBody>
                    <a:bodyPr/>
                    <a:lstStyle/>
                    <a:p>
                      <a:pPr algn="ctr"/>
                      <a:r>
                        <a:rPr kumimoji="1" lang="ja-JP" altLang="en-US">
                          <a:latin typeface="Meiryo UI" panose="020B0604030504040204" pitchFamily="50" charset="-128"/>
                          <a:ea typeface="Meiryo UI" panose="020B0604030504040204" pitchFamily="50" charset="-128"/>
                        </a:rPr>
                        <a:t>クラウド</a:t>
                      </a:r>
                    </a:p>
                  </a:txBody>
                  <a:tcPr/>
                </a:tc>
                <a:tc>
                  <a:txBody>
                    <a:bodyPr/>
                    <a:lstStyle/>
                    <a:p>
                      <a:pPr algn="ctr"/>
                      <a:r>
                        <a:rPr kumimoji="1" lang="ja-JP" altLang="en-US">
                          <a:latin typeface="Meiryo UI" panose="020B0604030504040204" pitchFamily="50" charset="-128"/>
                          <a:ea typeface="Meiryo UI" panose="020B0604030504040204" pitchFamily="50" charset="-128"/>
                        </a:rPr>
                        <a:t>案件概要</a:t>
                      </a:r>
                    </a:p>
                  </a:txBody>
                  <a:tcPr/>
                </a:tc>
                <a:extLst>
                  <a:ext uri="{0D108BD9-81ED-4DB2-BD59-A6C34878D82A}">
                    <a16:rowId xmlns:a16="http://schemas.microsoft.com/office/drawing/2014/main" val="682360576"/>
                  </a:ext>
                </a:extLst>
              </a:tr>
              <a:tr h="370840">
                <a:tc>
                  <a:txBody>
                    <a:bodyPr/>
                    <a:lstStyle/>
                    <a:p>
                      <a:pPr algn="ctr"/>
                      <a:r>
                        <a:rPr kumimoji="1" lang="en-US" altLang="ja-JP" sz="1400">
                          <a:solidFill>
                            <a:schemeClr val="tx1"/>
                          </a:solidFill>
                          <a:latin typeface="Meiryo UI" panose="020B0604030504040204" pitchFamily="50" charset="-128"/>
                          <a:ea typeface="Meiryo UI" panose="020B0604030504040204" pitchFamily="50" charset="-128"/>
                        </a:rPr>
                        <a:t>8</a:t>
                      </a:r>
                      <a:endParaRPr kumimoji="1" lang="ja-JP" altLang="en-US" sz="1400">
                        <a:solidFill>
                          <a:schemeClr val="tx1"/>
                        </a:solidFill>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kern="1200">
                          <a:solidFill>
                            <a:schemeClr val="tx1"/>
                          </a:solidFill>
                          <a:effectLst/>
                          <a:latin typeface="Meiryo UI" panose="020B0604030504040204" pitchFamily="50" charset="-128"/>
                          <a:ea typeface="Meiryo UI" panose="020B0604030504040204" pitchFamily="50" charset="-128"/>
                        </a:rPr>
                        <a:t>福祉・介護</a:t>
                      </a:r>
                      <a:endParaRPr kumimoji="1" lang="ja-JP" altLang="en-US" sz="1400" b="0" i="0" kern="1200">
                        <a:solidFill>
                          <a:schemeClr val="tx1"/>
                        </a:solidFill>
                        <a:effectLst/>
                        <a:latin typeface="Meiryo UI" panose="020B0604030504040204" pitchFamily="50" charset="-128"/>
                        <a:ea typeface="Meiryo UI"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UI" panose="020B0604030504040204" pitchFamily="50" charset="-128"/>
                          <a:ea typeface="Meiryo UI" panose="020B0604030504040204" pitchFamily="50" charset="-128"/>
                        </a:rPr>
                        <a:t>データプラットフォーム構築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latin typeface="Meiryo UI" panose="020B0604030504040204" pitchFamily="50" charset="-128"/>
                          <a:ea typeface="Meiryo UI" panose="020B0604030504040204" pitchFamily="50" charset="-128"/>
                        </a:rPr>
                        <a:t>AWS</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en-US" altLang="ja-JP" sz="1400" b="0">
                          <a:solidFill>
                            <a:schemeClr val="tx1"/>
                          </a:solidFill>
                          <a:latin typeface="Meiryo UI" panose="020B0604030504040204" pitchFamily="50" charset="-128"/>
                          <a:ea typeface="Meiryo UI" panose="020B0604030504040204" pitchFamily="50" charset="-128"/>
                        </a:rPr>
                        <a:t>30</a:t>
                      </a:r>
                      <a:r>
                        <a:rPr kumimoji="1" lang="ja-JP" altLang="en-US" sz="1400" b="0">
                          <a:solidFill>
                            <a:schemeClr val="tx1"/>
                          </a:solidFill>
                          <a:latin typeface="Meiryo UI" panose="020B0604030504040204" pitchFamily="50" charset="-128"/>
                          <a:ea typeface="Meiryo UI" panose="020B0604030504040204" pitchFamily="50" charset="-128"/>
                        </a:rPr>
                        <a:t>の高齢者センターを運営する顧客先で、高齢者の行動を把握するため、様々なセンサーとカメラを設置したシステムを構築した。</a:t>
                      </a:r>
                    </a:p>
                    <a:p>
                      <a:r>
                        <a:rPr kumimoji="1" lang="ja-JP" altLang="en-US" sz="1400" b="0">
                          <a:solidFill>
                            <a:schemeClr val="tx1"/>
                          </a:solidFill>
                          <a:latin typeface="Meiryo UI" panose="020B0604030504040204" pitchFamily="50" charset="-128"/>
                          <a:ea typeface="Meiryo UI" panose="020B0604030504040204" pitchFamily="50" charset="-128"/>
                        </a:rPr>
                        <a:t>このシステムはセンサーが大量データを生成し、生成したデータを３年間保存する必要がある。</a:t>
                      </a:r>
                    </a:p>
                    <a:p>
                      <a:r>
                        <a:rPr kumimoji="1" lang="ja-JP" altLang="en-US" sz="1400" b="0">
                          <a:solidFill>
                            <a:schemeClr val="tx1"/>
                          </a:solidFill>
                          <a:latin typeface="Meiryo UI" panose="020B0604030504040204" pitchFamily="50" charset="-128"/>
                          <a:ea typeface="Meiryo UI" panose="020B0604030504040204" pitchFamily="50" charset="-128"/>
                        </a:rPr>
                        <a:t>オンプレミスの既存システムの処理が遅く、運用コストもかかっていたため、</a:t>
                      </a:r>
                      <a:r>
                        <a:rPr kumimoji="1" lang="en-US" altLang="ja-JP" sz="1400" b="0">
                          <a:solidFill>
                            <a:schemeClr val="tx1"/>
                          </a:solidFill>
                          <a:latin typeface="Meiryo UI" panose="020B0604030504040204" pitchFamily="50" charset="-128"/>
                          <a:ea typeface="Meiryo UI" panose="020B0604030504040204" pitchFamily="50" charset="-128"/>
                        </a:rPr>
                        <a:t>FPT</a:t>
                      </a:r>
                      <a:r>
                        <a:rPr kumimoji="1" lang="ja-JP" altLang="en-US" sz="1400" b="0">
                          <a:solidFill>
                            <a:schemeClr val="tx1"/>
                          </a:solidFill>
                          <a:latin typeface="Meiryo UI" panose="020B0604030504040204" pitchFamily="50" charset="-128"/>
                          <a:ea typeface="Meiryo UI" panose="020B0604030504040204" pitchFamily="50" charset="-128"/>
                        </a:rPr>
                        <a:t>は、要件及びお客様の設計を確認し、新しい設計を提案、</a:t>
                      </a:r>
                      <a:r>
                        <a:rPr kumimoji="1" lang="en-US" altLang="ja-JP" sz="1400" b="0">
                          <a:solidFill>
                            <a:schemeClr val="tx1"/>
                          </a:solidFill>
                          <a:latin typeface="Meiryo UI" panose="020B0604030504040204" pitchFamily="50" charset="-128"/>
                          <a:ea typeface="Meiryo UI" panose="020B0604030504040204" pitchFamily="50" charset="-128"/>
                        </a:rPr>
                        <a:t>AWS</a:t>
                      </a:r>
                      <a:r>
                        <a:rPr kumimoji="1" lang="ja-JP" altLang="en-US" sz="1400" b="0">
                          <a:solidFill>
                            <a:schemeClr val="tx1"/>
                          </a:solidFill>
                          <a:latin typeface="Meiryo UI" panose="020B0604030504040204" pitchFamily="50" charset="-128"/>
                          <a:ea typeface="Meiryo UI" panose="020B0604030504040204" pitchFamily="50" charset="-128"/>
                        </a:rPr>
                        <a:t>上のネイティブサービスで新システムを構築、既存データを移行して本番稼働、運用を実施した。</a:t>
                      </a:r>
                    </a:p>
                    <a:p>
                      <a:r>
                        <a:rPr kumimoji="1" lang="ja-JP" altLang="en-US" sz="1400" b="0">
                          <a:solidFill>
                            <a:schemeClr val="tx1"/>
                          </a:solidFill>
                          <a:latin typeface="Meiryo UI" panose="020B0604030504040204" pitchFamily="50" charset="-128"/>
                          <a:ea typeface="Meiryo UI" panose="020B0604030504040204" pitchFamily="50" charset="-128"/>
                        </a:rPr>
                        <a:t>新システムでは</a:t>
                      </a:r>
                      <a:r>
                        <a:rPr kumimoji="1" lang="en-US" altLang="ja-JP" sz="1400" b="0">
                          <a:solidFill>
                            <a:schemeClr val="tx1"/>
                          </a:solidFill>
                          <a:latin typeface="Meiryo UI" panose="020B0604030504040204" pitchFamily="50" charset="-128"/>
                          <a:ea typeface="Meiryo UI" panose="020B0604030504040204" pitchFamily="50" charset="-128"/>
                        </a:rPr>
                        <a:t>300</a:t>
                      </a:r>
                      <a:r>
                        <a:rPr kumimoji="1" lang="ja-JP" altLang="en-US" sz="1400" b="0">
                          <a:solidFill>
                            <a:schemeClr val="tx1"/>
                          </a:solidFill>
                          <a:latin typeface="Meiryo UI" panose="020B0604030504040204" pitchFamily="50" charset="-128"/>
                          <a:ea typeface="Meiryo UI" panose="020B0604030504040204" pitchFamily="50" charset="-128"/>
                        </a:rPr>
                        <a:t>倍に達する業務パフォーマンス向上を実現し、クラウドネイティブシステムで容易な運用が行えるようになった。</a:t>
                      </a:r>
                      <a:endParaRPr kumimoji="1" lang="en-US" altLang="ja-JP" sz="1400" b="0">
                        <a:solidFill>
                          <a:schemeClr val="tx1"/>
                        </a:solidFill>
                        <a:latin typeface="Meiryo UI" panose="020B0604030504040204" pitchFamily="50" charset="-128"/>
                        <a:ea typeface="Meiryo UI" panose="020B0604030504040204" pitchFamily="50" charset="-128"/>
                      </a:endParaRPr>
                    </a:p>
                    <a:p>
                      <a:endParaRPr kumimoji="1" lang="en-US" altLang="ja-JP" sz="1400" b="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318215688"/>
                  </a:ext>
                </a:extLst>
              </a:tr>
              <a:tr h="370840">
                <a:tc>
                  <a:txBody>
                    <a:bodyPr/>
                    <a:lstStyle/>
                    <a:p>
                      <a:pPr algn="ctr"/>
                      <a:r>
                        <a:rPr kumimoji="1" lang="en-US" altLang="ja-JP" sz="1400">
                          <a:solidFill>
                            <a:schemeClr val="tx1"/>
                          </a:solidFill>
                          <a:latin typeface="Meiryo UI" panose="020B0604030504040204" pitchFamily="50" charset="-128"/>
                          <a:ea typeface="Meiryo UI" panose="020B0604030504040204" pitchFamily="50" charset="-128"/>
                        </a:rPr>
                        <a:t>9</a:t>
                      </a:r>
                      <a:endParaRPr kumimoji="1" lang="ja-JP" altLang="en-US" sz="1400">
                        <a:solidFill>
                          <a:schemeClr val="tx1"/>
                        </a:solidFill>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kern="1200">
                          <a:solidFill>
                            <a:schemeClr val="tx1"/>
                          </a:solidFill>
                          <a:effectLst/>
                          <a:latin typeface="Meiryo UI" panose="020B0604030504040204" pitchFamily="50" charset="-128"/>
                          <a:ea typeface="Meiryo UI" panose="020B0604030504040204" pitchFamily="50" charset="-128"/>
                        </a:rPr>
                        <a:t>自動車</a:t>
                      </a:r>
                      <a:endParaRPr kumimoji="1" lang="ja-JP" altLang="en-US" sz="1400" b="0" i="0" kern="1200">
                        <a:solidFill>
                          <a:schemeClr val="tx1"/>
                        </a:solidFill>
                        <a:effectLst/>
                        <a:latin typeface="Meiryo UI" panose="020B0604030504040204" pitchFamily="50" charset="-128"/>
                        <a:ea typeface="Meiryo UI"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UI" panose="020B0604030504040204" pitchFamily="50" charset="-128"/>
                          <a:ea typeface="Meiryo UI" panose="020B0604030504040204" pitchFamily="50" charset="-128"/>
                        </a:rPr>
                        <a:t>データプラットフォーム構築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latin typeface="Meiryo UI" panose="020B0604030504040204" pitchFamily="50" charset="-128"/>
                          <a:ea typeface="Meiryo UI" panose="020B0604030504040204" pitchFamily="50" charset="-128"/>
                        </a:rPr>
                        <a:t>Azure</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400" b="0">
                          <a:solidFill>
                            <a:schemeClr val="tx1"/>
                          </a:solidFill>
                          <a:latin typeface="Meiryo UI" panose="020B0604030504040204" pitchFamily="50" charset="-128"/>
                          <a:ea typeface="Meiryo UI" panose="020B0604030504040204" pitchFamily="50" charset="-128"/>
                        </a:rPr>
                        <a:t>アフターマーケット部品サプライチェーンのビジネス需要のため、ビッグデータの分析プラットフォームを持っていたが、 低パフォーマンス、高価格などの課題があり、ビジネス拡張に対応できない状況であった顧客に対し、</a:t>
                      </a:r>
                      <a:r>
                        <a:rPr kumimoji="1" lang="en-US" altLang="ja-JP" sz="1400" b="0">
                          <a:solidFill>
                            <a:schemeClr val="tx1"/>
                          </a:solidFill>
                          <a:latin typeface="Meiryo UI" panose="020B0604030504040204" pitchFamily="50" charset="-128"/>
                          <a:ea typeface="Meiryo UI" panose="020B0604030504040204" pitchFamily="50" charset="-128"/>
                        </a:rPr>
                        <a:t>FPT</a:t>
                      </a:r>
                      <a:r>
                        <a:rPr kumimoji="1" lang="ja-JP" altLang="en-US" sz="1400" b="0">
                          <a:solidFill>
                            <a:schemeClr val="tx1"/>
                          </a:solidFill>
                          <a:latin typeface="Meiryo UI" panose="020B0604030504040204" pitchFamily="50" charset="-128"/>
                          <a:ea typeface="Meiryo UI" panose="020B0604030504040204" pitchFamily="50" charset="-128"/>
                        </a:rPr>
                        <a:t>は低コストでビジネスを拡大し、迅速で拡張可能なアジャイルソリューションを提供した。</a:t>
                      </a:r>
                    </a:p>
                    <a:p>
                      <a:r>
                        <a:rPr kumimoji="1" lang="ja-JP" altLang="en-US" sz="1400" b="0">
                          <a:solidFill>
                            <a:schemeClr val="tx1"/>
                          </a:solidFill>
                          <a:latin typeface="Meiryo UI" panose="020B0604030504040204" pitchFamily="50" charset="-128"/>
                          <a:ea typeface="Meiryo UI" panose="020B0604030504040204" pitchFamily="50" charset="-128"/>
                        </a:rPr>
                        <a:t>旧データレイクから新データプラットフォームにデータを移行し、新しいデータパイプラインとレポートを開発した。</a:t>
                      </a:r>
                      <a:endParaRPr kumimoji="1" lang="en-US" altLang="ja-JP" sz="1400" b="0">
                        <a:solidFill>
                          <a:schemeClr val="tx1"/>
                        </a:solidFill>
                        <a:latin typeface="Meiryo UI" panose="020B0604030504040204" pitchFamily="50" charset="-128"/>
                        <a:ea typeface="Meiryo UI" panose="020B0604030504040204" pitchFamily="50" charset="-128"/>
                      </a:endParaRPr>
                    </a:p>
                    <a:p>
                      <a:endParaRPr kumimoji="1" lang="en-US" altLang="ja-JP" sz="1400" b="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02169959"/>
                  </a:ext>
                </a:extLst>
              </a:tr>
              <a:tr h="370840">
                <a:tc>
                  <a:txBody>
                    <a:bodyPr/>
                    <a:lstStyle/>
                    <a:p>
                      <a:pPr algn="ctr"/>
                      <a:r>
                        <a:rPr kumimoji="1" lang="en-US" altLang="ja-JP" sz="1400">
                          <a:solidFill>
                            <a:schemeClr val="tx1"/>
                          </a:solidFill>
                          <a:latin typeface="Meiryo UI" panose="020B0604030504040204" pitchFamily="50" charset="-128"/>
                          <a:ea typeface="Meiryo UI" panose="020B0604030504040204" pitchFamily="50" charset="-128"/>
                        </a:rPr>
                        <a:t>10</a:t>
                      </a:r>
                      <a:endParaRPr kumimoji="1" lang="ja-JP" altLang="en-US" sz="1400">
                        <a:solidFill>
                          <a:schemeClr val="tx1"/>
                        </a:solidFill>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kern="1200">
                          <a:solidFill>
                            <a:schemeClr val="tx1"/>
                          </a:solidFill>
                          <a:effectLst/>
                          <a:latin typeface="Meiryo UI" panose="020B0604030504040204" pitchFamily="50" charset="-128"/>
                          <a:ea typeface="Meiryo UI" panose="020B0604030504040204" pitchFamily="50" charset="-128"/>
                        </a:rPr>
                        <a:t>自動車関連</a:t>
                      </a:r>
                      <a:endParaRPr kumimoji="1" lang="en-US" altLang="ja-JP" sz="1400" b="0" kern="120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kern="1200">
                          <a:solidFill>
                            <a:schemeClr val="tx1"/>
                          </a:solidFill>
                          <a:effectLst/>
                          <a:latin typeface="Meiryo UI" panose="020B0604030504040204" pitchFamily="50" charset="-128"/>
                          <a:ea typeface="Meiryo UI" panose="020B0604030504040204" pitchFamily="50" charset="-128"/>
                        </a:rPr>
                        <a:t>精密機器</a:t>
                      </a:r>
                      <a:endParaRPr kumimoji="1" lang="ja-JP" altLang="en-US" sz="1400" b="0" i="0" kern="1200">
                        <a:solidFill>
                          <a:schemeClr val="tx1"/>
                        </a:solidFill>
                        <a:effectLst/>
                        <a:latin typeface="Meiryo UI" panose="020B0604030504040204" pitchFamily="50" charset="-128"/>
                        <a:ea typeface="Meiryo UI"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UI" panose="020B0604030504040204" pitchFamily="50" charset="-128"/>
                          <a:ea typeface="Meiryo UI" panose="020B0604030504040204" pitchFamily="50" charset="-128"/>
                        </a:rPr>
                        <a:t>自動車向け </a:t>
                      </a:r>
                      <a:r>
                        <a:rPr kumimoji="1" lang="en-US" altLang="ja-JP" sz="1400" b="0" err="1">
                          <a:solidFill>
                            <a:schemeClr val="tx1"/>
                          </a:solidFill>
                          <a:latin typeface="Meiryo UI" panose="020B0604030504040204" pitchFamily="50" charset="-128"/>
                          <a:ea typeface="Meiryo UI" panose="020B0604030504040204" pitchFamily="50" charset="-128"/>
                        </a:rPr>
                        <a:t>MaaS</a:t>
                      </a:r>
                      <a:r>
                        <a:rPr kumimoji="1" lang="en-US" altLang="ja-JP" sz="1400" b="0">
                          <a:solidFill>
                            <a:schemeClr val="tx1"/>
                          </a:solidFill>
                          <a:latin typeface="Meiryo UI" panose="020B0604030504040204" pitchFamily="50" charset="-128"/>
                          <a:ea typeface="Meiryo UI" panose="020B0604030504040204" pitchFamily="50" charset="-128"/>
                        </a:rPr>
                        <a:t> </a:t>
                      </a:r>
                      <a:r>
                        <a:rPr kumimoji="1" lang="ja-JP" altLang="en-US" sz="1400" b="0">
                          <a:solidFill>
                            <a:schemeClr val="tx1"/>
                          </a:solidFill>
                          <a:latin typeface="Meiryo UI" panose="020B0604030504040204" pitchFamily="50" charset="-128"/>
                          <a:ea typeface="Meiryo UI" panose="020B0604030504040204" pitchFamily="50" charset="-128"/>
                        </a:rPr>
                        <a:t>プラットフォーム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latin typeface="Meiryo UI" panose="020B0604030504040204" pitchFamily="50" charset="-128"/>
                          <a:ea typeface="Meiryo UI" panose="020B0604030504040204" pitchFamily="50" charset="-128"/>
                        </a:rPr>
                        <a:t>AWS</a:t>
                      </a:r>
                      <a:endParaRPr kumimoji="1" lang="ja-JP" altLang="en-US" sz="1400" b="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400" b="0">
                          <a:solidFill>
                            <a:schemeClr val="tx1"/>
                          </a:solidFill>
                          <a:latin typeface="Meiryo UI" panose="020B0604030504040204" pitchFamily="50" charset="-128"/>
                          <a:ea typeface="Meiryo UI" panose="020B0604030504040204" pitchFamily="50" charset="-128"/>
                        </a:rPr>
                        <a:t>日本の自動車に関する次世代サービス研究・先行開発企業に於いて、</a:t>
                      </a:r>
                      <a:r>
                        <a:rPr kumimoji="1" lang="en-US" altLang="ja-JP" sz="1400" b="0">
                          <a:solidFill>
                            <a:schemeClr val="tx1"/>
                          </a:solidFill>
                          <a:latin typeface="Meiryo UI" panose="020B0604030504040204" pitchFamily="50" charset="-128"/>
                          <a:ea typeface="Meiryo UI" panose="020B0604030504040204" pitchFamily="50" charset="-128"/>
                        </a:rPr>
                        <a:t>FPT</a:t>
                      </a:r>
                      <a:r>
                        <a:rPr kumimoji="1" lang="ja-JP" altLang="en-US" sz="1400" b="0">
                          <a:solidFill>
                            <a:schemeClr val="tx1"/>
                          </a:solidFill>
                          <a:latin typeface="Meiryo UI" panose="020B0604030504040204" pitchFamily="50" charset="-128"/>
                          <a:ea typeface="Meiryo UI" panose="020B0604030504040204" pitchFamily="50" charset="-128"/>
                        </a:rPr>
                        <a:t>は自動車向け </a:t>
                      </a:r>
                      <a:r>
                        <a:rPr kumimoji="1" lang="en-US" altLang="ja-JP" sz="1400" b="0" err="1">
                          <a:solidFill>
                            <a:schemeClr val="tx1"/>
                          </a:solidFill>
                          <a:latin typeface="Meiryo UI" panose="020B0604030504040204" pitchFamily="50" charset="-128"/>
                          <a:ea typeface="Meiryo UI" panose="020B0604030504040204" pitchFamily="50" charset="-128"/>
                        </a:rPr>
                        <a:t>MaaS</a:t>
                      </a:r>
                      <a:r>
                        <a:rPr kumimoji="1" lang="en-US" altLang="ja-JP" sz="1400" b="0">
                          <a:solidFill>
                            <a:schemeClr val="tx1"/>
                          </a:solidFill>
                          <a:latin typeface="Meiryo UI" panose="020B0604030504040204" pitchFamily="50" charset="-128"/>
                          <a:ea typeface="Meiryo UI" panose="020B0604030504040204" pitchFamily="50" charset="-128"/>
                        </a:rPr>
                        <a:t> </a:t>
                      </a:r>
                      <a:r>
                        <a:rPr kumimoji="1" lang="ja-JP" altLang="en-US" sz="1400" b="0">
                          <a:solidFill>
                            <a:schemeClr val="tx1"/>
                          </a:solidFill>
                          <a:latin typeface="Meiryo UI" panose="020B0604030504040204" pitchFamily="50" charset="-128"/>
                          <a:ea typeface="Meiryo UI" panose="020B0604030504040204" pitchFamily="50" charset="-128"/>
                        </a:rPr>
                        <a:t>プラットフォームの研究・開発、既存のモバイルアプリケーションの追加開発・展開を支援した。</a:t>
                      </a:r>
                    </a:p>
                    <a:p>
                      <a:r>
                        <a:rPr kumimoji="1" lang="en-US" altLang="ja-JP" sz="1400" b="0">
                          <a:solidFill>
                            <a:schemeClr val="tx1"/>
                          </a:solidFill>
                          <a:latin typeface="Meiryo UI" panose="020B0604030504040204" pitchFamily="50" charset="-128"/>
                          <a:ea typeface="Meiryo UI" panose="020B0604030504040204" pitchFamily="50" charset="-128"/>
                        </a:rPr>
                        <a:t>Agile</a:t>
                      </a:r>
                      <a:r>
                        <a:rPr kumimoji="1" lang="ja-JP" altLang="en-US" sz="1400" b="0">
                          <a:solidFill>
                            <a:schemeClr val="tx1"/>
                          </a:solidFill>
                          <a:latin typeface="Meiryo UI" panose="020B0604030504040204" pitchFamily="50" charset="-128"/>
                          <a:ea typeface="Meiryo UI" panose="020B0604030504040204" pitchFamily="50" charset="-128"/>
                        </a:rPr>
                        <a:t>でお客様と研究テーマごとに要件定義・ソリューション提案・プラットフォーム構築・検証・展開まで対応した。</a:t>
                      </a:r>
                      <a:endParaRPr kumimoji="1" lang="en-US" altLang="ja-JP" sz="1400" b="0">
                        <a:solidFill>
                          <a:schemeClr val="tx1"/>
                        </a:solidFill>
                        <a:latin typeface="Meiryo UI" panose="020B0604030504040204" pitchFamily="50" charset="-128"/>
                        <a:ea typeface="Meiryo UI" panose="020B0604030504040204" pitchFamily="50" charset="-128"/>
                      </a:endParaRPr>
                    </a:p>
                    <a:p>
                      <a:endParaRPr kumimoji="1" lang="en-US" altLang="ja-JP" sz="1400" b="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56742826"/>
                  </a:ext>
                </a:extLst>
              </a:tr>
            </a:tbl>
          </a:graphicData>
        </a:graphic>
      </p:graphicFrame>
    </p:spTree>
    <p:extLst>
      <p:ext uri="{BB962C8B-B14F-4D97-AF65-F5344CB8AC3E}">
        <p14:creationId xmlns:p14="http://schemas.microsoft.com/office/powerpoint/2010/main" val="942931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A3B64D0-21E8-483C-B46F-8DC13F2582CB}"/>
              </a:ext>
            </a:extLst>
          </p:cNvPr>
          <p:cNvSpPr>
            <a:spLocks noGrp="1"/>
          </p:cNvSpPr>
          <p:nvPr>
            <p:ph type="title"/>
          </p:nvPr>
        </p:nvSpPr>
        <p:spPr>
          <a:xfrm>
            <a:off x="392860" y="151107"/>
            <a:ext cx="10461600" cy="547200"/>
          </a:xfrm>
        </p:spPr>
        <p:txBody>
          <a:bodyPr>
            <a:normAutofit/>
          </a:bodyPr>
          <a:lstStyle/>
          <a:p>
            <a:pPr algn="ctr"/>
            <a:r>
              <a:rPr lang="ja-JP" altLang="en-US">
                <a:latin typeface="+mn-ea"/>
                <a:ea typeface="+mn-ea"/>
              </a:rPr>
              <a:t>小売企業の会計システム刷新案件</a:t>
            </a:r>
          </a:p>
        </p:txBody>
      </p:sp>
      <p:sp>
        <p:nvSpPr>
          <p:cNvPr id="2" name="フッター プレースホルダー 1">
            <a:extLst>
              <a:ext uri="{FF2B5EF4-FFF2-40B4-BE49-F238E27FC236}">
                <a16:creationId xmlns:a16="http://schemas.microsoft.com/office/drawing/2014/main" id="{B6026152-345B-46A3-9931-E5C9A2BA2C03}"/>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20" normalizeH="0" baseline="0" noProof="0">
                <a:ln>
                  <a:noFill/>
                </a:ln>
                <a:solidFill>
                  <a:srgbClr val="898989"/>
                </a:solidFill>
                <a:effectLst/>
                <a:uLnTx/>
                <a:uFillTx/>
                <a:latin typeface="Meiryo UI"/>
                <a:ea typeface="Meiryo UI"/>
                <a:cs typeface="Calibri" panose="020F0502020204030204" pitchFamily="34" charset="0"/>
              </a:rPr>
              <a:t>Copyright © 2022 FPT Software All rights reserved.</a:t>
            </a:r>
            <a:endParaRPr kumimoji="1" lang="ja-JP" altLang="en-US" sz="1000" b="0" i="0" u="none" strike="noStrike" kern="1200" cap="none" spc="20" normalizeH="0" baseline="0" noProof="0">
              <a:ln>
                <a:noFill/>
              </a:ln>
              <a:solidFill>
                <a:srgbClr val="898989"/>
              </a:solidFill>
              <a:effectLst/>
              <a:uLnTx/>
              <a:uFillTx/>
              <a:latin typeface="Meiryo UI"/>
              <a:ea typeface="Meiryo UI"/>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213255F2-DEDE-4B1B-9C7F-F979C4669DC4}"/>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4426991-36D0-4DC2-898E-6B6E1FAFABE8}" type="slidenum">
              <a:rPr kumimoji="1" lang="ja-JP" altLang="en-US" sz="1200" b="0" i="0" u="none" strike="noStrike" kern="1200" cap="none" spc="0" normalizeH="0" baseline="0" noProof="0" smtClean="0">
                <a:ln>
                  <a:noFill/>
                </a:ln>
                <a:solidFill>
                  <a:srgbClr val="898989"/>
                </a:solidFill>
                <a:effectLst/>
                <a:uLnTx/>
                <a:uFillTx/>
                <a:latin typeface="Meiryo UI"/>
                <a:ea typeface="Meiryo UI"/>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srgbClr val="898989"/>
              </a:solidFill>
              <a:effectLst/>
              <a:uLnTx/>
              <a:uFillTx/>
              <a:latin typeface="Meiryo UI"/>
              <a:ea typeface="Meiryo UI"/>
            </a:endParaRPr>
          </a:p>
        </p:txBody>
      </p:sp>
      <p:grpSp>
        <p:nvGrpSpPr>
          <p:cNvPr id="14" name="Group 13"/>
          <p:cNvGrpSpPr/>
          <p:nvPr/>
        </p:nvGrpSpPr>
        <p:grpSpPr>
          <a:xfrm>
            <a:off x="828991" y="2340615"/>
            <a:ext cx="5927796" cy="4517385"/>
            <a:chOff x="2584134" y="2423469"/>
            <a:chExt cx="7895991" cy="3388034"/>
          </a:xfrm>
        </p:grpSpPr>
        <p:sp>
          <p:nvSpPr>
            <p:cNvPr id="8" name="TextBox 7"/>
            <p:cNvSpPr txBox="1"/>
            <p:nvPr/>
          </p:nvSpPr>
          <p:spPr>
            <a:xfrm>
              <a:off x="2584134" y="2423469"/>
              <a:ext cx="3346558"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a:ln>
                    <a:noFill/>
                  </a:ln>
                  <a:solidFill>
                    <a:srgbClr val="301D7E"/>
                  </a:solidFill>
                  <a:effectLst/>
                  <a:uLnTx/>
                  <a:uFillTx/>
                  <a:latin typeface="Meiryo UI"/>
                  <a:ea typeface="Meiryo UI"/>
                  <a:cs typeface="+mn-cs"/>
                </a:rPr>
                <a:t>FPT</a:t>
              </a:r>
              <a:r>
                <a:rPr kumimoji="0" lang="ja-JP" altLang="en-US" sz="1600" b="1" i="0" u="none" strike="noStrike" kern="1200" cap="none" spc="0" normalizeH="0" baseline="0" noProof="0">
                  <a:ln>
                    <a:noFill/>
                  </a:ln>
                  <a:solidFill>
                    <a:srgbClr val="301D7E"/>
                  </a:solidFill>
                  <a:effectLst/>
                  <a:uLnTx/>
                  <a:uFillTx/>
                  <a:latin typeface="Meiryo UI"/>
                  <a:ea typeface="Meiryo UI"/>
                  <a:cs typeface="+mn-cs"/>
                </a:rPr>
                <a:t>のソリューション＆作業</a:t>
              </a:r>
              <a:endParaRPr kumimoji="0" lang="en-US" sz="1600" b="1" i="0" u="none" strike="noStrike" kern="1200" cap="none" spc="0" normalizeH="0" baseline="0" noProof="0">
                <a:ln>
                  <a:noFill/>
                </a:ln>
                <a:solidFill>
                  <a:srgbClr val="301D7E"/>
                </a:solidFill>
                <a:effectLst/>
                <a:uLnTx/>
                <a:uFillTx/>
                <a:latin typeface="Meiryo UI"/>
                <a:ea typeface="Meiryo UI"/>
                <a:cs typeface="+mn-cs"/>
              </a:endParaRPr>
            </a:p>
          </p:txBody>
        </p:sp>
        <p:cxnSp>
          <p:nvCxnSpPr>
            <p:cNvPr id="9" name="Straight Connector 8"/>
            <p:cNvCxnSpPr>
              <a:cxnSpLocks/>
            </p:cNvCxnSpPr>
            <p:nvPr/>
          </p:nvCxnSpPr>
          <p:spPr>
            <a:xfrm>
              <a:off x="2669108" y="2636135"/>
              <a:ext cx="6842285"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69106" y="2694404"/>
              <a:ext cx="7811019" cy="3117099"/>
            </a:xfrm>
            <a:prstGeom prst="rect">
              <a:avLst/>
            </a:prstGeom>
            <a:noFill/>
          </p:spPr>
          <p:txBody>
            <a:bodyPr wrap="square" lIns="91440" tIns="45720" rIns="91440" bIns="45720" rtlCol="0" anchor="t">
              <a:spAutoFit/>
            </a:bodyPr>
            <a:lstStyle/>
            <a:p>
              <a:pPr algn="just" defTabSz="457200">
                <a:defRPr/>
              </a:pPr>
              <a:r>
                <a:rPr kumimoji="1" lang="ja-JP" altLang="en-US" sz="1467" b="0" i="0" u="none" strike="noStrike" kern="1200" cap="none" spc="0" normalizeH="0" baseline="0" noProof="0">
                  <a:ln>
                    <a:noFill/>
                  </a:ln>
                  <a:solidFill>
                    <a:srgbClr val="36365C"/>
                  </a:solidFill>
                  <a:effectLst/>
                  <a:uLnTx/>
                  <a:uFillTx/>
                  <a:latin typeface="Meiryo UI"/>
                  <a:ea typeface="Meiryo UI"/>
                  <a:cs typeface="+mn-cs"/>
                </a:rPr>
                <a:t>　</a:t>
              </a:r>
              <a:r>
                <a:rPr kumimoji="1" lang="en-US" altLang="ja-JP" sz="1467" b="0" i="0" u="none" strike="noStrike" kern="1200" cap="none" spc="0" normalizeH="0" baseline="0" noProof="0">
                  <a:ln>
                    <a:noFill/>
                  </a:ln>
                  <a:solidFill>
                    <a:srgbClr val="36365C"/>
                  </a:solidFill>
                  <a:effectLst/>
                  <a:uLnTx/>
                  <a:uFillTx/>
                  <a:latin typeface="Meiryo UI"/>
                  <a:ea typeface="Meiryo UI"/>
                  <a:cs typeface="+mn-cs"/>
                </a:rPr>
                <a:t>200~400</a:t>
              </a:r>
              <a:r>
                <a:rPr kumimoji="1" lang="ja-JP" altLang="en-US" sz="1467" b="0" i="0" u="none" strike="noStrike" kern="1200" cap="none" spc="0" normalizeH="0" baseline="0" noProof="0">
                  <a:ln>
                    <a:noFill/>
                  </a:ln>
                  <a:solidFill>
                    <a:srgbClr val="36365C"/>
                  </a:solidFill>
                  <a:effectLst/>
                  <a:uLnTx/>
                  <a:uFillTx/>
                  <a:latin typeface="Meiryo UI"/>
                  <a:ea typeface="Meiryo UI"/>
                  <a:cs typeface="+mn-cs"/>
                </a:rPr>
                <a:t>人以上体制で３つチームを分け、２つのサブシステムを構築する</a:t>
              </a:r>
              <a:endParaRPr kumimoji="1" lang="en-US" altLang="ja-JP" sz="1467" b="0" i="0" u="none" strike="noStrike" kern="1200" cap="none" spc="0" normalizeH="0" baseline="0" noProof="0">
                <a:ln>
                  <a:noFill/>
                </a:ln>
                <a:solidFill>
                  <a:srgbClr val="36365C"/>
                </a:solidFill>
                <a:effectLst/>
                <a:uLnTx/>
                <a:uFillTx/>
                <a:latin typeface="Meiryo UI"/>
                <a:ea typeface="Meiryo UI"/>
                <a:cs typeface="+mn-cs"/>
              </a:endParaRPr>
            </a:p>
            <a:p>
              <a:pPr marL="285750" indent="-285750" algn="just" defTabSz="457200">
                <a:buFont typeface="Arial" panose="020B0604020202020204" pitchFamily="34" charset="0"/>
                <a:buChar char="•"/>
                <a:defRPr/>
              </a:pPr>
              <a:r>
                <a:rPr kumimoji="1" lang="ja-JP" altLang="en-US" sz="1467" b="0" i="0" u="none" strike="noStrike" kern="1200" cap="none" spc="0" normalizeH="0" baseline="0" noProof="0">
                  <a:ln>
                    <a:noFill/>
                  </a:ln>
                  <a:solidFill>
                    <a:srgbClr val="36365C"/>
                  </a:solidFill>
                  <a:effectLst/>
                  <a:uLnTx/>
                  <a:uFillTx/>
                  <a:latin typeface="Meiryo UI"/>
                  <a:ea typeface="Meiryo UI"/>
                  <a:cs typeface="+mn-cs"/>
                </a:rPr>
                <a:t>コンサルタント（日本国内）：</a:t>
              </a:r>
              <a:endParaRPr kumimoji="1" lang="en-US" altLang="ja-JP" sz="1467" b="0" i="0" u="none" strike="noStrike" kern="1200" cap="none" spc="0" normalizeH="0" baseline="0" noProof="0">
                <a:ln>
                  <a:noFill/>
                </a:ln>
                <a:solidFill>
                  <a:srgbClr val="36365C"/>
                </a:solidFill>
                <a:effectLst/>
                <a:uLnTx/>
                <a:uFillTx/>
                <a:latin typeface="Meiryo UI"/>
                <a:ea typeface="Meiryo UI"/>
                <a:cs typeface="+mn-cs"/>
              </a:endParaRPr>
            </a:p>
            <a:p>
              <a:pPr marL="742950" lvl="1" indent="-285750" algn="just" defTabSz="457200">
                <a:buFont typeface="Arial" panose="020B0604020202020204" pitchFamily="34" charset="0"/>
                <a:buChar char="•"/>
                <a:defRPr/>
              </a:pPr>
              <a:r>
                <a:rPr lang="ja-JP" altLang="en-US" sz="1467">
                  <a:solidFill>
                    <a:srgbClr val="36365C"/>
                  </a:solidFill>
                  <a:latin typeface="Meiryo UI"/>
                  <a:ea typeface="Meiryo UI"/>
                </a:rPr>
                <a:t>プロジェクト全体の企画</a:t>
              </a:r>
              <a:endParaRPr lang="en-US" altLang="ja-JP" sz="1467">
                <a:solidFill>
                  <a:srgbClr val="36365C"/>
                </a:solidFill>
                <a:latin typeface="Meiryo UI"/>
                <a:ea typeface="Meiryo UI"/>
              </a:endParaRPr>
            </a:p>
            <a:p>
              <a:pPr marL="742950" lvl="1" indent="-285750" algn="just" defTabSz="457200">
                <a:buFont typeface="Arial" panose="020B0604020202020204" pitchFamily="34" charset="0"/>
                <a:buChar char="•"/>
                <a:defRPr/>
              </a:pPr>
              <a:r>
                <a:rPr lang="ja-JP" altLang="en-US" sz="1467">
                  <a:solidFill>
                    <a:srgbClr val="36365C"/>
                  </a:solidFill>
                  <a:latin typeface="Meiryo UI"/>
                  <a:ea typeface="Meiryo UI"/>
                </a:rPr>
                <a:t>要件定義、業務移行設計</a:t>
              </a:r>
              <a:endParaRPr lang="en-US" altLang="ja-JP" sz="1467">
                <a:solidFill>
                  <a:srgbClr val="36365C"/>
                </a:solidFill>
                <a:latin typeface="Meiryo UI"/>
                <a:ea typeface="Meiryo UI"/>
              </a:endParaRPr>
            </a:p>
            <a:p>
              <a:pPr marL="742950" lvl="1" indent="-285750" algn="just" defTabSz="457200">
                <a:buFont typeface="Arial" panose="020B0604020202020204" pitchFamily="34" charset="0"/>
                <a:buChar char="•"/>
                <a:defRPr/>
              </a:pPr>
              <a:r>
                <a:rPr lang="ja-JP" altLang="en-US" sz="1467">
                  <a:solidFill>
                    <a:srgbClr val="36365C"/>
                  </a:solidFill>
                  <a:latin typeface="Meiryo UI"/>
                  <a:ea typeface="Meiryo UI"/>
                </a:rPr>
                <a:t>受け入れ検証支援</a:t>
              </a:r>
              <a:endParaRPr kumimoji="1" lang="en-US" altLang="ja-JP" sz="1467" b="0" i="0" u="none" strike="noStrike" kern="1200" cap="none" spc="0" normalizeH="0" baseline="0" noProof="0">
                <a:ln>
                  <a:noFill/>
                </a:ln>
                <a:solidFill>
                  <a:srgbClr val="36365C"/>
                </a:solidFill>
                <a:effectLst/>
                <a:uLnTx/>
                <a:uFillTx/>
                <a:latin typeface="Meiryo UI"/>
                <a:ea typeface="Meiryo UI"/>
                <a:cs typeface="+mn-cs"/>
              </a:endParaRPr>
            </a:p>
            <a:p>
              <a:pPr marL="285750" indent="-285750" algn="just" defTabSz="457200">
                <a:buFont typeface="Arial" panose="020B0604020202020204" pitchFamily="34" charset="0"/>
                <a:buChar char="•"/>
                <a:defRPr/>
              </a:pPr>
              <a:r>
                <a:rPr kumimoji="1" lang="ja-JP" altLang="en-US" sz="1467" b="0" i="0" u="none" strike="noStrike" kern="1200" cap="none" spc="0" normalizeH="0" baseline="0" noProof="0">
                  <a:ln>
                    <a:noFill/>
                  </a:ln>
                  <a:solidFill>
                    <a:srgbClr val="36365C"/>
                  </a:solidFill>
                  <a:effectLst/>
                  <a:uLnTx/>
                  <a:uFillTx/>
                  <a:latin typeface="Meiryo UI"/>
                  <a:ea typeface="Meiryo UI"/>
                  <a:cs typeface="+mn-cs"/>
                </a:rPr>
                <a:t>インフラ（日本国内）：</a:t>
              </a:r>
              <a:endParaRPr kumimoji="1" lang="en-US" altLang="ja-JP" sz="1467" b="0" i="0" u="none" strike="noStrike" kern="1200" cap="none" spc="0" normalizeH="0" baseline="0" noProof="0">
                <a:ln>
                  <a:noFill/>
                </a:ln>
                <a:solidFill>
                  <a:srgbClr val="36365C"/>
                </a:solidFill>
                <a:effectLst/>
                <a:uLnTx/>
                <a:uFillTx/>
                <a:latin typeface="Meiryo UI"/>
                <a:ea typeface="Meiryo UI"/>
                <a:cs typeface="+mn-cs"/>
              </a:endParaRPr>
            </a:p>
            <a:p>
              <a:pPr marL="742950" lvl="1" indent="-285750" algn="just" defTabSz="457200">
                <a:buFont typeface="Arial" panose="020B0604020202020204" pitchFamily="34" charset="0"/>
                <a:buChar char="•"/>
                <a:defRPr/>
              </a:pPr>
              <a:r>
                <a:rPr lang="en-US" altLang="ja-JP" sz="1467">
                  <a:solidFill>
                    <a:srgbClr val="36365C"/>
                  </a:solidFill>
                  <a:latin typeface="Meiryo UI"/>
                  <a:ea typeface="Meiryo UI"/>
                </a:rPr>
                <a:t>AWS</a:t>
              </a:r>
              <a:r>
                <a:rPr lang="ja-JP" altLang="en-US" sz="1467">
                  <a:solidFill>
                    <a:srgbClr val="36365C"/>
                  </a:solidFill>
                  <a:latin typeface="Meiryo UI"/>
                  <a:ea typeface="Meiryo UI"/>
                </a:rPr>
                <a:t>上で構築可否評価</a:t>
              </a:r>
              <a:endParaRPr lang="en-US" altLang="ja-JP" sz="1467">
                <a:solidFill>
                  <a:srgbClr val="36365C"/>
                </a:solidFill>
                <a:latin typeface="Meiryo UI"/>
                <a:ea typeface="Meiryo UI"/>
              </a:endParaRPr>
            </a:p>
            <a:p>
              <a:pPr marL="742950" lvl="1" indent="-285750" algn="just" defTabSz="457200">
                <a:buFont typeface="Arial" panose="020B0604020202020204" pitchFamily="34" charset="0"/>
                <a:buChar char="•"/>
                <a:defRPr/>
              </a:pPr>
              <a:r>
                <a:rPr lang="ja-JP" altLang="en-US" sz="1467">
                  <a:solidFill>
                    <a:srgbClr val="36365C"/>
                  </a:solidFill>
                  <a:latin typeface="Meiryo UI"/>
                  <a:ea typeface="Meiryo UI"/>
                </a:rPr>
                <a:t>システムの非機能要件定義</a:t>
              </a:r>
              <a:endParaRPr lang="en-US" altLang="ja-JP" sz="1467">
                <a:solidFill>
                  <a:srgbClr val="36365C"/>
                </a:solidFill>
                <a:latin typeface="Meiryo UI"/>
                <a:ea typeface="Meiryo UI"/>
              </a:endParaRPr>
            </a:p>
            <a:p>
              <a:pPr marL="742950" lvl="1" indent="-285750" algn="just" defTabSz="457200">
                <a:buFont typeface="Arial" panose="020B0604020202020204" pitchFamily="34" charset="0"/>
                <a:buChar char="•"/>
                <a:defRPr/>
              </a:pPr>
              <a:r>
                <a:rPr kumimoji="1" lang="ja-JP" altLang="en-US" sz="1467" b="0" i="0" u="none" strike="noStrike" kern="1200" cap="none" spc="0" normalizeH="0" baseline="0" noProof="0">
                  <a:ln>
                    <a:noFill/>
                  </a:ln>
                  <a:solidFill>
                    <a:srgbClr val="36365C"/>
                  </a:solidFill>
                  <a:effectLst/>
                  <a:uLnTx/>
                  <a:uFillTx/>
                  <a:latin typeface="Meiryo UI"/>
                  <a:ea typeface="Meiryo UI"/>
                  <a:cs typeface="+mn-cs"/>
                </a:rPr>
                <a:t>ソリューション提案及びインフラ外部設計</a:t>
              </a:r>
              <a:endParaRPr kumimoji="1" lang="en-US" altLang="ja-JP" sz="1467" b="0" i="0" u="none" strike="noStrike" kern="1200" cap="none" spc="0" normalizeH="0" baseline="0" noProof="0">
                <a:ln>
                  <a:noFill/>
                </a:ln>
                <a:solidFill>
                  <a:srgbClr val="36365C"/>
                </a:solidFill>
                <a:effectLst/>
                <a:uLnTx/>
                <a:uFillTx/>
                <a:latin typeface="Meiryo UI"/>
                <a:ea typeface="Meiryo UI"/>
                <a:cs typeface="+mn-cs"/>
              </a:endParaRPr>
            </a:p>
            <a:p>
              <a:pPr marL="742950" lvl="1" indent="-285750" algn="just" defTabSz="457200">
                <a:buFont typeface="Arial" panose="020B0604020202020204" pitchFamily="34" charset="0"/>
                <a:buChar char="•"/>
                <a:defRPr/>
              </a:pPr>
              <a:r>
                <a:rPr lang="ja-JP" altLang="en-US" sz="1467">
                  <a:solidFill>
                    <a:srgbClr val="36365C"/>
                  </a:solidFill>
                  <a:latin typeface="Meiryo UI"/>
                  <a:ea typeface="Meiryo UI"/>
                </a:rPr>
                <a:t>開発環境・検証環境・本番環境の構築対応</a:t>
              </a:r>
              <a:endParaRPr lang="en-US" altLang="ja-JP" sz="1467">
                <a:solidFill>
                  <a:srgbClr val="36365C"/>
                </a:solidFill>
                <a:latin typeface="Meiryo UI"/>
                <a:ea typeface="Meiryo UI"/>
              </a:endParaRPr>
            </a:p>
            <a:p>
              <a:pPr marL="742950" lvl="1" indent="-285750" algn="just" defTabSz="457200">
                <a:buFont typeface="Arial" panose="020B0604020202020204" pitchFamily="34" charset="0"/>
                <a:buChar char="•"/>
                <a:defRPr/>
              </a:pPr>
              <a:r>
                <a:rPr lang="ja-JP" altLang="en-US" sz="1467">
                  <a:solidFill>
                    <a:srgbClr val="36365C"/>
                  </a:solidFill>
                  <a:latin typeface="Meiryo UI"/>
                  <a:ea typeface="Meiryo UI"/>
                </a:rPr>
                <a:t>アプリケーション展開・検証（</a:t>
              </a:r>
              <a:r>
                <a:rPr lang="en-US" altLang="ja-JP" sz="1467">
                  <a:solidFill>
                    <a:srgbClr val="36365C"/>
                  </a:solidFill>
                  <a:latin typeface="Meiryo UI"/>
                  <a:ea typeface="Meiryo UI"/>
                </a:rPr>
                <a:t>CICD</a:t>
              </a:r>
              <a:r>
                <a:rPr lang="ja-JP" altLang="en-US" sz="1467">
                  <a:solidFill>
                    <a:srgbClr val="36365C"/>
                  </a:solidFill>
                  <a:latin typeface="Meiryo UI"/>
                  <a:ea typeface="Meiryo UI"/>
                </a:rPr>
                <a:t>）、非機能検証の支援</a:t>
              </a:r>
              <a:endParaRPr lang="en-US" altLang="ja-JP" sz="1467">
                <a:solidFill>
                  <a:srgbClr val="36365C"/>
                </a:solidFill>
                <a:latin typeface="Meiryo UI"/>
                <a:ea typeface="Meiryo UI"/>
              </a:endParaRPr>
            </a:p>
            <a:p>
              <a:pPr marL="742950" lvl="1" indent="-285750" algn="just" defTabSz="457200">
                <a:buFont typeface="Arial" panose="020B0604020202020204" pitchFamily="34" charset="0"/>
                <a:buChar char="•"/>
                <a:defRPr/>
              </a:pPr>
              <a:r>
                <a:rPr lang="ja-JP" altLang="en-US" sz="1467">
                  <a:solidFill>
                    <a:srgbClr val="36365C"/>
                  </a:solidFill>
                  <a:latin typeface="Meiryo UI"/>
                  <a:ea typeface="Meiryo UI"/>
                </a:rPr>
                <a:t>運用対応</a:t>
              </a:r>
              <a:endParaRPr kumimoji="1" lang="en-US" altLang="ja-JP" sz="1467" b="0" i="0" u="none" strike="noStrike" kern="1200" cap="none" spc="0" normalizeH="0" baseline="0" noProof="0">
                <a:ln>
                  <a:noFill/>
                </a:ln>
                <a:solidFill>
                  <a:srgbClr val="36365C"/>
                </a:solidFill>
                <a:effectLst/>
                <a:uLnTx/>
                <a:uFillTx/>
                <a:latin typeface="Meiryo UI"/>
                <a:ea typeface="Meiryo UI"/>
                <a:cs typeface="+mn-cs"/>
              </a:endParaRPr>
            </a:p>
            <a:p>
              <a:pPr marL="285750" indent="-285750" algn="just" defTabSz="457200">
                <a:buFont typeface="Arial" panose="020B0604020202020204" pitchFamily="34" charset="0"/>
                <a:buChar char="•"/>
                <a:defRPr/>
              </a:pPr>
              <a:r>
                <a:rPr lang="ja-JP" altLang="en-US" sz="1467">
                  <a:solidFill>
                    <a:srgbClr val="36365C"/>
                  </a:solidFill>
                  <a:latin typeface="Meiryo UI"/>
                  <a:ea typeface="Meiryo UI"/>
                </a:rPr>
                <a:t>アプリケーション開発（日本国内、ベトナム）：</a:t>
              </a:r>
              <a:endParaRPr lang="en-US" altLang="ja-JP" sz="1467">
                <a:solidFill>
                  <a:srgbClr val="36365C"/>
                </a:solidFill>
                <a:latin typeface="Meiryo UI"/>
                <a:ea typeface="Meiryo UI"/>
              </a:endParaRPr>
            </a:p>
            <a:p>
              <a:pPr marL="742950" lvl="1" indent="-285750" algn="just" defTabSz="457200">
                <a:buFont typeface="Arial" panose="020B0604020202020204" pitchFamily="34" charset="0"/>
                <a:buChar char="•"/>
                <a:defRPr/>
              </a:pPr>
              <a:r>
                <a:rPr lang="ja-JP" altLang="en-US" sz="1467">
                  <a:solidFill>
                    <a:srgbClr val="36365C"/>
                  </a:solidFill>
                  <a:latin typeface="Meiryo UI"/>
                  <a:ea typeface="Meiryo UI"/>
                </a:rPr>
                <a:t>アプリケーションの要件定義</a:t>
              </a:r>
              <a:endParaRPr lang="en-US" altLang="ja-JP" sz="1467">
                <a:solidFill>
                  <a:srgbClr val="36365C"/>
                </a:solidFill>
                <a:latin typeface="Meiryo UI"/>
                <a:ea typeface="Meiryo UI"/>
              </a:endParaRPr>
            </a:p>
            <a:p>
              <a:pPr marL="742950" lvl="1" indent="-285750" algn="just" defTabSz="457200">
                <a:buFont typeface="Arial" panose="020B0604020202020204" pitchFamily="34" charset="0"/>
                <a:buChar char="•"/>
                <a:defRPr/>
              </a:pPr>
              <a:r>
                <a:rPr lang="ja-JP" altLang="en-US" sz="1467">
                  <a:solidFill>
                    <a:srgbClr val="36365C"/>
                  </a:solidFill>
                  <a:latin typeface="Meiryo UI"/>
                  <a:ea typeface="Meiryo UI"/>
                </a:rPr>
                <a:t>外部設計からアプリケーション開発・検証・展開</a:t>
              </a:r>
              <a:endParaRPr lang="en-US" altLang="ja-JP" sz="1467">
                <a:solidFill>
                  <a:srgbClr val="36365C"/>
                </a:solidFill>
                <a:latin typeface="Meiryo UI"/>
                <a:ea typeface="Meiryo UI"/>
              </a:endParaRPr>
            </a:p>
            <a:p>
              <a:pPr marL="742950" lvl="1" indent="-285750" algn="just" defTabSz="457200">
                <a:buFont typeface="Arial" panose="020B0604020202020204" pitchFamily="34" charset="0"/>
                <a:buChar char="•"/>
                <a:defRPr/>
              </a:pPr>
              <a:r>
                <a:rPr lang="ja-JP" altLang="en-US" sz="1467">
                  <a:solidFill>
                    <a:srgbClr val="36365C"/>
                  </a:solidFill>
                  <a:latin typeface="Meiryo UI"/>
                  <a:ea typeface="Meiryo UI"/>
                </a:rPr>
                <a:t>運用設計、運用対応</a:t>
              </a:r>
              <a:endParaRPr lang="en-US" altLang="ja-JP" sz="1467">
                <a:solidFill>
                  <a:srgbClr val="36365C"/>
                </a:solidFill>
                <a:latin typeface="Meiryo UI"/>
                <a:ea typeface="Meiryo UI"/>
              </a:endParaRPr>
            </a:p>
            <a:p>
              <a:pPr marL="742950" lvl="1" indent="-285750" algn="just" defTabSz="457200">
                <a:buFont typeface="Arial" panose="020B0604020202020204" pitchFamily="34" charset="0"/>
                <a:buChar char="•"/>
                <a:defRPr/>
              </a:pPr>
              <a:endParaRPr lang="en-US" altLang="ja-JP" sz="1467">
                <a:solidFill>
                  <a:srgbClr val="36365C"/>
                </a:solidFill>
                <a:latin typeface="Meiryo UI"/>
                <a:ea typeface="Meiryo UI"/>
              </a:endParaRPr>
            </a:p>
            <a:p>
              <a:pPr marL="457200" marR="0" lvl="1" indent="0" algn="just" defTabSz="457200" rtl="0" eaLnBrk="1" fontAlgn="auto" latinLnBrk="0" hangingPunct="1">
                <a:lnSpc>
                  <a:spcPct val="100000"/>
                </a:lnSpc>
                <a:spcBef>
                  <a:spcPts val="0"/>
                </a:spcBef>
                <a:spcAft>
                  <a:spcPts val="0"/>
                </a:spcAft>
                <a:buClrTx/>
                <a:buSzTx/>
                <a:buFontTx/>
                <a:buNone/>
                <a:tabLst/>
                <a:defRPr/>
              </a:pPr>
              <a:endParaRPr kumimoji="1" lang="ja-JP" altLang="en-US" sz="1467" b="0" i="0" u="none" strike="noStrike" kern="1200" cap="none" spc="0" normalizeH="0" baseline="0" noProof="0">
                <a:ln>
                  <a:noFill/>
                </a:ln>
                <a:solidFill>
                  <a:srgbClr val="36365C"/>
                </a:solidFill>
                <a:effectLst/>
                <a:uLnTx/>
                <a:uFillTx/>
                <a:latin typeface="Meiryo UI"/>
                <a:ea typeface="Meiryo UI"/>
                <a:cs typeface="+mn-cs"/>
              </a:endParaRPr>
            </a:p>
          </p:txBody>
        </p:sp>
      </p:grpSp>
      <p:grpSp>
        <p:nvGrpSpPr>
          <p:cNvPr id="245" name="Group 244">
            <a:extLst>
              <a:ext uri="{FF2B5EF4-FFF2-40B4-BE49-F238E27FC236}">
                <a16:creationId xmlns:a16="http://schemas.microsoft.com/office/drawing/2014/main" id="{F11434F3-6E2E-4E2F-AC33-4E1647E64512}"/>
              </a:ext>
            </a:extLst>
          </p:cNvPr>
          <p:cNvGrpSpPr/>
          <p:nvPr/>
        </p:nvGrpSpPr>
        <p:grpSpPr>
          <a:xfrm>
            <a:off x="828990" y="816160"/>
            <a:ext cx="10665103" cy="1457652"/>
            <a:chOff x="2584134" y="944068"/>
            <a:chExt cx="11444276" cy="1093238"/>
          </a:xfrm>
        </p:grpSpPr>
        <p:sp>
          <p:nvSpPr>
            <p:cNvPr id="246" name="TextBox 245">
              <a:extLst>
                <a:ext uri="{FF2B5EF4-FFF2-40B4-BE49-F238E27FC236}">
                  <a16:creationId xmlns:a16="http://schemas.microsoft.com/office/drawing/2014/main" id="{42105B55-AE17-460A-B0F4-73105A087DE6}"/>
                </a:ext>
              </a:extLst>
            </p:cNvPr>
            <p:cNvSpPr txBox="1"/>
            <p:nvPr/>
          </p:nvSpPr>
          <p:spPr>
            <a:xfrm>
              <a:off x="2584134" y="944068"/>
              <a:ext cx="1704979" cy="438581"/>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a:ln>
                    <a:noFill/>
                  </a:ln>
                  <a:solidFill>
                    <a:srgbClr val="301D7E"/>
                  </a:solidFill>
                  <a:effectLst/>
                  <a:uLnTx/>
                  <a:uFillTx/>
                  <a:latin typeface="Meiryo UI"/>
                  <a:ea typeface="Meiryo UI"/>
                  <a:cs typeface="+mn-cs"/>
                </a:rPr>
                <a:t>顧客のターゲット</a:t>
              </a:r>
              <a:endParaRPr kumimoji="0" lang="en-US" altLang="ja-JP" sz="1600" b="1" i="0" u="none" strike="noStrike" kern="1200" cap="none" spc="0" normalizeH="0" baseline="0" noProof="0">
                <a:ln>
                  <a:noFill/>
                </a:ln>
                <a:solidFill>
                  <a:srgbClr val="301D7E"/>
                </a:solidFill>
                <a:effectLst/>
                <a:uLnTx/>
                <a:uFillTx/>
                <a:latin typeface="Meiryo UI"/>
                <a:ea typeface="Meiryo UI"/>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301D7E"/>
                </a:solidFill>
                <a:effectLst/>
                <a:uLnTx/>
                <a:uFillTx/>
                <a:latin typeface="Meiryo UI"/>
                <a:ea typeface="Meiryo UI"/>
                <a:cs typeface="+mn-cs"/>
              </a:endParaRPr>
            </a:p>
          </p:txBody>
        </p:sp>
        <p:cxnSp>
          <p:nvCxnSpPr>
            <p:cNvPr id="247" name="Straight Connector 246">
              <a:extLst>
                <a:ext uri="{FF2B5EF4-FFF2-40B4-BE49-F238E27FC236}">
                  <a16:creationId xmlns:a16="http://schemas.microsoft.com/office/drawing/2014/main" id="{6FE0448C-46A3-482B-9B8B-1FF8482060B4}"/>
                </a:ext>
              </a:extLst>
            </p:cNvPr>
            <p:cNvCxnSpPr>
              <a:cxnSpLocks/>
            </p:cNvCxnSpPr>
            <p:nvPr/>
          </p:nvCxnSpPr>
          <p:spPr>
            <a:xfrm>
              <a:off x="2669107" y="1197984"/>
              <a:ext cx="11359303"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CB8B00B-07FF-44E1-B7BF-BA1AB34D10D2}"/>
                </a:ext>
              </a:extLst>
            </p:cNvPr>
            <p:cNvSpPr txBox="1"/>
            <p:nvPr/>
          </p:nvSpPr>
          <p:spPr>
            <a:xfrm>
              <a:off x="2636464" y="1290756"/>
              <a:ext cx="11391946" cy="746550"/>
            </a:xfrm>
            <a:prstGeom prst="rect">
              <a:avLst/>
            </a:prstGeom>
            <a:noFill/>
          </p:spPr>
          <p:txBody>
            <a:bodyPr wrap="square" lIns="91440" tIns="45720" rIns="91440" bIns="45720" rtlCol="0" anchor="t">
              <a:spAutoFit/>
            </a:bodyPr>
            <a:lstStyle/>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67" b="0" i="0" u="none" strike="noStrike" kern="1200" cap="none" spc="0" normalizeH="0" baseline="0" noProof="0">
                  <a:ln>
                    <a:noFill/>
                  </a:ln>
                  <a:solidFill>
                    <a:srgbClr val="36365C"/>
                  </a:solidFill>
                  <a:effectLst/>
                  <a:uLnTx/>
                  <a:uFillTx/>
                  <a:latin typeface="Meiryo UI"/>
                  <a:ea typeface="Meiryo UI"/>
                  <a:cs typeface="Segoe UI"/>
                </a:rPr>
                <a:t>長年稼働した</a:t>
              </a:r>
              <a:r>
                <a:rPr kumimoji="0" lang="en-US" altLang="ja-JP" sz="1467" b="0" i="0" u="none" strike="noStrike" kern="1200" cap="none" spc="0" normalizeH="0" baseline="0" noProof="0">
                  <a:ln>
                    <a:noFill/>
                  </a:ln>
                  <a:solidFill>
                    <a:srgbClr val="36365C"/>
                  </a:solidFill>
                  <a:effectLst/>
                  <a:uLnTx/>
                  <a:uFillTx/>
                  <a:latin typeface="Meiryo UI"/>
                  <a:ea typeface="Meiryo UI"/>
                  <a:cs typeface="Segoe UI"/>
                </a:rPr>
                <a:t>ERP</a:t>
              </a:r>
              <a:r>
                <a:rPr kumimoji="0" lang="ja-JP" altLang="en-US" sz="1467" b="0" i="0" u="none" strike="noStrike" kern="1200" cap="none" spc="0" normalizeH="0" baseline="0" noProof="0">
                  <a:ln>
                    <a:noFill/>
                  </a:ln>
                  <a:solidFill>
                    <a:srgbClr val="36365C"/>
                  </a:solidFill>
                  <a:effectLst/>
                  <a:uLnTx/>
                  <a:uFillTx/>
                  <a:latin typeface="Meiryo UI"/>
                  <a:ea typeface="Meiryo UI"/>
                  <a:cs typeface="Segoe UI"/>
                </a:rPr>
                <a:t>システム（オンプレミス）の様々な経営課題、業務</a:t>
              </a:r>
              <a:r>
                <a:rPr kumimoji="0" lang="en-US" altLang="ja-JP" sz="1467" b="0" i="0" u="none" strike="noStrike" kern="1200" cap="none" spc="0" normalizeH="0" baseline="0" noProof="0">
                  <a:ln>
                    <a:noFill/>
                  </a:ln>
                  <a:solidFill>
                    <a:srgbClr val="36365C"/>
                  </a:solidFill>
                  <a:effectLst/>
                  <a:uLnTx/>
                  <a:uFillTx/>
                  <a:latin typeface="Meiryo UI"/>
                  <a:ea typeface="Meiryo UI"/>
                  <a:cs typeface="Segoe UI"/>
                </a:rPr>
                <a:t>/</a:t>
              </a:r>
              <a:r>
                <a:rPr kumimoji="0" lang="ja-JP" altLang="en-US" sz="1467" b="0" i="0" u="none" strike="noStrike" kern="1200" cap="none" spc="0" normalizeH="0" baseline="0" noProof="0">
                  <a:ln>
                    <a:noFill/>
                  </a:ln>
                  <a:solidFill>
                    <a:srgbClr val="36365C"/>
                  </a:solidFill>
                  <a:effectLst/>
                  <a:uLnTx/>
                  <a:uFillTx/>
                  <a:latin typeface="Meiryo UI"/>
                  <a:ea typeface="Meiryo UI"/>
                  <a:cs typeface="Segoe UI"/>
                </a:rPr>
                <a:t>システム課題の解消すべく、システム刷新プロジェクトを推進する</a:t>
              </a:r>
              <a:endParaRPr kumimoji="0" lang="en-US" altLang="ja-JP" sz="1467" b="0" i="0" u="none" strike="noStrike" kern="1200" cap="none" spc="0" normalizeH="0" baseline="0" noProof="0">
                <a:ln>
                  <a:noFill/>
                </a:ln>
                <a:solidFill>
                  <a:srgbClr val="36365C"/>
                </a:solidFill>
                <a:effectLst/>
                <a:uLnTx/>
                <a:uFillTx/>
                <a:latin typeface="Meiryo UI"/>
                <a:ea typeface="Meiryo UI"/>
                <a:cs typeface="Segoe UI"/>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67" b="0" i="0" u="none" strike="noStrike" kern="1200" cap="none" spc="0" normalizeH="0" baseline="0" noProof="0">
                  <a:ln>
                    <a:noFill/>
                  </a:ln>
                  <a:solidFill>
                    <a:srgbClr val="36365C"/>
                  </a:solidFill>
                  <a:effectLst/>
                  <a:uLnTx/>
                  <a:uFillTx/>
                  <a:latin typeface="Meiryo UI"/>
                  <a:ea typeface="Meiryo UI"/>
                  <a:cs typeface="Segoe UI"/>
                </a:rPr>
                <a:t>数多くサブシステムがあり、ベンダースイッチ対応とともに対象サブシステムは</a:t>
              </a:r>
              <a:r>
                <a:rPr kumimoji="0" lang="en-US" altLang="ja-JP" sz="1467" b="0" i="0" u="none" strike="noStrike" kern="1200" cap="none" spc="0" normalizeH="0" baseline="0" noProof="0">
                  <a:ln>
                    <a:noFill/>
                  </a:ln>
                  <a:solidFill>
                    <a:srgbClr val="36365C"/>
                  </a:solidFill>
                  <a:effectLst/>
                  <a:uLnTx/>
                  <a:uFillTx/>
                  <a:latin typeface="Meiryo UI"/>
                  <a:ea typeface="Meiryo UI"/>
                  <a:cs typeface="Segoe UI"/>
                </a:rPr>
                <a:t>AWS</a:t>
              </a:r>
              <a:r>
                <a:rPr kumimoji="0" lang="ja-JP" altLang="en-US" sz="1467" b="0" i="0" u="none" strike="noStrike" kern="1200" cap="none" spc="0" normalizeH="0" baseline="0" noProof="0">
                  <a:ln>
                    <a:noFill/>
                  </a:ln>
                  <a:solidFill>
                    <a:srgbClr val="36365C"/>
                  </a:solidFill>
                  <a:effectLst/>
                  <a:uLnTx/>
                  <a:uFillTx/>
                  <a:latin typeface="Meiryo UI"/>
                  <a:ea typeface="Meiryo UI"/>
                  <a:cs typeface="Segoe UI"/>
                </a:rPr>
                <a:t>上で構築可否の評価から、エンドツーエンド（要件定義、ソリューション提案、設計、開発、検証、展開、運用まで）を要求される</a:t>
              </a:r>
              <a:endParaRPr kumimoji="0" lang="en-US" altLang="ja-JP" sz="1467" b="0" i="0" u="none" strike="noStrike" kern="1200" cap="none" spc="0" normalizeH="0" baseline="0" noProof="0">
                <a:ln>
                  <a:noFill/>
                </a:ln>
                <a:solidFill>
                  <a:srgbClr val="36365C"/>
                </a:solidFill>
                <a:effectLst/>
                <a:uLnTx/>
                <a:uFillTx/>
                <a:latin typeface="Meiryo UI"/>
                <a:ea typeface="Meiryo UI"/>
                <a:cs typeface="Segoe UI"/>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67" b="0" i="0" u="none" strike="noStrike" kern="1200" cap="none" spc="0" normalizeH="0" baseline="0" noProof="0">
                  <a:ln>
                    <a:noFill/>
                  </a:ln>
                  <a:solidFill>
                    <a:srgbClr val="36365C"/>
                  </a:solidFill>
                  <a:effectLst/>
                  <a:uLnTx/>
                  <a:uFillTx/>
                  <a:latin typeface="Meiryo UI"/>
                  <a:ea typeface="Meiryo UI"/>
                  <a:cs typeface="Segoe UI"/>
                </a:rPr>
                <a:t>基幹システムで、</a:t>
              </a:r>
              <a:r>
                <a:rPr kumimoji="0" lang="ja-JP" altLang="en-US" sz="1467">
                  <a:solidFill>
                    <a:srgbClr val="36365C"/>
                  </a:solidFill>
                  <a:latin typeface="Meiryo UI"/>
                  <a:ea typeface="Meiryo UI"/>
                  <a:cs typeface="Segoe UI"/>
                </a:rPr>
                <a:t>高</a:t>
              </a:r>
              <a:r>
                <a:rPr kumimoji="0" lang="ja-JP" altLang="en-US" sz="1467" b="0" i="0" u="none" strike="noStrike" kern="1200" cap="none" spc="0" normalizeH="0" baseline="0" noProof="0">
                  <a:ln>
                    <a:noFill/>
                  </a:ln>
                  <a:solidFill>
                    <a:srgbClr val="36365C"/>
                  </a:solidFill>
                  <a:effectLst/>
                  <a:uLnTx/>
                  <a:uFillTx/>
                  <a:latin typeface="Meiryo UI"/>
                  <a:ea typeface="Meiryo UI"/>
                  <a:cs typeface="Segoe UI"/>
                </a:rPr>
                <a:t>セキュリティー及び高可用性を求める</a:t>
              </a:r>
            </a:p>
          </p:txBody>
        </p:sp>
      </p:grpSp>
      <p:grpSp>
        <p:nvGrpSpPr>
          <p:cNvPr id="6" name="Group 5">
            <a:extLst>
              <a:ext uri="{FF2B5EF4-FFF2-40B4-BE49-F238E27FC236}">
                <a16:creationId xmlns:a16="http://schemas.microsoft.com/office/drawing/2014/main" id="{B8B4F7C5-BAF8-BADA-0642-3A403854B857}"/>
              </a:ext>
            </a:extLst>
          </p:cNvPr>
          <p:cNvGrpSpPr/>
          <p:nvPr/>
        </p:nvGrpSpPr>
        <p:grpSpPr>
          <a:xfrm>
            <a:off x="6900448" y="2340616"/>
            <a:ext cx="4977875" cy="905115"/>
            <a:chOff x="2584134" y="2423469"/>
            <a:chExt cx="7042156" cy="678835"/>
          </a:xfrm>
        </p:grpSpPr>
        <p:sp>
          <p:nvSpPr>
            <p:cNvPr id="7" name="TextBox 6">
              <a:extLst>
                <a:ext uri="{FF2B5EF4-FFF2-40B4-BE49-F238E27FC236}">
                  <a16:creationId xmlns:a16="http://schemas.microsoft.com/office/drawing/2014/main" id="{6F7591CA-08B1-46A0-7656-2004D4F9D3E2}"/>
                </a:ext>
              </a:extLst>
            </p:cNvPr>
            <p:cNvSpPr txBox="1"/>
            <p:nvPr/>
          </p:nvSpPr>
          <p:spPr>
            <a:xfrm>
              <a:off x="2584134" y="2423469"/>
              <a:ext cx="371957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ja-JP" altLang="en-US" sz="1600" b="1">
                  <a:solidFill>
                    <a:srgbClr val="301D7E"/>
                  </a:solidFill>
                  <a:latin typeface="Meiryo UI"/>
                  <a:ea typeface="Meiryo UI"/>
                </a:rPr>
                <a:t>アプリケーションアーキテクチャ</a:t>
              </a:r>
              <a:endParaRPr kumimoji="0" lang="en-US" sz="1600" b="1" i="0" u="none" strike="noStrike" kern="1200" cap="none" spc="0" normalizeH="0" baseline="0" noProof="0">
                <a:ln>
                  <a:noFill/>
                </a:ln>
                <a:solidFill>
                  <a:srgbClr val="301D7E"/>
                </a:solidFill>
                <a:effectLst/>
                <a:uLnTx/>
                <a:uFillTx/>
                <a:latin typeface="Meiryo UI"/>
                <a:ea typeface="Meiryo UI"/>
                <a:cs typeface="+mn-cs"/>
              </a:endParaRPr>
            </a:p>
          </p:txBody>
        </p:sp>
        <p:cxnSp>
          <p:nvCxnSpPr>
            <p:cNvPr id="11" name="Straight Connector 10">
              <a:extLst>
                <a:ext uri="{FF2B5EF4-FFF2-40B4-BE49-F238E27FC236}">
                  <a16:creationId xmlns:a16="http://schemas.microsoft.com/office/drawing/2014/main" id="{47C88289-5672-4735-1B83-6531C327235E}"/>
                </a:ext>
              </a:extLst>
            </p:cNvPr>
            <p:cNvCxnSpPr>
              <a:cxnSpLocks/>
            </p:cNvCxnSpPr>
            <p:nvPr/>
          </p:nvCxnSpPr>
          <p:spPr>
            <a:xfrm>
              <a:off x="2669108" y="2636135"/>
              <a:ext cx="6842285"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A05CE4-C081-A5C6-58E1-BA74D1E14E4D}"/>
                </a:ext>
              </a:extLst>
            </p:cNvPr>
            <p:cNvSpPr txBox="1"/>
            <p:nvPr/>
          </p:nvSpPr>
          <p:spPr>
            <a:xfrm>
              <a:off x="2669108" y="2694404"/>
              <a:ext cx="6957182" cy="407900"/>
            </a:xfrm>
            <a:prstGeom prst="rect">
              <a:avLst/>
            </a:prstGeom>
            <a:noFill/>
          </p:spPr>
          <p:txBody>
            <a:bodyPr wrap="square" lIns="91440" tIns="45720" rIns="91440" bIns="45720" rtlCol="0" anchor="t">
              <a:spAutoFit/>
            </a:bodyPr>
            <a:lstStyle/>
            <a:p>
              <a:pPr marL="742950" lvl="1" indent="-285750" algn="just" defTabSz="457200">
                <a:buFont typeface="Arial" panose="020B0604020202020204" pitchFamily="34" charset="0"/>
                <a:buChar char="•"/>
                <a:defRPr/>
              </a:pPr>
              <a:endParaRPr lang="en-US" altLang="ja-JP" sz="1467">
                <a:solidFill>
                  <a:srgbClr val="36365C"/>
                </a:solidFill>
                <a:latin typeface="Meiryo UI"/>
                <a:ea typeface="Meiryo UI"/>
              </a:endParaRPr>
            </a:p>
            <a:p>
              <a:pPr marL="457200" marR="0" lvl="1" indent="0" algn="just" defTabSz="457200" rtl="0" eaLnBrk="1" fontAlgn="auto" latinLnBrk="0" hangingPunct="1">
                <a:lnSpc>
                  <a:spcPct val="100000"/>
                </a:lnSpc>
                <a:spcBef>
                  <a:spcPts val="0"/>
                </a:spcBef>
                <a:spcAft>
                  <a:spcPts val="0"/>
                </a:spcAft>
                <a:buClrTx/>
                <a:buSzTx/>
                <a:buFontTx/>
                <a:buNone/>
                <a:tabLst/>
                <a:defRPr/>
              </a:pPr>
              <a:endParaRPr kumimoji="1" lang="ja-JP" altLang="en-US" sz="1467" b="0" i="0" u="none" strike="noStrike" kern="1200" cap="none" spc="0" normalizeH="0" baseline="0" noProof="0">
                <a:ln>
                  <a:noFill/>
                </a:ln>
                <a:solidFill>
                  <a:srgbClr val="36365C"/>
                </a:solidFill>
                <a:effectLst/>
                <a:uLnTx/>
                <a:uFillTx/>
                <a:latin typeface="Meiryo UI"/>
                <a:ea typeface="Meiryo UI"/>
                <a:cs typeface="+mn-cs"/>
              </a:endParaRPr>
            </a:p>
          </p:txBody>
        </p:sp>
      </p:grpSp>
      <p:grpSp>
        <p:nvGrpSpPr>
          <p:cNvPr id="4" name="グループ化 3">
            <a:extLst>
              <a:ext uri="{FF2B5EF4-FFF2-40B4-BE49-F238E27FC236}">
                <a16:creationId xmlns:a16="http://schemas.microsoft.com/office/drawing/2014/main" id="{D9A0B7C9-9278-2C20-431B-8B3E48D64C3B}"/>
              </a:ext>
            </a:extLst>
          </p:cNvPr>
          <p:cNvGrpSpPr/>
          <p:nvPr/>
        </p:nvGrpSpPr>
        <p:grpSpPr>
          <a:xfrm>
            <a:off x="6978458" y="2953020"/>
            <a:ext cx="4917810" cy="3225837"/>
            <a:chOff x="6978458" y="2953020"/>
            <a:chExt cx="4917810" cy="3225837"/>
          </a:xfrm>
        </p:grpSpPr>
        <p:sp>
          <p:nvSpPr>
            <p:cNvPr id="252" name="Rounded Rectangle 1023">
              <a:extLst>
                <a:ext uri="{FF2B5EF4-FFF2-40B4-BE49-F238E27FC236}">
                  <a16:creationId xmlns:a16="http://schemas.microsoft.com/office/drawing/2014/main" id="{8EA56348-EE6A-75EC-20BB-C6DF1D159DBE}"/>
                </a:ext>
              </a:extLst>
            </p:cNvPr>
            <p:cNvSpPr/>
            <p:nvPr/>
          </p:nvSpPr>
          <p:spPr>
            <a:xfrm>
              <a:off x="10880922" y="2953020"/>
              <a:ext cx="1015346" cy="2098943"/>
            </a:xfrm>
            <a:prstGeom prst="roundRect">
              <a:avLst>
                <a:gd name="adj" fmla="val 0"/>
              </a:avLst>
            </a:prstGeom>
            <a:solidFill>
              <a:srgbClr val="034EA2">
                <a:lumMod val="20000"/>
                <a:lumOff val="80000"/>
              </a:srgbClr>
            </a:solidFill>
            <a:ln w="28575" cap="flat" cmpd="sng" algn="ctr">
              <a:solidFill>
                <a:srgbClr val="19226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JP" sz="1400" b="0" i="0" u="none" strike="noStrike" kern="0" cap="none" spc="0" normalizeH="0" baseline="0" noProof="0">
                <a:ln>
                  <a:noFill/>
                </a:ln>
                <a:solidFill>
                  <a:srgbClr val="171616"/>
                </a:solidFill>
                <a:effectLst/>
                <a:uLnTx/>
                <a:uFillTx/>
                <a:latin typeface="Meiryo UI"/>
                <a:ea typeface="+mn-ea"/>
                <a:cs typeface="+mn-cs"/>
              </a:endParaRPr>
            </a:p>
          </p:txBody>
        </p:sp>
        <p:grpSp>
          <p:nvGrpSpPr>
            <p:cNvPr id="1047" name="Group 1046">
              <a:extLst>
                <a:ext uri="{FF2B5EF4-FFF2-40B4-BE49-F238E27FC236}">
                  <a16:creationId xmlns:a16="http://schemas.microsoft.com/office/drawing/2014/main" id="{048F3580-455C-45B6-D619-C1425C10381E}"/>
                </a:ext>
              </a:extLst>
            </p:cNvPr>
            <p:cNvGrpSpPr/>
            <p:nvPr/>
          </p:nvGrpSpPr>
          <p:grpSpPr>
            <a:xfrm>
              <a:off x="6978458" y="2962725"/>
              <a:ext cx="4917810" cy="3216132"/>
              <a:chOff x="6978458" y="2962725"/>
              <a:chExt cx="4917810" cy="3216132"/>
            </a:xfrm>
          </p:grpSpPr>
          <p:grpSp>
            <p:nvGrpSpPr>
              <p:cNvPr id="253" name="Group 252">
                <a:extLst>
                  <a:ext uri="{FF2B5EF4-FFF2-40B4-BE49-F238E27FC236}">
                    <a16:creationId xmlns:a16="http://schemas.microsoft.com/office/drawing/2014/main" id="{7FB1C49A-81C7-9D25-F818-C9459B3111FC}"/>
                  </a:ext>
                </a:extLst>
              </p:cNvPr>
              <p:cNvGrpSpPr/>
              <p:nvPr/>
            </p:nvGrpSpPr>
            <p:grpSpPr>
              <a:xfrm>
                <a:off x="6978458" y="2962725"/>
                <a:ext cx="1366842" cy="2083632"/>
                <a:chOff x="2568117" y="1610979"/>
                <a:chExt cx="2461083" cy="2684550"/>
              </a:xfrm>
            </p:grpSpPr>
            <p:sp>
              <p:nvSpPr>
                <p:cNvPr id="1039" name="Rounded Rectangle 10">
                  <a:extLst>
                    <a:ext uri="{FF2B5EF4-FFF2-40B4-BE49-F238E27FC236}">
                      <a16:creationId xmlns:a16="http://schemas.microsoft.com/office/drawing/2014/main" id="{B6644548-B979-FB33-2E8D-1B047A21452C}"/>
                    </a:ext>
                  </a:extLst>
                </p:cNvPr>
                <p:cNvSpPr/>
                <p:nvPr/>
              </p:nvSpPr>
              <p:spPr>
                <a:xfrm>
                  <a:off x="2568117" y="1610979"/>
                  <a:ext cx="2461083" cy="2684550"/>
                </a:xfrm>
                <a:prstGeom prst="roundRect">
                  <a:avLst>
                    <a:gd name="adj" fmla="val 0"/>
                  </a:avLst>
                </a:prstGeom>
                <a:solidFill>
                  <a:srgbClr val="33B2C1">
                    <a:lumMod val="20000"/>
                    <a:lumOff val="80000"/>
                    <a:alpha val="43000"/>
                  </a:srgbClr>
                </a:solidFill>
                <a:ln w="28575" cap="flat" cmpd="sng" algn="ctr">
                  <a:solidFill>
                    <a:srgbClr val="33B2C1">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JP" sz="1400" b="0" i="0" u="none" strike="noStrike" kern="0" cap="none" spc="0" normalizeH="0" baseline="0" noProof="0">
                    <a:ln>
                      <a:noFill/>
                    </a:ln>
                    <a:solidFill>
                      <a:srgbClr val="171616"/>
                    </a:solidFill>
                    <a:effectLst/>
                    <a:uLnTx/>
                    <a:uFillTx/>
                    <a:latin typeface="Meiryo UI"/>
                    <a:ea typeface="+mn-ea"/>
                    <a:cs typeface="+mn-cs"/>
                  </a:endParaRPr>
                </a:p>
              </p:txBody>
            </p:sp>
            <p:sp>
              <p:nvSpPr>
                <p:cNvPr id="1040" name="Rounded Rectangle 17">
                  <a:extLst>
                    <a:ext uri="{FF2B5EF4-FFF2-40B4-BE49-F238E27FC236}">
                      <a16:creationId xmlns:a16="http://schemas.microsoft.com/office/drawing/2014/main" id="{5700B25C-4E50-6AFB-B3B5-47BD7709D8F3}"/>
                    </a:ext>
                  </a:extLst>
                </p:cNvPr>
                <p:cNvSpPr/>
                <p:nvPr/>
              </p:nvSpPr>
              <p:spPr>
                <a:xfrm>
                  <a:off x="2725177" y="2187869"/>
                  <a:ext cx="1081948" cy="827421"/>
                </a:xfrm>
                <a:prstGeom prst="roundRect">
                  <a:avLst>
                    <a:gd name="adj" fmla="val 0"/>
                  </a:avLst>
                </a:prstGeom>
                <a:solidFill>
                  <a:srgbClr val="33B2C1"/>
                </a:solidFill>
                <a:ln w="12700" cap="flat" cmpd="sng" algn="ctr">
                  <a:solidFill>
                    <a:srgbClr val="33B2C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JP" sz="1100" b="0" i="0" u="none" strike="noStrike" kern="0" cap="none" spc="0" normalizeH="0" baseline="0" noProof="0">
                      <a:ln>
                        <a:noFill/>
                      </a:ln>
                      <a:solidFill>
                        <a:prstClr val="white"/>
                      </a:solidFill>
                      <a:effectLst/>
                      <a:uLnTx/>
                      <a:uFillTx/>
                      <a:latin typeface="Meiryo UI"/>
                      <a:ea typeface="+mn-ea"/>
                      <a:cs typeface="+mn-cs"/>
                    </a:rPr>
                    <a:t>HTML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JP" sz="1100" b="0" i="0" u="none" strike="noStrike" kern="0" cap="none" spc="0" normalizeH="0" baseline="0" noProof="0">
                      <a:ln>
                        <a:noFill/>
                      </a:ln>
                      <a:solidFill>
                        <a:prstClr val="white"/>
                      </a:solidFill>
                      <a:effectLst/>
                      <a:uLnTx/>
                      <a:uFillTx/>
                      <a:latin typeface="Meiryo UI"/>
                      <a:ea typeface="+mn-ea"/>
                      <a:cs typeface="+mn-cs"/>
                    </a:rPr>
                    <a:t>CSS</a:t>
                  </a:r>
                  <a:endParaRPr kumimoji="0" lang="en-JP" sz="1400" b="0" i="0" u="none" strike="noStrike" kern="0" cap="none" spc="0" normalizeH="0" baseline="0" noProof="0">
                    <a:ln>
                      <a:noFill/>
                    </a:ln>
                    <a:solidFill>
                      <a:prstClr val="white"/>
                    </a:solidFill>
                    <a:effectLst/>
                    <a:uLnTx/>
                    <a:uFillTx/>
                    <a:latin typeface="Meiryo UI"/>
                    <a:ea typeface="+mn-ea"/>
                    <a:cs typeface="+mn-cs"/>
                  </a:endParaRPr>
                </a:p>
              </p:txBody>
            </p:sp>
            <p:sp>
              <p:nvSpPr>
                <p:cNvPr id="1041" name="Rounded Rectangle 18">
                  <a:extLst>
                    <a:ext uri="{FF2B5EF4-FFF2-40B4-BE49-F238E27FC236}">
                      <a16:creationId xmlns:a16="http://schemas.microsoft.com/office/drawing/2014/main" id="{F08F31AF-77D0-E387-8C6F-9E12F8574EDD}"/>
                    </a:ext>
                  </a:extLst>
                </p:cNvPr>
                <p:cNvSpPr/>
                <p:nvPr/>
              </p:nvSpPr>
              <p:spPr>
                <a:xfrm>
                  <a:off x="3807125" y="2187868"/>
                  <a:ext cx="1081948" cy="827421"/>
                </a:xfrm>
                <a:prstGeom prst="roundRect">
                  <a:avLst>
                    <a:gd name="adj" fmla="val 0"/>
                  </a:avLst>
                </a:prstGeom>
                <a:solidFill>
                  <a:srgbClr val="33B2C1"/>
                </a:solidFill>
                <a:ln w="12700" cap="flat" cmpd="sng" algn="ctr">
                  <a:solidFill>
                    <a:srgbClr val="33B2C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JP" sz="1100" b="0" i="0" u="none" strike="noStrike" kern="0" cap="none" spc="0" normalizeH="0" baseline="0" noProof="0">
                      <a:ln>
                        <a:noFill/>
                      </a:ln>
                      <a:solidFill>
                        <a:prstClr val="white"/>
                      </a:solidFill>
                      <a:effectLst/>
                      <a:uLnTx/>
                      <a:uFillTx/>
                      <a:latin typeface="Meiryo UI"/>
                      <a:ea typeface="+mn-ea"/>
                      <a:cs typeface="+mn-cs"/>
                    </a:rPr>
                    <a:t>TypeScript</a:t>
                  </a:r>
                </a:p>
              </p:txBody>
            </p:sp>
            <p:sp>
              <p:nvSpPr>
                <p:cNvPr id="1042" name="Rounded Rectangle 25">
                  <a:extLst>
                    <a:ext uri="{FF2B5EF4-FFF2-40B4-BE49-F238E27FC236}">
                      <a16:creationId xmlns:a16="http://schemas.microsoft.com/office/drawing/2014/main" id="{68136734-0EAE-AEDD-0521-D72CE454728E}"/>
                    </a:ext>
                  </a:extLst>
                </p:cNvPr>
                <p:cNvSpPr/>
                <p:nvPr/>
              </p:nvSpPr>
              <p:spPr>
                <a:xfrm>
                  <a:off x="2720539" y="3015289"/>
                  <a:ext cx="2163897" cy="1048422"/>
                </a:xfrm>
                <a:prstGeom prst="roundRect">
                  <a:avLst>
                    <a:gd name="adj" fmla="val 0"/>
                  </a:avLst>
                </a:prstGeom>
                <a:solidFill>
                  <a:srgbClr val="33B2C1"/>
                </a:solidFill>
                <a:ln w="12700" cap="flat" cmpd="sng" algn="ctr">
                  <a:solidFill>
                    <a:srgbClr val="33B2C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JP" sz="1100" b="0" i="0" u="none" strike="noStrike" kern="0" cap="none" spc="0" normalizeH="0" baseline="0" noProof="0">
                      <a:ln>
                        <a:noFill/>
                      </a:ln>
                      <a:solidFill>
                        <a:prstClr val="white"/>
                      </a:solidFill>
                      <a:effectLst/>
                      <a:uLnTx/>
                      <a:uFillTx/>
                      <a:latin typeface="Meiryo UI"/>
                      <a:ea typeface="+mn-ea"/>
                      <a:cs typeface="+mn-cs"/>
                    </a:rPr>
                    <a:t>React</a:t>
                  </a:r>
                </a:p>
              </p:txBody>
            </p:sp>
            <p:pic>
              <p:nvPicPr>
                <p:cNvPr id="1043" name="Picture 4">
                  <a:extLst>
                    <a:ext uri="{FF2B5EF4-FFF2-40B4-BE49-F238E27FC236}">
                      <a16:creationId xmlns:a16="http://schemas.microsoft.com/office/drawing/2014/main" id="{8DDC020D-B3B0-4E53-916E-BD04A41537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85734" y="1680687"/>
                  <a:ext cx="503340" cy="360000"/>
                </a:xfrm>
                <a:prstGeom prst="rect">
                  <a:avLst/>
                </a:prstGeom>
                <a:noFill/>
                <a:extLst>
                  <a:ext uri="{909E8E84-426E-40DD-AFC4-6F175D3DCCD1}">
                    <a14:hiddenFill xmlns:a14="http://schemas.microsoft.com/office/drawing/2010/main">
                      <a:solidFill>
                        <a:srgbClr val="FFFFFF"/>
                      </a:solidFill>
                    </a14:hiddenFill>
                  </a:ext>
                </a:extLst>
              </p:spPr>
            </p:pic>
            <p:sp>
              <p:nvSpPr>
                <p:cNvPr id="1044" name="TextBox 1043">
                  <a:extLst>
                    <a:ext uri="{FF2B5EF4-FFF2-40B4-BE49-F238E27FC236}">
                      <a16:creationId xmlns:a16="http://schemas.microsoft.com/office/drawing/2014/main" id="{D49A88A8-A98E-57AE-BA6A-98E6B14097E0}"/>
                    </a:ext>
                  </a:extLst>
                </p:cNvPr>
                <p:cNvSpPr txBox="1"/>
                <p:nvPr/>
              </p:nvSpPr>
              <p:spPr>
                <a:xfrm>
                  <a:off x="2697073" y="1705465"/>
                  <a:ext cx="1735246" cy="3568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JP" sz="1200" b="0" i="0" u="none" strike="noStrike" kern="0" cap="none" spc="0" normalizeH="0" baseline="0" noProof="0">
                      <a:ln>
                        <a:noFill/>
                      </a:ln>
                      <a:solidFill>
                        <a:srgbClr val="33B2C1">
                          <a:lumMod val="50000"/>
                        </a:srgbClr>
                      </a:solidFill>
                      <a:effectLst/>
                      <a:uLnTx/>
                      <a:uFillTx/>
                    </a:rPr>
                    <a:t>フロントエンド</a:t>
                  </a:r>
                </a:p>
              </p:txBody>
            </p:sp>
          </p:grpSp>
          <p:grpSp>
            <p:nvGrpSpPr>
              <p:cNvPr id="254" name="Group 253">
                <a:extLst>
                  <a:ext uri="{FF2B5EF4-FFF2-40B4-BE49-F238E27FC236}">
                    <a16:creationId xmlns:a16="http://schemas.microsoft.com/office/drawing/2014/main" id="{EE41A6E1-979A-9117-C1C2-F4B23F448114}"/>
                  </a:ext>
                </a:extLst>
              </p:cNvPr>
              <p:cNvGrpSpPr/>
              <p:nvPr/>
            </p:nvGrpSpPr>
            <p:grpSpPr>
              <a:xfrm>
                <a:off x="8687446" y="2962725"/>
                <a:ext cx="3076237" cy="2083632"/>
                <a:chOff x="5163734" y="1614986"/>
                <a:chExt cx="5538957" cy="2684550"/>
              </a:xfrm>
            </p:grpSpPr>
            <p:sp>
              <p:nvSpPr>
                <p:cNvPr id="1031" name="Rounded Rectangle 14">
                  <a:extLst>
                    <a:ext uri="{FF2B5EF4-FFF2-40B4-BE49-F238E27FC236}">
                      <a16:creationId xmlns:a16="http://schemas.microsoft.com/office/drawing/2014/main" id="{8538E6EC-005E-C1D8-5FBA-5140DB41C600}"/>
                    </a:ext>
                  </a:extLst>
                </p:cNvPr>
                <p:cNvSpPr/>
                <p:nvPr/>
              </p:nvSpPr>
              <p:spPr>
                <a:xfrm>
                  <a:off x="5163734" y="1614986"/>
                  <a:ext cx="3333150" cy="2684550"/>
                </a:xfrm>
                <a:prstGeom prst="roundRect">
                  <a:avLst>
                    <a:gd name="adj" fmla="val 0"/>
                  </a:avLst>
                </a:prstGeom>
                <a:solidFill>
                  <a:srgbClr val="50B848">
                    <a:alpha val="10177"/>
                  </a:srgbClr>
                </a:solidFill>
                <a:ln w="28575" cap="flat" cmpd="sng" algn="ctr">
                  <a:solidFill>
                    <a:srgbClr val="50B84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JP" sz="1400" b="0" i="0" u="none" strike="noStrike" kern="0" cap="none" spc="0" normalizeH="0" baseline="0" noProof="0">
                    <a:ln>
                      <a:noFill/>
                    </a:ln>
                    <a:solidFill>
                      <a:srgbClr val="171616"/>
                    </a:solidFill>
                    <a:effectLst/>
                    <a:uLnTx/>
                    <a:uFillTx/>
                    <a:latin typeface="Meiryo UI"/>
                    <a:ea typeface="+mn-ea"/>
                    <a:cs typeface="+mn-cs"/>
                  </a:endParaRPr>
                </a:p>
              </p:txBody>
            </p:sp>
            <p:sp>
              <p:nvSpPr>
                <p:cNvPr id="1032" name="TextBox 1031">
                  <a:extLst>
                    <a:ext uri="{FF2B5EF4-FFF2-40B4-BE49-F238E27FC236}">
                      <a16:creationId xmlns:a16="http://schemas.microsoft.com/office/drawing/2014/main" id="{9C904940-75F6-43A6-E1EC-12DBD0FBF2B1}"/>
                    </a:ext>
                  </a:extLst>
                </p:cNvPr>
                <p:cNvSpPr txBox="1"/>
                <p:nvPr/>
              </p:nvSpPr>
              <p:spPr>
                <a:xfrm>
                  <a:off x="5218262" y="1707112"/>
                  <a:ext cx="1530321" cy="3568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JP" sz="1200" b="0" i="0" u="none" strike="noStrike" kern="0" cap="none" spc="0" normalizeH="0" baseline="0" noProof="0">
                      <a:ln>
                        <a:noFill/>
                      </a:ln>
                      <a:solidFill>
                        <a:srgbClr val="50B848">
                          <a:lumMod val="50000"/>
                        </a:srgbClr>
                      </a:solidFill>
                      <a:effectLst/>
                      <a:uLnTx/>
                      <a:uFillTx/>
                    </a:rPr>
                    <a:t>バックエンド</a:t>
                  </a:r>
                </a:p>
              </p:txBody>
            </p:sp>
            <p:pic>
              <p:nvPicPr>
                <p:cNvPr id="1033" name="Picture 1032">
                  <a:extLst>
                    <a:ext uri="{FF2B5EF4-FFF2-40B4-BE49-F238E27FC236}">
                      <a16:creationId xmlns:a16="http://schemas.microsoft.com/office/drawing/2014/main" id="{811C74D0-AE44-139B-C3C5-51F454D43CC0}"/>
                    </a:ext>
                  </a:extLst>
                </p:cNvPr>
                <p:cNvPicPr>
                  <a:picLocks/>
                </p:cNvPicPr>
                <p:nvPr/>
              </p:nvPicPr>
              <p:blipFill>
                <a:blip r:embed="rId4"/>
                <a:stretch>
                  <a:fillRect/>
                </a:stretch>
              </p:blipFill>
              <p:spPr>
                <a:xfrm>
                  <a:off x="7033238" y="1676557"/>
                  <a:ext cx="503108" cy="359999"/>
                </a:xfrm>
                <a:prstGeom prst="rect">
                  <a:avLst/>
                </a:prstGeom>
              </p:spPr>
            </p:pic>
            <p:sp>
              <p:nvSpPr>
                <p:cNvPr id="1034" name="Rounded Rectangle 32">
                  <a:extLst>
                    <a:ext uri="{FF2B5EF4-FFF2-40B4-BE49-F238E27FC236}">
                      <a16:creationId xmlns:a16="http://schemas.microsoft.com/office/drawing/2014/main" id="{4BB185F4-31D5-91B3-6344-DFD40E09F7F8}"/>
                    </a:ext>
                  </a:extLst>
                </p:cNvPr>
                <p:cNvSpPr/>
                <p:nvPr/>
              </p:nvSpPr>
              <p:spPr>
                <a:xfrm>
                  <a:off x="5337396" y="2201205"/>
                  <a:ext cx="1322201" cy="827422"/>
                </a:xfrm>
                <a:prstGeom prst="roundRect">
                  <a:avLst>
                    <a:gd name="adj" fmla="val 0"/>
                  </a:avLst>
                </a:prstGeom>
                <a:solidFill>
                  <a:srgbClr val="50B848"/>
                </a:solidFill>
                <a:ln w="12700" cap="flat" cmpd="sng" algn="ctr">
                  <a:solidFill>
                    <a:srgbClr val="50B84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JP" sz="1050" b="0" i="0" u="none" strike="noStrike" kern="0" cap="none" spc="0" normalizeH="0" baseline="0" noProof="0">
                      <a:ln>
                        <a:noFill/>
                      </a:ln>
                      <a:solidFill>
                        <a:prstClr val="white"/>
                      </a:solidFill>
                      <a:effectLst/>
                      <a:uLnTx/>
                      <a:uFillTx/>
                      <a:latin typeface="Meiryo UI"/>
                      <a:ea typeface="+mn-ea"/>
                      <a:cs typeface="+mn-cs"/>
                    </a:rPr>
                    <a:t>Spring Web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JP" sz="1050" b="0" i="0" u="none" strike="noStrike" kern="0" cap="none" spc="0" normalizeH="0" baseline="0" noProof="0">
                      <a:ln>
                        <a:noFill/>
                      </a:ln>
                      <a:solidFill>
                        <a:prstClr val="white"/>
                      </a:solidFill>
                      <a:effectLst/>
                      <a:uLnTx/>
                      <a:uFillTx/>
                      <a:latin typeface="Meiryo UI"/>
                      <a:ea typeface="+mn-ea"/>
                      <a:cs typeface="+mn-cs"/>
                    </a:rPr>
                    <a:t>(API)</a:t>
                  </a:r>
                </a:p>
              </p:txBody>
            </p:sp>
            <p:sp>
              <p:nvSpPr>
                <p:cNvPr id="1035" name="Rounded Rectangle 33">
                  <a:extLst>
                    <a:ext uri="{FF2B5EF4-FFF2-40B4-BE49-F238E27FC236}">
                      <a16:creationId xmlns:a16="http://schemas.microsoft.com/office/drawing/2014/main" id="{5A093639-642A-AD58-E2F3-723D5DC351C1}"/>
                    </a:ext>
                  </a:extLst>
                </p:cNvPr>
                <p:cNvSpPr/>
                <p:nvPr/>
              </p:nvSpPr>
              <p:spPr>
                <a:xfrm>
                  <a:off x="6596866" y="2201204"/>
                  <a:ext cx="1707095" cy="827422"/>
                </a:xfrm>
                <a:prstGeom prst="roundRect">
                  <a:avLst>
                    <a:gd name="adj" fmla="val 0"/>
                  </a:avLst>
                </a:prstGeom>
                <a:solidFill>
                  <a:srgbClr val="50B848"/>
                </a:solidFill>
                <a:ln w="12700" cap="flat" cmpd="sng" algn="ctr">
                  <a:solidFill>
                    <a:srgbClr val="50B848">
                      <a:shade val="50000"/>
                    </a:srgbClr>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JP" sz="1050" b="0" i="0" u="none" strike="noStrike" kern="0" cap="none" spc="0" normalizeH="0" baseline="0" noProof="0">
                      <a:ln>
                        <a:noFill/>
                      </a:ln>
                      <a:solidFill>
                        <a:prstClr val="white"/>
                      </a:solidFill>
                      <a:effectLst/>
                      <a:uLnTx/>
                      <a:uFillTx/>
                      <a:latin typeface="Meiryo UI"/>
                      <a:ea typeface="+mn-ea"/>
                      <a:cs typeface="+mn-cs"/>
                    </a:rPr>
                    <a:t>Spring </a:t>
                  </a:r>
                  <a:endParaRPr kumimoji="0" lang="en-US" sz="1050" b="0" i="0" u="none" strike="noStrike" kern="0" cap="none" spc="0" normalizeH="0" baseline="0" noProof="0">
                    <a:ln>
                      <a:noFill/>
                    </a:ln>
                    <a:solidFill>
                      <a:prstClr val="white"/>
                    </a:solidFill>
                    <a:effectLst/>
                    <a:uLnTx/>
                    <a:uFillTx/>
                    <a:latin typeface="Meiryo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JP" sz="1050" b="0" i="0" u="none" strike="noStrike" kern="0" cap="none" spc="0" normalizeH="0" baseline="0" noProof="0">
                      <a:ln>
                        <a:noFill/>
                      </a:ln>
                      <a:solidFill>
                        <a:prstClr val="white"/>
                      </a:solidFill>
                      <a:effectLst/>
                      <a:uLnTx/>
                      <a:uFillTx/>
                      <a:latin typeface="Meiryo UI"/>
                      <a:ea typeface="+mn-ea"/>
                      <a:cs typeface="+mn-cs"/>
                    </a:rPr>
                    <a:t>セキュリティー</a:t>
                  </a:r>
                </a:p>
              </p:txBody>
            </p:sp>
            <p:sp>
              <p:nvSpPr>
                <p:cNvPr id="1036" name="Rounded Rectangle 36">
                  <a:extLst>
                    <a:ext uri="{FF2B5EF4-FFF2-40B4-BE49-F238E27FC236}">
                      <a16:creationId xmlns:a16="http://schemas.microsoft.com/office/drawing/2014/main" id="{64003C93-4736-C903-B165-0901E0B4BC30}"/>
                    </a:ext>
                  </a:extLst>
                </p:cNvPr>
                <p:cNvSpPr/>
                <p:nvPr/>
              </p:nvSpPr>
              <p:spPr>
                <a:xfrm>
                  <a:off x="5337427" y="3029947"/>
                  <a:ext cx="2966533" cy="523163"/>
                </a:xfrm>
                <a:prstGeom prst="roundRect">
                  <a:avLst>
                    <a:gd name="adj" fmla="val 0"/>
                  </a:avLst>
                </a:prstGeom>
                <a:solidFill>
                  <a:srgbClr val="50B848"/>
                </a:solidFill>
                <a:ln w="12700" cap="flat" cmpd="sng" algn="ctr">
                  <a:solidFill>
                    <a:srgbClr val="50B84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JP" sz="1050" b="0" i="0" u="none" strike="noStrike" kern="0" cap="none" spc="0" normalizeH="0" baseline="0" noProof="0">
                      <a:ln>
                        <a:noFill/>
                      </a:ln>
                      <a:solidFill>
                        <a:prstClr val="white"/>
                      </a:solidFill>
                      <a:effectLst/>
                      <a:uLnTx/>
                      <a:uFillTx/>
                      <a:latin typeface="Meiryo UI"/>
                      <a:ea typeface="+mn-ea"/>
                      <a:cs typeface="+mn-cs"/>
                    </a:rPr>
                    <a:t>Spring JPA</a:t>
                  </a:r>
                </a:p>
              </p:txBody>
            </p:sp>
            <p:sp>
              <p:nvSpPr>
                <p:cNvPr id="1037" name="Rounded Rectangle 38">
                  <a:extLst>
                    <a:ext uri="{FF2B5EF4-FFF2-40B4-BE49-F238E27FC236}">
                      <a16:creationId xmlns:a16="http://schemas.microsoft.com/office/drawing/2014/main" id="{07E868A4-B92D-61D1-9359-071E4DE051A1}"/>
                    </a:ext>
                  </a:extLst>
                </p:cNvPr>
                <p:cNvSpPr/>
                <p:nvPr/>
              </p:nvSpPr>
              <p:spPr>
                <a:xfrm>
                  <a:off x="5337397" y="3544553"/>
                  <a:ext cx="2966564" cy="523164"/>
                </a:xfrm>
                <a:prstGeom prst="roundRect">
                  <a:avLst>
                    <a:gd name="adj" fmla="val 0"/>
                  </a:avLst>
                </a:prstGeom>
                <a:solidFill>
                  <a:srgbClr val="50B848"/>
                </a:solidFill>
                <a:ln w="12700" cap="flat" cmpd="sng" algn="ctr">
                  <a:solidFill>
                    <a:srgbClr val="50B84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JP" sz="1050" b="0" i="0" u="none" strike="noStrike" kern="0" cap="none" spc="0" normalizeH="0" baseline="0" noProof="0">
                      <a:ln>
                        <a:noFill/>
                      </a:ln>
                      <a:solidFill>
                        <a:prstClr val="white"/>
                      </a:solidFill>
                      <a:effectLst/>
                      <a:uLnTx/>
                      <a:uFillTx/>
                      <a:latin typeface="Meiryo UI"/>
                      <a:ea typeface="+mn-ea"/>
                      <a:cs typeface="+mn-cs"/>
                    </a:rPr>
                    <a:t>Springフレームワーク</a:t>
                  </a:r>
                </a:p>
              </p:txBody>
            </p:sp>
            <p:sp>
              <p:nvSpPr>
                <p:cNvPr id="1038" name="TextBox 1037">
                  <a:extLst>
                    <a:ext uri="{FF2B5EF4-FFF2-40B4-BE49-F238E27FC236}">
                      <a16:creationId xmlns:a16="http://schemas.microsoft.com/office/drawing/2014/main" id="{8A93B36F-5598-B3CC-5EEA-0E5B6C474EC8}"/>
                    </a:ext>
                  </a:extLst>
                </p:cNvPr>
                <p:cNvSpPr txBox="1"/>
                <p:nvPr/>
              </p:nvSpPr>
              <p:spPr>
                <a:xfrm>
                  <a:off x="9065578" y="1731222"/>
                  <a:ext cx="1637113" cy="3568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rgbClr val="034EA2"/>
                      </a:solidFill>
                      <a:effectLst/>
                      <a:uLnTx/>
                      <a:uFillTx/>
                    </a:rPr>
                    <a:t>データベース</a:t>
                  </a:r>
                  <a:endParaRPr kumimoji="0" lang="en-JP" sz="1200" b="0" i="0" u="none" strike="noStrike" kern="0" cap="none" spc="0" normalizeH="0" baseline="0" noProof="0">
                    <a:ln>
                      <a:noFill/>
                    </a:ln>
                    <a:solidFill>
                      <a:srgbClr val="034EA2"/>
                    </a:solidFill>
                    <a:effectLst/>
                    <a:uLnTx/>
                    <a:uFillTx/>
                  </a:endParaRPr>
                </a:p>
              </p:txBody>
            </p:sp>
          </p:grpSp>
          <p:sp>
            <p:nvSpPr>
              <p:cNvPr id="255" name="Rectangle 254">
                <a:extLst>
                  <a:ext uri="{FF2B5EF4-FFF2-40B4-BE49-F238E27FC236}">
                    <a16:creationId xmlns:a16="http://schemas.microsoft.com/office/drawing/2014/main" id="{799B820D-083A-4E2F-8AA2-5CE9D29C0C63}"/>
                  </a:ext>
                </a:extLst>
              </p:cNvPr>
              <p:cNvSpPr/>
              <p:nvPr/>
            </p:nvSpPr>
            <p:spPr>
              <a:xfrm>
                <a:off x="6978458" y="5472234"/>
                <a:ext cx="4917810" cy="706623"/>
              </a:xfrm>
              <a:prstGeom prst="rect">
                <a:avLst/>
              </a:prstGeom>
              <a:solidFill>
                <a:srgbClr val="002060"/>
              </a:solidFill>
              <a:ln w="127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JP" sz="1600" b="0" i="0" u="none" strike="noStrike" kern="0" cap="none" spc="0" normalizeH="0" baseline="0" noProof="0">
                    <a:ln>
                      <a:noFill/>
                    </a:ln>
                    <a:solidFill>
                      <a:prstClr val="white"/>
                    </a:solidFill>
                    <a:effectLst/>
                    <a:uLnTx/>
                    <a:uFillTx/>
                    <a:latin typeface="Meiryo UI"/>
                    <a:ea typeface="+mn-ea"/>
                    <a:cs typeface="+mn-cs"/>
                  </a:rPr>
                  <a:t>外部アプリケーション</a:t>
                </a:r>
              </a:p>
            </p:txBody>
          </p:sp>
          <p:sp>
            <p:nvSpPr>
              <p:cNvPr id="1024" name="Left-Right Arrow 56">
                <a:extLst>
                  <a:ext uri="{FF2B5EF4-FFF2-40B4-BE49-F238E27FC236}">
                    <a16:creationId xmlns:a16="http://schemas.microsoft.com/office/drawing/2014/main" id="{CF903238-AEA2-ABBC-EE6F-7312383CAF6E}"/>
                  </a:ext>
                </a:extLst>
              </p:cNvPr>
              <p:cNvSpPr/>
              <p:nvPr/>
            </p:nvSpPr>
            <p:spPr>
              <a:xfrm rot="16200000">
                <a:off x="9407279" y="5143338"/>
                <a:ext cx="329271" cy="227543"/>
              </a:xfrm>
              <a:prstGeom prst="leftRightArrow">
                <a:avLst/>
              </a:prstGeom>
              <a:solidFill>
                <a:srgbClr val="BFBFBF"/>
              </a:solidFill>
              <a:ln w="12700" cap="flat" cmpd="sng" algn="ctr">
                <a:solidFill>
                  <a:srgbClr val="BFBFB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JP" sz="1400" b="0" i="0" u="none" strike="noStrike" kern="0" cap="none" spc="0" normalizeH="0" baseline="0" noProof="0">
                  <a:ln>
                    <a:noFill/>
                  </a:ln>
                  <a:solidFill>
                    <a:srgbClr val="171616"/>
                  </a:solidFill>
                  <a:effectLst/>
                  <a:uLnTx/>
                  <a:uFillTx/>
                  <a:latin typeface="Meiryo UI"/>
                  <a:ea typeface="+mn-ea"/>
                  <a:cs typeface="+mn-cs"/>
                </a:endParaRPr>
              </a:p>
            </p:txBody>
          </p:sp>
          <p:sp>
            <p:nvSpPr>
              <p:cNvPr id="1025" name="Left-Right Arrow 56">
                <a:extLst>
                  <a:ext uri="{FF2B5EF4-FFF2-40B4-BE49-F238E27FC236}">
                    <a16:creationId xmlns:a16="http://schemas.microsoft.com/office/drawing/2014/main" id="{E1140120-4C93-0807-AE34-CC370C5A327D}"/>
                  </a:ext>
                </a:extLst>
              </p:cNvPr>
              <p:cNvSpPr/>
              <p:nvPr/>
            </p:nvSpPr>
            <p:spPr>
              <a:xfrm rot="16200000">
                <a:off x="11234160" y="5144889"/>
                <a:ext cx="325581" cy="227543"/>
              </a:xfrm>
              <a:prstGeom prst="leftRightArrow">
                <a:avLst/>
              </a:prstGeom>
              <a:solidFill>
                <a:srgbClr val="BFBFBF"/>
              </a:solidFill>
              <a:ln w="12700" cap="flat" cmpd="sng" algn="ctr">
                <a:solidFill>
                  <a:srgbClr val="BFBFB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JP" sz="1400" b="0" i="0" u="none" strike="noStrike" kern="0" cap="none" spc="0" normalizeH="0" baseline="0" noProof="0">
                  <a:ln>
                    <a:noFill/>
                  </a:ln>
                  <a:solidFill>
                    <a:srgbClr val="171616"/>
                  </a:solidFill>
                  <a:effectLst/>
                  <a:uLnTx/>
                  <a:uFillTx/>
                  <a:latin typeface="Meiryo UI"/>
                  <a:ea typeface="+mn-ea"/>
                  <a:cs typeface="+mn-cs"/>
                </a:endParaRPr>
              </a:p>
            </p:txBody>
          </p:sp>
          <p:sp>
            <p:nvSpPr>
              <p:cNvPr id="1027" name="Left-Right Arrow 56">
                <a:extLst>
                  <a:ext uri="{FF2B5EF4-FFF2-40B4-BE49-F238E27FC236}">
                    <a16:creationId xmlns:a16="http://schemas.microsoft.com/office/drawing/2014/main" id="{2AE69F8B-4D40-2D47-4961-51D201B5444E}"/>
                  </a:ext>
                </a:extLst>
              </p:cNvPr>
              <p:cNvSpPr/>
              <p:nvPr/>
            </p:nvSpPr>
            <p:spPr>
              <a:xfrm>
                <a:off x="8354279" y="3966140"/>
                <a:ext cx="329364" cy="227544"/>
              </a:xfrm>
              <a:prstGeom prst="leftRightArrow">
                <a:avLst/>
              </a:prstGeom>
              <a:solidFill>
                <a:srgbClr val="BFBFBF"/>
              </a:solidFill>
              <a:ln w="12700" cap="flat" cmpd="sng" algn="ctr">
                <a:solidFill>
                  <a:srgbClr val="BFBFB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JP" sz="1400" b="0" i="0" u="none" strike="noStrike" kern="0" cap="none" spc="0" normalizeH="0" baseline="0" noProof="0">
                  <a:ln>
                    <a:noFill/>
                  </a:ln>
                  <a:solidFill>
                    <a:srgbClr val="171616"/>
                  </a:solidFill>
                  <a:effectLst/>
                  <a:uLnTx/>
                  <a:uFillTx/>
                  <a:latin typeface="Meiryo UI"/>
                  <a:ea typeface="+mn-ea"/>
                  <a:cs typeface="+mn-cs"/>
                </a:endParaRPr>
              </a:p>
            </p:txBody>
          </p:sp>
          <p:sp>
            <p:nvSpPr>
              <p:cNvPr id="1045" name="Flowchart: Magnetic Disk 1044">
                <a:extLst>
                  <a:ext uri="{FF2B5EF4-FFF2-40B4-BE49-F238E27FC236}">
                    <a16:creationId xmlns:a16="http://schemas.microsoft.com/office/drawing/2014/main" id="{CC463B51-E59B-2433-D1DA-ACA63BF44BB4}"/>
                  </a:ext>
                </a:extLst>
              </p:cNvPr>
              <p:cNvSpPr>
                <a:spLocks noChangeAspect="1"/>
              </p:cNvSpPr>
              <p:nvPr/>
            </p:nvSpPr>
            <p:spPr>
              <a:xfrm>
                <a:off x="10990287" y="3409355"/>
                <a:ext cx="739773" cy="587082"/>
              </a:xfrm>
              <a:prstGeom prst="flowChartMagneticDisk">
                <a:avLst/>
              </a:prstGeom>
              <a:solidFill>
                <a:srgbClr val="0070C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a:ln>
                      <a:noFill/>
                    </a:ln>
                    <a:solidFill>
                      <a:prstClr val="white"/>
                    </a:solidFill>
                    <a:effectLst/>
                    <a:uLnTx/>
                    <a:uFillTx/>
                    <a:latin typeface="Meiryo UI"/>
                    <a:ea typeface="+mn-ea"/>
                    <a:cs typeface="+mn-cs"/>
                  </a:rPr>
                  <a:t>Oracle</a:t>
                </a:r>
                <a:endParaRPr kumimoji="0" lang="ja-JP" altLang="en-US" sz="1100" b="0" i="0" u="none" strike="noStrike" kern="0" cap="none" spc="0" normalizeH="0" baseline="0" noProof="0">
                  <a:ln>
                    <a:noFill/>
                  </a:ln>
                  <a:solidFill>
                    <a:prstClr val="white"/>
                  </a:solidFill>
                  <a:effectLst/>
                  <a:uLnTx/>
                  <a:uFillTx/>
                  <a:latin typeface="Meiryo UI"/>
                  <a:ea typeface="+mn-ea"/>
                  <a:cs typeface="+mn-cs"/>
                </a:endParaRPr>
              </a:p>
            </p:txBody>
          </p:sp>
          <p:sp>
            <p:nvSpPr>
              <p:cNvPr id="1046" name="Left-Right Arrow 56">
                <a:extLst>
                  <a:ext uri="{FF2B5EF4-FFF2-40B4-BE49-F238E27FC236}">
                    <a16:creationId xmlns:a16="http://schemas.microsoft.com/office/drawing/2014/main" id="{0CEA260E-D72F-456E-47A8-E053FAEC6A00}"/>
                  </a:ext>
                </a:extLst>
              </p:cNvPr>
              <p:cNvSpPr/>
              <p:nvPr/>
            </p:nvSpPr>
            <p:spPr>
              <a:xfrm>
                <a:off x="10529398" y="3996437"/>
                <a:ext cx="329364" cy="227544"/>
              </a:xfrm>
              <a:prstGeom prst="leftRightArrow">
                <a:avLst/>
              </a:prstGeom>
              <a:solidFill>
                <a:srgbClr val="BFBFBF"/>
              </a:solidFill>
              <a:ln w="12700" cap="flat" cmpd="sng" algn="ctr">
                <a:solidFill>
                  <a:srgbClr val="BFBFB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JP" sz="1400" b="0" i="0" u="none" strike="noStrike" kern="0" cap="none" spc="0" normalizeH="0" baseline="0" noProof="0">
                  <a:ln>
                    <a:noFill/>
                  </a:ln>
                  <a:solidFill>
                    <a:srgbClr val="171616"/>
                  </a:solidFill>
                  <a:effectLst/>
                  <a:uLnTx/>
                  <a:uFillTx/>
                  <a:latin typeface="Meiryo UI"/>
                  <a:ea typeface="+mn-ea"/>
                  <a:cs typeface="+mn-cs"/>
                </a:endParaRPr>
              </a:p>
            </p:txBody>
          </p:sp>
          <p:sp>
            <p:nvSpPr>
              <p:cNvPr id="1048" name="Flowchart: Magnetic Disk 1047">
                <a:extLst>
                  <a:ext uri="{FF2B5EF4-FFF2-40B4-BE49-F238E27FC236}">
                    <a16:creationId xmlns:a16="http://schemas.microsoft.com/office/drawing/2014/main" id="{B5065830-F06C-8B6D-EE3D-487BC0CF08C5}"/>
                  </a:ext>
                </a:extLst>
              </p:cNvPr>
              <p:cNvSpPr>
                <a:spLocks noChangeAspect="1"/>
              </p:cNvSpPr>
              <p:nvPr/>
            </p:nvSpPr>
            <p:spPr>
              <a:xfrm>
                <a:off x="10990287" y="4170209"/>
                <a:ext cx="739773" cy="587082"/>
              </a:xfrm>
              <a:prstGeom prst="flowChartMagneticDisk">
                <a:avLst/>
              </a:prstGeom>
              <a:solidFill>
                <a:srgbClr val="0070C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err="1">
                    <a:ln>
                      <a:noFill/>
                    </a:ln>
                    <a:solidFill>
                      <a:prstClr val="white"/>
                    </a:solidFill>
                    <a:effectLst/>
                    <a:uLnTx/>
                    <a:uFillTx/>
                    <a:latin typeface="Meiryo UI"/>
                    <a:ea typeface="+mn-ea"/>
                    <a:cs typeface="+mn-cs"/>
                  </a:rPr>
                  <a:t>Postgre</a:t>
                </a:r>
                <a:endParaRPr kumimoji="0" lang="ja-JP" altLang="en-US" sz="1100" b="0" i="0" u="none" strike="noStrike" kern="0" cap="none" spc="0" normalizeH="0" baseline="0" noProof="0">
                  <a:ln>
                    <a:noFill/>
                  </a:ln>
                  <a:solidFill>
                    <a:prstClr val="white"/>
                  </a:solidFill>
                  <a:effectLst/>
                  <a:uLnTx/>
                  <a:uFillTx/>
                  <a:latin typeface="Meiryo UI"/>
                  <a:ea typeface="+mn-ea"/>
                  <a:cs typeface="+mn-cs"/>
                </a:endParaRPr>
              </a:p>
            </p:txBody>
          </p:sp>
        </p:grpSp>
      </p:grpSp>
    </p:spTree>
    <p:extLst>
      <p:ext uri="{BB962C8B-B14F-4D97-AF65-F5344CB8AC3E}">
        <p14:creationId xmlns:p14="http://schemas.microsoft.com/office/powerpoint/2010/main" val="2639468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A3B64D0-21E8-483C-B46F-8DC13F2582CB}"/>
              </a:ext>
            </a:extLst>
          </p:cNvPr>
          <p:cNvSpPr>
            <a:spLocks noGrp="1"/>
          </p:cNvSpPr>
          <p:nvPr>
            <p:ph type="title"/>
          </p:nvPr>
        </p:nvSpPr>
        <p:spPr>
          <a:xfrm>
            <a:off x="392860" y="151107"/>
            <a:ext cx="10461600" cy="547200"/>
          </a:xfrm>
        </p:spPr>
        <p:txBody>
          <a:bodyPr>
            <a:normAutofit/>
          </a:bodyPr>
          <a:lstStyle/>
          <a:p>
            <a:pPr algn="ctr"/>
            <a:r>
              <a:rPr lang="ja-JP" altLang="en-US">
                <a:latin typeface="+mn-ea"/>
                <a:ea typeface="+mn-ea"/>
              </a:rPr>
              <a:t>データ連携プラットフォーム構築</a:t>
            </a:r>
          </a:p>
        </p:txBody>
      </p:sp>
      <p:sp>
        <p:nvSpPr>
          <p:cNvPr id="2" name="フッター プレースホルダー 1">
            <a:extLst>
              <a:ext uri="{FF2B5EF4-FFF2-40B4-BE49-F238E27FC236}">
                <a16:creationId xmlns:a16="http://schemas.microsoft.com/office/drawing/2014/main" id="{B6026152-345B-46A3-9931-E5C9A2BA2C03}"/>
              </a:ext>
            </a:extLst>
          </p:cNvPr>
          <p:cNvSpPr>
            <a:spLocks noGrp="1"/>
          </p:cNvSpPr>
          <p:nvPr>
            <p:ph type="ftr" sz="quarter" idx="10"/>
          </p:nvPr>
        </p:nvSpPr>
        <p:spPr/>
        <p:txBody>
          <a:bodyPr/>
          <a:lstStyle/>
          <a:p>
            <a:r>
              <a:rPr lang="en-US" altLang="ja-JP"/>
              <a:t>Copyright © 2022 FPT Software All rights reserved.</a:t>
            </a:r>
            <a:endParaRPr kumimoji="1" lang="ja-JP" altLang="en-US"/>
          </a:p>
        </p:txBody>
      </p:sp>
      <p:sp>
        <p:nvSpPr>
          <p:cNvPr id="5" name="スライド番号プレースホルダー 4">
            <a:extLst>
              <a:ext uri="{FF2B5EF4-FFF2-40B4-BE49-F238E27FC236}">
                <a16:creationId xmlns:a16="http://schemas.microsoft.com/office/drawing/2014/main" id="{213255F2-DEDE-4B1B-9C7F-F979C4669DC4}"/>
              </a:ext>
            </a:extLst>
          </p:cNvPr>
          <p:cNvSpPr>
            <a:spLocks noGrp="1"/>
          </p:cNvSpPr>
          <p:nvPr>
            <p:ph type="sldNum" sz="quarter" idx="11"/>
          </p:nvPr>
        </p:nvSpPr>
        <p:spPr/>
        <p:txBody>
          <a:bodyPr/>
          <a:lstStyle/>
          <a:p>
            <a:fld id="{64426991-36D0-4DC2-898E-6B6E1FAFABE8}" type="slidenum">
              <a:rPr kumimoji="1" lang="ja-JP" altLang="en-US" smtClean="0"/>
              <a:t>17</a:t>
            </a:fld>
            <a:endParaRPr kumimoji="1" lang="ja-JP" altLang="en-US"/>
          </a:p>
        </p:txBody>
      </p:sp>
      <p:grpSp>
        <p:nvGrpSpPr>
          <p:cNvPr id="14" name="Group 13"/>
          <p:cNvGrpSpPr/>
          <p:nvPr/>
        </p:nvGrpSpPr>
        <p:grpSpPr>
          <a:xfrm>
            <a:off x="811382" y="2591623"/>
            <a:ext cx="6230751" cy="3952487"/>
            <a:chOff x="2584134" y="2423469"/>
            <a:chExt cx="8190355" cy="2964363"/>
          </a:xfrm>
        </p:grpSpPr>
        <p:sp>
          <p:nvSpPr>
            <p:cNvPr id="8" name="TextBox 7"/>
            <p:cNvSpPr txBox="1"/>
            <p:nvPr/>
          </p:nvSpPr>
          <p:spPr>
            <a:xfrm>
              <a:off x="2584134" y="2423469"/>
              <a:ext cx="3346558"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a:ln>
                    <a:noFill/>
                  </a:ln>
                  <a:solidFill>
                    <a:srgbClr val="301D7E"/>
                  </a:solidFill>
                  <a:effectLst/>
                  <a:uLnTx/>
                  <a:uFillTx/>
                  <a:latin typeface="+mn-ea"/>
                  <a:cs typeface="+mn-cs"/>
                </a:rPr>
                <a:t>FPT</a:t>
              </a:r>
              <a:r>
                <a:rPr kumimoji="0" lang="ja-JP" altLang="en-US" sz="1600" b="1" i="0" u="none" strike="noStrike" kern="1200" cap="none" spc="0" normalizeH="0" baseline="0" noProof="0">
                  <a:ln>
                    <a:noFill/>
                  </a:ln>
                  <a:solidFill>
                    <a:srgbClr val="301D7E"/>
                  </a:solidFill>
                  <a:effectLst/>
                  <a:uLnTx/>
                  <a:uFillTx/>
                  <a:latin typeface="+mn-ea"/>
                  <a:cs typeface="+mn-cs"/>
                </a:rPr>
                <a:t>のソリューション＆作業</a:t>
              </a:r>
              <a:endParaRPr kumimoji="0" lang="en-US" sz="1600" b="1" i="0" u="none" strike="noStrike" kern="1200" cap="none" spc="0" normalizeH="0" baseline="0" noProof="0">
                <a:ln>
                  <a:noFill/>
                </a:ln>
                <a:solidFill>
                  <a:srgbClr val="301D7E"/>
                </a:solidFill>
                <a:effectLst/>
                <a:uLnTx/>
                <a:uFillTx/>
                <a:latin typeface="+mn-ea"/>
                <a:cs typeface="+mn-cs"/>
              </a:endParaRPr>
            </a:p>
          </p:txBody>
        </p:sp>
        <p:cxnSp>
          <p:nvCxnSpPr>
            <p:cNvPr id="9" name="Straight Connector 8"/>
            <p:cNvCxnSpPr>
              <a:cxnSpLocks/>
            </p:cNvCxnSpPr>
            <p:nvPr/>
          </p:nvCxnSpPr>
          <p:spPr>
            <a:xfrm>
              <a:off x="2669107" y="2636135"/>
              <a:ext cx="7282560" cy="17019"/>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69108" y="2694404"/>
              <a:ext cx="8105381" cy="2693428"/>
            </a:xfrm>
            <a:prstGeom prst="rect">
              <a:avLst/>
            </a:prstGeom>
            <a:noFill/>
          </p:spPr>
          <p:txBody>
            <a:bodyPr wrap="square" lIns="91440" tIns="45720" rIns="91440" bIns="45720" rtlCol="0" anchor="t">
              <a:spAutoFit/>
            </a:bodyPr>
            <a:lstStyle/>
            <a:p>
              <a:pPr marL="227965" marR="0" lvl="0" indent="-227965"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467" b="0" i="0" u="none" strike="noStrike" kern="1200" cap="none" spc="0" normalizeH="0" baseline="0" noProof="0">
                  <a:ln>
                    <a:noFill/>
                  </a:ln>
                  <a:solidFill>
                    <a:srgbClr val="36365C"/>
                  </a:solidFill>
                  <a:effectLst/>
                  <a:uLnTx/>
                  <a:uFillTx/>
                  <a:latin typeface="Meiryo UI"/>
                  <a:ea typeface="Meiryo UI"/>
                  <a:cs typeface="+mn-cs"/>
                </a:rPr>
                <a:t>2022</a:t>
              </a:r>
              <a:r>
                <a:rPr kumimoji="0" lang="ja-JP" altLang="en-US" sz="1467" b="0" i="0" u="none" strike="noStrike" kern="1200" cap="none" spc="0" normalizeH="0" baseline="0" noProof="0">
                  <a:ln>
                    <a:noFill/>
                  </a:ln>
                  <a:solidFill>
                    <a:srgbClr val="36365C"/>
                  </a:solidFill>
                  <a:effectLst/>
                  <a:uLnTx/>
                  <a:uFillTx/>
                  <a:latin typeface="Meiryo UI"/>
                  <a:ea typeface="Meiryo UI"/>
                  <a:cs typeface="+mn-cs"/>
                </a:rPr>
                <a:t>年から現在まで</a:t>
              </a:r>
              <a:r>
                <a:rPr kumimoji="0" lang="en-US" altLang="ja-JP" sz="1467" b="0" i="0" u="none" strike="noStrike" kern="1200" cap="none" spc="0" normalizeH="0" baseline="0" noProof="0">
                  <a:ln>
                    <a:noFill/>
                  </a:ln>
                  <a:solidFill>
                    <a:srgbClr val="36365C"/>
                  </a:solidFill>
                  <a:effectLst/>
                  <a:uLnTx/>
                  <a:uFillTx/>
                  <a:latin typeface="Meiryo UI"/>
                  <a:ea typeface="Meiryo UI"/>
                  <a:cs typeface="+mn-cs"/>
                </a:rPr>
                <a:t>Azure</a:t>
              </a:r>
              <a:r>
                <a:rPr kumimoji="0" lang="ja-JP" altLang="en-US" sz="1467" b="0" i="0" u="none" strike="noStrike" kern="1200" cap="none" spc="0" normalizeH="0" baseline="0" noProof="0">
                  <a:ln>
                    <a:noFill/>
                  </a:ln>
                  <a:solidFill>
                    <a:srgbClr val="36365C"/>
                  </a:solidFill>
                  <a:effectLst/>
                  <a:uLnTx/>
                  <a:uFillTx/>
                  <a:latin typeface="Meiryo UI"/>
                  <a:ea typeface="Meiryo UI"/>
                  <a:cs typeface="+mn-cs"/>
                </a:rPr>
                <a:t>上でのプラットフォームの提案・設計・構築を実施する</a:t>
              </a:r>
              <a:endParaRPr kumimoji="0" lang="en-US" altLang="ja-JP" sz="1467" b="0" i="0" u="none" strike="noStrike" kern="1200" cap="none" spc="0" normalizeH="0" baseline="0" noProof="0">
                <a:ln>
                  <a:noFill/>
                </a:ln>
                <a:solidFill>
                  <a:srgbClr val="36365C"/>
                </a:solidFill>
                <a:effectLst/>
                <a:uLnTx/>
                <a:uFillTx/>
                <a:latin typeface="Meiryo UI"/>
                <a:ea typeface="Meiryo UI"/>
                <a:cs typeface="+mn-cs"/>
              </a:endParaRPr>
            </a:p>
            <a:p>
              <a:pPr marL="685165" lvl="1" indent="-227965" algn="just" defTabSz="457200">
                <a:buFont typeface="Arial" panose="020B0604020202020204" pitchFamily="34" charset="0"/>
                <a:buChar char="•"/>
                <a:defRPr/>
              </a:pPr>
              <a:r>
                <a:rPr kumimoji="0" lang="ja-JP" altLang="en-US" sz="1467">
                  <a:solidFill>
                    <a:srgbClr val="36365C"/>
                  </a:solidFill>
                  <a:latin typeface="Meiryo UI"/>
                  <a:ea typeface="Meiryo UI"/>
                </a:rPr>
                <a:t>販売先から</a:t>
              </a:r>
              <a:r>
                <a:rPr kumimoji="0" lang="en-US" altLang="ja-JP" sz="1467">
                  <a:solidFill>
                    <a:srgbClr val="36365C"/>
                  </a:solidFill>
                  <a:latin typeface="Meiryo UI"/>
                  <a:ea typeface="Meiryo UI"/>
                </a:rPr>
                <a:t>API</a:t>
              </a:r>
              <a:r>
                <a:rPr kumimoji="0" lang="ja-JP" altLang="en-US" sz="1467">
                  <a:solidFill>
                    <a:srgbClr val="36365C"/>
                  </a:solidFill>
                  <a:latin typeface="Meiryo UI"/>
                  <a:ea typeface="Meiryo UI"/>
                </a:rPr>
                <a:t>コールでデータ集信する （秒に数千リクエストまで対応）</a:t>
              </a:r>
              <a:endParaRPr kumimoji="0" lang="en-US" altLang="ja-JP" sz="1467">
                <a:solidFill>
                  <a:srgbClr val="36365C"/>
                </a:solidFill>
                <a:latin typeface="Meiryo UI"/>
                <a:ea typeface="Meiryo UI"/>
              </a:endParaRPr>
            </a:p>
            <a:p>
              <a:pPr marL="685165" lvl="1" indent="-227965" algn="just" defTabSz="457200">
                <a:buFont typeface="Arial" panose="020B0604020202020204" pitchFamily="34" charset="0"/>
                <a:buChar char="•"/>
                <a:defRPr/>
              </a:pPr>
              <a:r>
                <a:rPr kumimoji="0" lang="ja-JP" altLang="en-US" sz="1467" b="0" i="0" u="none" strike="noStrike" kern="1200" cap="none" spc="0" normalizeH="0" baseline="0" noProof="0">
                  <a:ln>
                    <a:noFill/>
                  </a:ln>
                  <a:solidFill>
                    <a:srgbClr val="36365C"/>
                  </a:solidFill>
                  <a:effectLst/>
                  <a:uLnTx/>
                  <a:uFillTx/>
                  <a:latin typeface="Meiryo UI"/>
                  <a:ea typeface="Meiryo UI"/>
                  <a:cs typeface="+mn-cs"/>
                </a:rPr>
                <a:t>社内の各システム</a:t>
              </a:r>
              <a:r>
                <a:rPr kumimoji="0" lang="en-US" altLang="ja-JP" sz="1467" b="0" i="0" u="none" strike="noStrike" kern="1200" cap="none" spc="0" normalizeH="0" baseline="0" noProof="0">
                  <a:ln>
                    <a:noFill/>
                  </a:ln>
                  <a:solidFill>
                    <a:srgbClr val="36365C"/>
                  </a:solidFill>
                  <a:effectLst/>
                  <a:uLnTx/>
                  <a:uFillTx/>
                  <a:latin typeface="Meiryo UI"/>
                  <a:ea typeface="Meiryo UI"/>
                  <a:cs typeface="+mn-cs"/>
                </a:rPr>
                <a:t>(</a:t>
              </a:r>
              <a:r>
                <a:rPr kumimoji="0" lang="ja-JP" altLang="en-US" sz="1467">
                  <a:solidFill>
                    <a:srgbClr val="36365C"/>
                  </a:solidFill>
                  <a:latin typeface="Meiryo UI"/>
                  <a:ea typeface="Meiryo UI"/>
                </a:rPr>
                <a:t>オンプレミス、</a:t>
              </a:r>
              <a:r>
                <a:rPr kumimoji="0" lang="en-US" altLang="ja-JP" sz="1467">
                  <a:solidFill>
                    <a:srgbClr val="36365C"/>
                  </a:solidFill>
                  <a:latin typeface="Meiryo UI"/>
                  <a:ea typeface="Meiryo UI"/>
                </a:rPr>
                <a:t>AWS</a:t>
              </a:r>
              <a:r>
                <a:rPr kumimoji="0" lang="ja-JP" altLang="en-US" sz="1467">
                  <a:solidFill>
                    <a:srgbClr val="36365C"/>
                  </a:solidFill>
                  <a:latin typeface="Meiryo UI"/>
                  <a:ea typeface="Meiryo UI"/>
                </a:rPr>
                <a:t>）からデータ連携（集配信）</a:t>
              </a:r>
              <a:endParaRPr kumimoji="0" lang="en-US" altLang="ja-JP" sz="1467">
                <a:solidFill>
                  <a:srgbClr val="36365C"/>
                </a:solidFill>
                <a:latin typeface="Meiryo UI"/>
                <a:ea typeface="Meiryo UI"/>
              </a:endParaRPr>
            </a:p>
            <a:p>
              <a:pPr lvl="1" algn="just" defTabSz="457200">
                <a:defRPr/>
              </a:pPr>
              <a:endParaRPr kumimoji="0" lang="en-US" altLang="ja-JP" sz="1467">
                <a:solidFill>
                  <a:srgbClr val="36365C"/>
                </a:solidFill>
                <a:latin typeface="Meiryo UI"/>
                <a:ea typeface="Meiryo UI"/>
              </a:endParaRPr>
            </a:p>
            <a:p>
              <a:pPr marL="227965" indent="-227965" algn="just" defTabSz="457200">
                <a:buFont typeface="Arial" panose="020B0604020202020204" pitchFamily="34" charset="0"/>
                <a:buChar char="•"/>
                <a:defRPr/>
              </a:pPr>
              <a:r>
                <a:rPr kumimoji="1" lang="ja-JP" altLang="en-US" sz="1467" b="0" i="0" u="none" strike="noStrike" kern="1200" cap="none" spc="0" normalizeH="0" baseline="0" noProof="0">
                  <a:ln>
                    <a:noFill/>
                  </a:ln>
                  <a:solidFill>
                    <a:srgbClr val="36365C"/>
                  </a:solidFill>
                  <a:effectLst/>
                  <a:uLnTx/>
                  <a:uFillTx/>
                  <a:latin typeface="Meiryo UI"/>
                  <a:ea typeface="Meiryo UI"/>
                  <a:cs typeface="+mn-cs"/>
                </a:rPr>
                <a:t>プラットフォーム運用するための監視・セキュリティー・ユーザアクセスのソリューション提案から実施まで対応する</a:t>
              </a:r>
              <a:endParaRPr kumimoji="1" lang="en-US" altLang="ja-JP" sz="1467" b="0" i="0" u="none" strike="noStrike" kern="1200" cap="none" spc="0" normalizeH="0" baseline="0" noProof="0">
                <a:ln>
                  <a:noFill/>
                </a:ln>
                <a:solidFill>
                  <a:srgbClr val="36365C"/>
                </a:solidFill>
                <a:effectLst/>
                <a:uLnTx/>
                <a:uFillTx/>
                <a:latin typeface="Meiryo UI"/>
                <a:ea typeface="Meiryo UI"/>
                <a:cs typeface="+mn-cs"/>
              </a:endParaRPr>
            </a:p>
            <a:p>
              <a:pPr marR="0" lvl="0" algn="just" defTabSz="457200" rtl="0" eaLnBrk="1" fontAlgn="auto" latinLnBrk="0" hangingPunct="1">
                <a:lnSpc>
                  <a:spcPct val="100000"/>
                </a:lnSpc>
                <a:spcBef>
                  <a:spcPts val="0"/>
                </a:spcBef>
                <a:spcAft>
                  <a:spcPts val="0"/>
                </a:spcAft>
                <a:buClrTx/>
                <a:buSzTx/>
                <a:tabLst/>
                <a:defRPr/>
              </a:pPr>
              <a:endParaRPr kumimoji="1" lang="en-US" altLang="ja-JP" sz="900" b="0" i="0" u="none" strike="noStrike" kern="1200" cap="none" spc="0" normalizeH="0" baseline="0" noProof="0">
                <a:ln>
                  <a:noFill/>
                </a:ln>
                <a:solidFill>
                  <a:srgbClr val="36365C"/>
                </a:solidFill>
                <a:effectLst/>
                <a:uLnTx/>
                <a:uFillTx/>
                <a:latin typeface="Meiryo UI"/>
                <a:ea typeface="Meiryo UI"/>
                <a:cs typeface="+mn-cs"/>
              </a:endParaRPr>
            </a:p>
            <a:p>
              <a:pPr marL="227965" marR="0" lvl="0" indent="-227965"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50" b="0" i="0" u="none" strike="noStrike" kern="1200" cap="none" spc="0" normalizeH="0" baseline="0" noProof="0">
                  <a:ln>
                    <a:noFill/>
                  </a:ln>
                  <a:solidFill>
                    <a:srgbClr val="36365C"/>
                  </a:solidFill>
                  <a:effectLst/>
                  <a:uLnTx/>
                  <a:uFillTx/>
                  <a:latin typeface="Meiryo UI"/>
                  <a:ea typeface="Meiryo UI"/>
                </a:rPr>
                <a:t>販売先と社内の各データベースから以下の各情報を収集・処理するための</a:t>
              </a:r>
              <a:r>
                <a:rPr kumimoji="0" lang="en-US" altLang="ja-JP" sz="1450" b="0" i="0" u="none" strike="noStrike" kern="1200" cap="none" spc="0" normalizeH="0" baseline="0" noProof="0">
                  <a:ln>
                    <a:noFill/>
                  </a:ln>
                  <a:solidFill>
                    <a:srgbClr val="36365C"/>
                  </a:solidFill>
                  <a:effectLst/>
                  <a:uLnTx/>
                  <a:uFillTx/>
                  <a:latin typeface="Meiryo UI"/>
                  <a:ea typeface="Meiryo UI"/>
                </a:rPr>
                <a:t>150</a:t>
              </a:r>
              <a:r>
                <a:rPr kumimoji="0" lang="ja-JP" altLang="en-US" sz="1450" b="0" i="0" u="none" strike="noStrike" kern="1200" cap="none" spc="0" normalizeH="0" baseline="0" noProof="0">
                  <a:ln>
                    <a:noFill/>
                  </a:ln>
                  <a:solidFill>
                    <a:srgbClr val="36365C"/>
                  </a:solidFill>
                  <a:effectLst/>
                  <a:uLnTx/>
                  <a:uFillTx/>
                  <a:latin typeface="Meiryo UI"/>
                  <a:ea typeface="Meiryo UI"/>
                </a:rPr>
                <a:t>以上</a:t>
              </a:r>
              <a:r>
                <a:rPr kumimoji="0" lang="en-US" altLang="ja-JP" sz="1450" b="0" i="0" u="none" strike="noStrike" kern="1200" cap="none" spc="0" normalizeH="0" baseline="0" noProof="0">
                  <a:ln>
                    <a:noFill/>
                  </a:ln>
                  <a:solidFill>
                    <a:srgbClr val="36365C"/>
                  </a:solidFill>
                  <a:effectLst/>
                  <a:uLnTx/>
                  <a:uFillTx/>
                  <a:latin typeface="Meiryo UI"/>
                  <a:ea typeface="Meiryo UI"/>
                </a:rPr>
                <a:t>IF</a:t>
              </a:r>
              <a:r>
                <a:rPr kumimoji="0" lang="ja-JP" altLang="en-US" sz="1450" b="0" i="0" u="none" strike="noStrike" kern="1200" cap="none" spc="0" normalizeH="0" baseline="0" noProof="0">
                  <a:ln>
                    <a:noFill/>
                  </a:ln>
                  <a:solidFill>
                    <a:srgbClr val="36365C"/>
                  </a:solidFill>
                  <a:effectLst/>
                  <a:uLnTx/>
                  <a:uFillTx/>
                  <a:latin typeface="Meiryo UI"/>
                  <a:ea typeface="Meiryo UI"/>
                </a:rPr>
                <a:t>の設計・開発・検証・展開</a:t>
              </a:r>
              <a:endParaRPr kumimoji="0" lang="en-US" altLang="ja-JP" sz="1450" b="0" i="0" u="none" strike="noStrike" kern="1200" cap="none" spc="0" normalizeH="0" baseline="0" noProof="0">
                <a:ln>
                  <a:noFill/>
                </a:ln>
                <a:solidFill>
                  <a:srgbClr val="36365C"/>
                </a:solidFill>
                <a:effectLst/>
                <a:uLnTx/>
                <a:uFillTx/>
                <a:latin typeface="Meiryo UI"/>
                <a:ea typeface="Meiryo UI"/>
              </a:endParaRPr>
            </a:p>
            <a:p>
              <a:pPr marL="685165" lvl="1" indent="-227965" algn="just" defTabSz="457200">
                <a:buFont typeface="Arial" panose="020B0604020202020204" pitchFamily="34" charset="0"/>
                <a:buChar char="•"/>
                <a:defRPr/>
              </a:pPr>
              <a:r>
                <a:rPr kumimoji="0" lang="ja-JP" altLang="en-US" sz="1450" b="0" i="0" u="none" strike="noStrike" kern="1200" cap="none" spc="0" normalizeH="0" baseline="0" noProof="0">
                  <a:ln>
                    <a:noFill/>
                  </a:ln>
                  <a:solidFill>
                    <a:srgbClr val="36365C"/>
                  </a:solidFill>
                  <a:effectLst/>
                  <a:uLnTx/>
                  <a:uFillTx/>
                  <a:latin typeface="Meiryo UI"/>
                  <a:ea typeface="Meiryo UI"/>
                </a:rPr>
                <a:t>業務</a:t>
              </a:r>
              <a:r>
                <a:rPr kumimoji="0" lang="ja-JP" altLang="en-US" sz="1450">
                  <a:solidFill>
                    <a:srgbClr val="36365C"/>
                  </a:solidFill>
                  <a:latin typeface="Meiryo UI"/>
                  <a:ea typeface="Meiryo UI"/>
                </a:rPr>
                <a:t>のマスターデータ</a:t>
              </a:r>
              <a:endParaRPr kumimoji="0" lang="en-US" altLang="ja-JP" sz="1450">
                <a:solidFill>
                  <a:srgbClr val="36365C"/>
                </a:solidFill>
                <a:latin typeface="Meiryo UI"/>
                <a:ea typeface="Meiryo UI"/>
              </a:endParaRPr>
            </a:p>
            <a:p>
              <a:pPr marL="685165" lvl="1" indent="-227965" algn="just" defTabSz="457200">
                <a:buFont typeface="Arial" panose="020B0604020202020204" pitchFamily="34" charset="0"/>
                <a:buChar char="•"/>
                <a:defRPr/>
              </a:pPr>
              <a:r>
                <a:rPr kumimoji="0" lang="ja-JP" altLang="en-US" sz="1450">
                  <a:solidFill>
                    <a:srgbClr val="36365C"/>
                  </a:solidFill>
                  <a:latin typeface="Meiryo UI"/>
                  <a:ea typeface="Meiryo UI"/>
                </a:rPr>
                <a:t>販売先の販売・在庫・精算</a:t>
              </a:r>
              <a:r>
                <a:rPr kumimoji="0" lang="ja-JP" altLang="en-US" sz="1450" b="0" i="0" u="none" strike="noStrike" kern="1200" cap="none" spc="0" normalizeH="0" baseline="0" noProof="0">
                  <a:ln>
                    <a:noFill/>
                  </a:ln>
                  <a:solidFill>
                    <a:srgbClr val="36365C"/>
                  </a:solidFill>
                  <a:effectLst/>
                  <a:uLnTx/>
                  <a:uFillTx/>
                  <a:latin typeface="Meiryo UI"/>
                  <a:ea typeface="Meiryo UI"/>
                </a:rPr>
                <a:t>データ</a:t>
              </a:r>
              <a:endParaRPr lang="en-US" altLang="ja-JP" sz="1450">
                <a:solidFill>
                  <a:srgbClr val="36365C"/>
                </a:solidFill>
                <a:latin typeface="Meiryo UI"/>
                <a:ea typeface="Meiryo UI"/>
              </a:endParaRPr>
            </a:p>
            <a:p>
              <a:pPr marL="685165" lvl="1" indent="-227965" algn="just" defTabSz="457200">
                <a:buFont typeface="Arial" panose="020B0604020202020204" pitchFamily="34" charset="0"/>
                <a:buChar char="•"/>
                <a:defRPr/>
              </a:pPr>
              <a:r>
                <a:rPr kumimoji="0" lang="ja-JP" altLang="en-US" sz="1450" b="0" i="0" u="none" strike="noStrike" kern="1200" cap="none" spc="0" normalizeH="0" baseline="0" noProof="0">
                  <a:ln>
                    <a:noFill/>
                  </a:ln>
                  <a:solidFill>
                    <a:srgbClr val="36365C"/>
                  </a:solidFill>
                  <a:effectLst/>
                  <a:uLnTx/>
                  <a:uFillTx/>
                  <a:latin typeface="Meiryo UI"/>
                  <a:ea typeface="Meiryo UI"/>
                </a:rPr>
                <a:t>営業拠点の在庫データ</a:t>
              </a:r>
              <a:endParaRPr kumimoji="0" lang="en-US" altLang="ja-JP" sz="1450" b="0" i="0" u="none" strike="noStrike" kern="1200" cap="none" spc="0" normalizeH="0" baseline="0" noProof="0">
                <a:ln>
                  <a:noFill/>
                </a:ln>
                <a:solidFill>
                  <a:srgbClr val="36365C"/>
                </a:solidFill>
                <a:effectLst/>
                <a:uLnTx/>
                <a:uFillTx/>
                <a:latin typeface="Meiryo UI"/>
                <a:ea typeface="Meiryo UI"/>
              </a:endParaRPr>
            </a:p>
            <a:p>
              <a:pPr marL="685165" lvl="1" indent="-227965" algn="just" defTabSz="457200">
                <a:buFont typeface="Arial" panose="020B0604020202020204" pitchFamily="34" charset="0"/>
                <a:buChar char="•"/>
                <a:defRPr/>
              </a:pPr>
              <a:r>
                <a:rPr kumimoji="0" lang="ja-JP" altLang="en-US" sz="1450">
                  <a:solidFill>
                    <a:srgbClr val="36365C"/>
                  </a:solidFill>
                  <a:latin typeface="Meiryo UI"/>
                  <a:ea typeface="Meiryo UI"/>
                </a:rPr>
                <a:t>その他のERPデータ</a:t>
              </a:r>
              <a:endParaRPr kumimoji="0" lang="en-US" altLang="ja-JP" sz="1450" b="0" i="0" u="none" strike="noStrike" kern="1200" cap="none" spc="0" normalizeH="0" baseline="0" noProof="0">
                <a:ln>
                  <a:noFill/>
                </a:ln>
                <a:solidFill>
                  <a:srgbClr val="36365C"/>
                </a:solidFill>
                <a:effectLst/>
                <a:uLnTx/>
                <a:uFillTx/>
                <a:latin typeface="Meiryo UI"/>
                <a:ea typeface="Meiryo UI"/>
              </a:endParaRPr>
            </a:p>
            <a:p>
              <a:pPr marL="227965" indent="-227965" algn="just" defTabSz="457200">
                <a:buFont typeface="Arial" panose="020B0604020202020204" pitchFamily="34" charset="0"/>
                <a:buChar char="•"/>
                <a:defRPr/>
              </a:pPr>
              <a:r>
                <a:rPr kumimoji="0" lang="ja-JP" altLang="en-US" sz="1400" b="0" i="0" u="none" strike="noStrike" kern="1200" cap="none" spc="0" normalizeH="0" baseline="0" noProof="0">
                  <a:ln>
                    <a:noFill/>
                  </a:ln>
                  <a:solidFill>
                    <a:srgbClr val="36365C"/>
                  </a:solidFill>
                  <a:effectLst/>
                  <a:uLnTx/>
                  <a:uFillTx/>
                  <a:latin typeface="Meiryo UI"/>
                  <a:ea typeface="Meiryo UI"/>
                </a:rPr>
                <a:t>ビジネス拡張に応じ、</a:t>
              </a:r>
              <a:r>
                <a:rPr kumimoji="0" lang="ja-JP" altLang="en-US" sz="1400">
                  <a:solidFill>
                    <a:srgbClr val="36365C"/>
                  </a:solidFill>
                  <a:latin typeface="Meiryo UI"/>
                  <a:ea typeface="Meiryo UI"/>
                </a:rPr>
                <a:t>アプリケーション開発及び</a:t>
              </a:r>
              <a:r>
                <a:rPr kumimoji="0" lang="ja-JP" altLang="en-US" sz="1400" b="0" i="0" u="none" strike="noStrike" kern="1200" cap="none" spc="0" normalizeH="0" baseline="0" noProof="0">
                  <a:ln>
                    <a:noFill/>
                  </a:ln>
                  <a:solidFill>
                    <a:srgbClr val="36365C"/>
                  </a:solidFill>
                  <a:effectLst/>
                  <a:uLnTx/>
                  <a:uFillTx/>
                  <a:latin typeface="Meiryo UI"/>
                  <a:ea typeface="Meiryo UI"/>
                </a:rPr>
                <a:t>機能追加・</a:t>
              </a:r>
              <a:r>
                <a:rPr kumimoji="0" lang="ja-JP" altLang="en-US" sz="1400" b="0" i="0" u="none" strike="noStrike" kern="1200" cap="none" spc="0" normalizeH="0" baseline="0" noProof="0">
                  <a:ln>
                    <a:noFill/>
                  </a:ln>
                  <a:solidFill>
                    <a:srgbClr val="36365C"/>
                  </a:solidFill>
                  <a:effectLst/>
                  <a:uLnTx/>
                  <a:uFillTx/>
                  <a:latin typeface="Meiryo UI"/>
                  <a:ea typeface="Meiryo UI"/>
                  <a:cs typeface="+mn-cs"/>
                </a:rPr>
                <a:t>運用支援を実施する</a:t>
              </a:r>
              <a:endParaRPr kumimoji="0" lang="en-US" altLang="ja-JP" sz="1450" b="0" i="0" u="none" strike="noStrike" kern="1200" cap="none" spc="0" normalizeH="0" baseline="0" noProof="0">
                <a:ln>
                  <a:noFill/>
                </a:ln>
                <a:solidFill>
                  <a:srgbClr val="36365C"/>
                </a:solidFill>
                <a:effectLst/>
                <a:uLnTx/>
                <a:uFillTx/>
                <a:latin typeface="Meiryo UI"/>
                <a:ea typeface="Meiryo UI"/>
              </a:endParaRPr>
            </a:p>
            <a:p>
              <a:pPr lvl="1" algn="just" defTabSz="457200">
                <a:defRPr/>
              </a:pPr>
              <a:endParaRPr lang="ja-JP" altLang="en-US" sz="1467" b="0" i="0" u="none" strike="noStrike" kern="1200" cap="none" spc="0" normalizeH="0" baseline="0" noProof="0">
                <a:ln>
                  <a:noFill/>
                </a:ln>
                <a:solidFill>
                  <a:srgbClr val="36365C"/>
                </a:solidFill>
                <a:effectLst/>
                <a:uLnTx/>
                <a:uFillTx/>
                <a:latin typeface="+mn-ea"/>
                <a:cs typeface="+mn-cs"/>
              </a:endParaRPr>
            </a:p>
          </p:txBody>
        </p:sp>
      </p:grpSp>
      <p:grpSp>
        <p:nvGrpSpPr>
          <p:cNvPr id="245" name="Group 244">
            <a:extLst>
              <a:ext uri="{FF2B5EF4-FFF2-40B4-BE49-F238E27FC236}">
                <a16:creationId xmlns:a16="http://schemas.microsoft.com/office/drawing/2014/main" id="{F11434F3-6E2E-4E2F-AC33-4E1647E64512}"/>
              </a:ext>
            </a:extLst>
          </p:cNvPr>
          <p:cNvGrpSpPr/>
          <p:nvPr/>
        </p:nvGrpSpPr>
        <p:grpSpPr>
          <a:xfrm>
            <a:off x="828990" y="816160"/>
            <a:ext cx="5991997" cy="1569984"/>
            <a:chOff x="2584134" y="944068"/>
            <a:chExt cx="6429761" cy="1177487"/>
          </a:xfrm>
        </p:grpSpPr>
        <p:sp>
          <p:nvSpPr>
            <p:cNvPr id="246" name="TextBox 245">
              <a:extLst>
                <a:ext uri="{FF2B5EF4-FFF2-40B4-BE49-F238E27FC236}">
                  <a16:creationId xmlns:a16="http://schemas.microsoft.com/office/drawing/2014/main" id="{42105B55-AE17-460A-B0F4-73105A087DE6}"/>
                </a:ext>
              </a:extLst>
            </p:cNvPr>
            <p:cNvSpPr txBox="1"/>
            <p:nvPr/>
          </p:nvSpPr>
          <p:spPr>
            <a:xfrm>
              <a:off x="2584134" y="944068"/>
              <a:ext cx="1704979" cy="438581"/>
            </a:xfrm>
            <a:prstGeom prst="rect">
              <a:avLst/>
            </a:prstGeom>
            <a:noFill/>
          </p:spPr>
          <p:txBody>
            <a:bodyPr wrap="none" rtlCol="0">
              <a:spAutoFit/>
            </a:bodyPr>
            <a:lstStyle/>
            <a:p>
              <a:pPr defTabSz="914377">
                <a:defRPr/>
              </a:pPr>
              <a:r>
                <a:rPr kumimoji="0" lang="ja-JP" altLang="en-US" sz="1600" b="1" i="0" u="none" strike="noStrike" kern="1200" cap="none" spc="0" normalizeH="0" baseline="0" noProof="0">
                  <a:ln>
                    <a:noFill/>
                  </a:ln>
                  <a:solidFill>
                    <a:srgbClr val="301D7E"/>
                  </a:solidFill>
                  <a:effectLst/>
                  <a:uLnTx/>
                  <a:uFillTx/>
                  <a:latin typeface="+mn-ea"/>
                  <a:cs typeface="+mn-cs"/>
                </a:rPr>
                <a:t>顧客のターゲット</a:t>
              </a:r>
              <a:endParaRPr kumimoji="0" lang="en-US" altLang="ja-JP" sz="1600" b="1" i="0" u="none" strike="noStrike" kern="1200" cap="none" spc="0" normalizeH="0" baseline="0" noProof="0">
                <a:ln>
                  <a:noFill/>
                </a:ln>
                <a:solidFill>
                  <a:srgbClr val="301D7E"/>
                </a:solidFill>
                <a:effectLst/>
                <a:uLnTx/>
                <a:uFillTx/>
                <a:latin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301D7E"/>
                </a:solidFill>
                <a:effectLst/>
                <a:uLnTx/>
                <a:uFillTx/>
                <a:latin typeface="+mn-ea"/>
                <a:cs typeface="+mn-cs"/>
              </a:endParaRPr>
            </a:p>
          </p:txBody>
        </p:sp>
        <p:cxnSp>
          <p:nvCxnSpPr>
            <p:cNvPr id="247" name="Straight Connector 246">
              <a:extLst>
                <a:ext uri="{FF2B5EF4-FFF2-40B4-BE49-F238E27FC236}">
                  <a16:creationId xmlns:a16="http://schemas.microsoft.com/office/drawing/2014/main" id="{6FE0448C-46A3-482B-9B8B-1FF8482060B4}"/>
                </a:ext>
              </a:extLst>
            </p:cNvPr>
            <p:cNvCxnSpPr/>
            <p:nvPr/>
          </p:nvCxnSpPr>
          <p:spPr>
            <a:xfrm>
              <a:off x="2669107" y="1197984"/>
              <a:ext cx="5889815"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CB8B00B-07FF-44E1-B7BF-BA1AB34D10D2}"/>
                </a:ext>
              </a:extLst>
            </p:cNvPr>
            <p:cNvSpPr txBox="1"/>
            <p:nvPr/>
          </p:nvSpPr>
          <p:spPr>
            <a:xfrm>
              <a:off x="2646018" y="1205680"/>
              <a:ext cx="6367877" cy="915875"/>
            </a:xfrm>
            <a:prstGeom prst="rect">
              <a:avLst/>
            </a:prstGeom>
            <a:noFill/>
          </p:spPr>
          <p:txBody>
            <a:bodyPr wrap="square" lIns="91440" tIns="45720" rIns="91440" bIns="45720" rtlCol="0" anchor="t">
              <a:spAutoFit/>
            </a:bodyPr>
            <a:lstStyle/>
            <a:p>
              <a:pPr marL="285750" marR="0" lvl="0" indent="-285750" algn="just" defTabSz="457200" rtl="0" eaLnBrk="1" fontAlgn="auto" latinLnBrk="0" hangingPunct="1">
                <a:spcBef>
                  <a:spcPts val="0"/>
                </a:spcBef>
                <a:spcAft>
                  <a:spcPts val="0"/>
                </a:spcAft>
                <a:buClrTx/>
                <a:buSzTx/>
                <a:buFont typeface="Arial" panose="020B0604020202020204" pitchFamily="34" charset="0"/>
                <a:buChar char="•"/>
                <a:tabLst/>
                <a:defRPr/>
              </a:pPr>
              <a:r>
                <a:rPr kumimoji="0" lang="ja-JP" altLang="en-US" sz="1467" b="0" i="0" u="none" strike="noStrike" kern="1200" cap="none" spc="0" normalizeH="0" baseline="0" noProof="0">
                  <a:ln>
                    <a:noFill/>
                  </a:ln>
                  <a:solidFill>
                    <a:srgbClr val="36365C"/>
                  </a:solidFill>
                  <a:effectLst/>
                  <a:uLnTx/>
                  <a:uFillTx/>
                  <a:latin typeface="+mn-ea"/>
                  <a:cs typeface="Segoe UI"/>
                </a:rPr>
                <a:t>販売先と社内の</a:t>
              </a:r>
              <a:r>
                <a:rPr kumimoji="0" lang="en-US" altLang="ja-JP" sz="1467" b="0" i="0" u="none" strike="noStrike" kern="1200" cap="none" spc="0" normalizeH="0" baseline="0" noProof="0">
                  <a:ln>
                    <a:noFill/>
                  </a:ln>
                  <a:solidFill>
                    <a:srgbClr val="36365C"/>
                  </a:solidFill>
                  <a:effectLst/>
                  <a:uLnTx/>
                  <a:uFillTx/>
                  <a:latin typeface="+mn-ea"/>
                  <a:cs typeface="Segoe UI"/>
                </a:rPr>
                <a:t>ERP</a:t>
              </a:r>
              <a:r>
                <a:rPr kumimoji="0" lang="ja-JP" altLang="en-US" sz="1467" b="0" i="0" u="none" strike="noStrike" kern="1200" cap="none" spc="0" normalizeH="0" baseline="0" noProof="0">
                  <a:ln>
                    <a:noFill/>
                  </a:ln>
                  <a:solidFill>
                    <a:srgbClr val="36365C"/>
                  </a:solidFill>
                  <a:effectLst/>
                  <a:uLnTx/>
                  <a:uFillTx/>
                  <a:latin typeface="+mn-ea"/>
                  <a:cs typeface="Segoe UI"/>
                </a:rPr>
                <a:t>システムからデータ取得・連携するためのデータ連携プラットフォームを構築する。</a:t>
              </a:r>
            </a:p>
            <a:p>
              <a:pPr marL="285750" marR="0" lvl="0" indent="-285750" algn="just" defTabSz="457200" rtl="0" eaLnBrk="1" fontAlgn="auto" latinLnBrk="0" hangingPunct="1">
                <a:spcBef>
                  <a:spcPts val="0"/>
                </a:spcBef>
                <a:spcAft>
                  <a:spcPts val="0"/>
                </a:spcAft>
                <a:buClrTx/>
                <a:buSzTx/>
                <a:buFont typeface="Arial" panose="020B0604020202020204" pitchFamily="34" charset="0"/>
                <a:buChar char="•"/>
                <a:tabLst/>
                <a:defRPr/>
              </a:pPr>
              <a:r>
                <a:rPr kumimoji="0" lang="ja-JP" altLang="en-US" sz="1467" b="0" i="0" u="none" strike="noStrike" kern="1200" cap="none" spc="0" normalizeH="0" baseline="0" noProof="0">
                  <a:ln>
                    <a:noFill/>
                  </a:ln>
                  <a:solidFill>
                    <a:srgbClr val="36365C"/>
                  </a:solidFill>
                  <a:effectLst/>
                  <a:uLnTx/>
                  <a:uFillTx/>
                  <a:latin typeface="+mn-ea"/>
                  <a:cs typeface="Segoe UI"/>
                </a:rPr>
                <a:t>マルチクラウド環境（</a:t>
              </a:r>
              <a:r>
                <a:rPr kumimoji="0" lang="en-US" altLang="ja-JP" sz="1467" b="0" i="0" u="none" strike="noStrike" kern="1200" cap="none" spc="0" normalizeH="0" baseline="0" noProof="0">
                  <a:ln>
                    <a:noFill/>
                  </a:ln>
                  <a:solidFill>
                    <a:srgbClr val="36365C"/>
                  </a:solidFill>
                  <a:effectLst/>
                  <a:uLnTx/>
                  <a:uFillTx/>
                  <a:latin typeface="+mn-ea"/>
                  <a:cs typeface="Segoe UI"/>
                </a:rPr>
                <a:t>AWS,GCP, Private , Azure)</a:t>
              </a:r>
              <a:r>
                <a:rPr kumimoji="0" lang="ja-JP" altLang="en-US" sz="1467" b="0" i="0" u="none" strike="noStrike" kern="1200" cap="none" spc="0" normalizeH="0" baseline="0" noProof="0">
                  <a:ln>
                    <a:noFill/>
                  </a:ln>
                  <a:solidFill>
                    <a:srgbClr val="36365C"/>
                  </a:solidFill>
                  <a:effectLst/>
                  <a:uLnTx/>
                  <a:uFillTx/>
                  <a:latin typeface="+mn-ea"/>
                  <a:cs typeface="Segoe UI"/>
                </a:rPr>
                <a:t>からデータ取集</a:t>
              </a:r>
              <a:endParaRPr kumimoji="0" lang="en-US" altLang="ja-JP" sz="1467" b="0" i="0" u="none" strike="noStrike" kern="1200" cap="none" spc="0" normalizeH="0" baseline="0" noProof="0">
                <a:ln>
                  <a:noFill/>
                </a:ln>
                <a:solidFill>
                  <a:srgbClr val="36365C"/>
                </a:solidFill>
                <a:effectLst/>
                <a:uLnTx/>
                <a:uFillTx/>
                <a:latin typeface="+mn-ea"/>
                <a:cs typeface="Segoe UI"/>
              </a:endParaRPr>
            </a:p>
            <a:p>
              <a:pPr marL="285750" marR="0" lvl="0" indent="-285750" algn="just" defTabSz="457200" rtl="0" eaLnBrk="1" fontAlgn="auto" latinLnBrk="0" hangingPunct="1">
                <a:spcBef>
                  <a:spcPts val="0"/>
                </a:spcBef>
                <a:spcAft>
                  <a:spcPts val="0"/>
                </a:spcAft>
                <a:buClrTx/>
                <a:buSzTx/>
                <a:buFont typeface="Arial" panose="020B0604020202020204" pitchFamily="34" charset="0"/>
                <a:buChar char="•"/>
                <a:tabLst/>
                <a:defRPr/>
              </a:pPr>
              <a:r>
                <a:rPr kumimoji="0" lang="ja-JP" altLang="en-US" sz="1467" b="0" i="0" u="none" strike="noStrike" kern="1200" cap="none" spc="0" normalizeH="0" baseline="0" noProof="0">
                  <a:ln>
                    <a:noFill/>
                  </a:ln>
                  <a:solidFill>
                    <a:srgbClr val="36365C"/>
                  </a:solidFill>
                  <a:effectLst/>
                  <a:uLnTx/>
                  <a:uFillTx/>
                  <a:latin typeface="+mn-ea"/>
                  <a:cs typeface="Segoe UI"/>
                </a:rPr>
                <a:t>リアルタイム連携および夜間処理対応する</a:t>
              </a:r>
              <a:r>
                <a:rPr kumimoji="0" lang="en-US" altLang="ja-JP" sz="1467" b="0" i="0" u="none" strike="noStrike" kern="1200" cap="none" spc="0" normalizeH="0" baseline="0" noProof="0">
                  <a:ln>
                    <a:noFill/>
                  </a:ln>
                  <a:solidFill>
                    <a:srgbClr val="36365C"/>
                  </a:solidFill>
                  <a:effectLst/>
                  <a:uLnTx/>
                  <a:uFillTx/>
                  <a:latin typeface="+mn-ea"/>
                  <a:cs typeface="Segoe UI"/>
                </a:rPr>
                <a:t>150</a:t>
              </a:r>
              <a:r>
                <a:rPr kumimoji="0" lang="ja-JP" altLang="en-US" sz="1467" b="0" i="0" u="none" strike="noStrike" kern="1200" cap="none" spc="0" normalizeH="0" baseline="0" noProof="0">
                  <a:ln>
                    <a:noFill/>
                  </a:ln>
                  <a:solidFill>
                    <a:srgbClr val="36365C"/>
                  </a:solidFill>
                  <a:effectLst/>
                  <a:uLnTx/>
                  <a:uFillTx/>
                  <a:latin typeface="+mn-ea"/>
                  <a:cs typeface="Segoe UI"/>
                </a:rPr>
                <a:t>以上の</a:t>
              </a:r>
              <a:r>
                <a:rPr kumimoji="0" lang="en-US" altLang="ja-JP" sz="1467" b="0" i="0" u="none" strike="noStrike" kern="1200" cap="none" spc="0" normalizeH="0" baseline="0" noProof="0">
                  <a:ln>
                    <a:noFill/>
                  </a:ln>
                  <a:solidFill>
                    <a:srgbClr val="36365C"/>
                  </a:solidFill>
                  <a:effectLst/>
                  <a:uLnTx/>
                  <a:uFillTx/>
                  <a:latin typeface="+mn-ea"/>
                  <a:cs typeface="Segoe UI"/>
                </a:rPr>
                <a:t>IF</a:t>
              </a:r>
              <a:r>
                <a:rPr kumimoji="0" lang="ja-JP" altLang="en-US" sz="1467" b="0" i="0" u="none" strike="noStrike" kern="1200" cap="none" spc="0" normalizeH="0" baseline="0" noProof="0">
                  <a:ln>
                    <a:noFill/>
                  </a:ln>
                  <a:solidFill>
                    <a:srgbClr val="36365C"/>
                  </a:solidFill>
                  <a:effectLst/>
                  <a:uLnTx/>
                  <a:uFillTx/>
                  <a:latin typeface="+mn-ea"/>
                  <a:cs typeface="Segoe UI"/>
                </a:rPr>
                <a:t>を新規開発・改修</a:t>
              </a:r>
              <a:endParaRPr kumimoji="0" lang="en-US" altLang="ja-JP" sz="1467" b="0" i="0" u="none" strike="noStrike" kern="1200" cap="none" spc="0" normalizeH="0" baseline="0" noProof="0">
                <a:ln>
                  <a:noFill/>
                </a:ln>
                <a:solidFill>
                  <a:srgbClr val="36365C"/>
                </a:solidFill>
                <a:effectLst/>
                <a:uLnTx/>
                <a:uFillTx/>
                <a:latin typeface="+mn-ea"/>
                <a:cs typeface="Segoe UI"/>
              </a:endParaRPr>
            </a:p>
            <a:p>
              <a:pPr marL="285750" marR="0" lvl="0" indent="-285750" algn="just" defTabSz="457200" rtl="0" eaLnBrk="1" fontAlgn="auto" latinLnBrk="0" hangingPunct="1">
                <a:spcBef>
                  <a:spcPts val="0"/>
                </a:spcBef>
                <a:spcAft>
                  <a:spcPts val="0"/>
                </a:spcAft>
                <a:buClrTx/>
                <a:buSzTx/>
                <a:buFont typeface="Arial" panose="020B0604020202020204" pitchFamily="34" charset="0"/>
                <a:buChar char="•"/>
                <a:tabLst/>
                <a:defRPr/>
              </a:pPr>
              <a:r>
                <a:rPr kumimoji="0" lang="ja-JP" altLang="en-US" sz="1467" b="0" i="0" u="none" strike="noStrike" kern="1200" cap="none" spc="0" normalizeH="0" baseline="0" noProof="0">
                  <a:ln>
                    <a:noFill/>
                  </a:ln>
                  <a:solidFill>
                    <a:srgbClr val="36365C"/>
                  </a:solidFill>
                  <a:effectLst/>
                  <a:uLnTx/>
                  <a:uFillTx/>
                  <a:latin typeface="+mn-ea"/>
                  <a:cs typeface="Segoe UI"/>
                </a:rPr>
                <a:t>連携したデータを利用する数多くのアプリケーション開発</a:t>
              </a:r>
            </a:p>
          </p:txBody>
        </p:sp>
      </p:grpSp>
      <p:sp>
        <p:nvSpPr>
          <p:cNvPr id="83" name="Rectangle 82">
            <a:extLst>
              <a:ext uri="{FF2B5EF4-FFF2-40B4-BE49-F238E27FC236}">
                <a16:creationId xmlns:a16="http://schemas.microsoft.com/office/drawing/2014/main" id="{F20817DF-E885-4A15-BAB6-D024D50A9AB8}"/>
              </a:ext>
            </a:extLst>
          </p:cNvPr>
          <p:cNvSpPr/>
          <p:nvPr/>
        </p:nvSpPr>
        <p:spPr>
          <a:xfrm>
            <a:off x="7258443" y="3073018"/>
            <a:ext cx="3865448" cy="18199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w="0"/>
              <a:solidFill>
                <a:sysClr val="windowText" lastClr="000000"/>
              </a:solidFill>
              <a:effectLst/>
              <a:uLnTx/>
              <a:uFillTx/>
              <a:latin typeface="+mn-ea"/>
              <a:cs typeface="+mn-cs"/>
            </a:endParaRPr>
          </a:p>
        </p:txBody>
      </p:sp>
      <p:sp>
        <p:nvSpPr>
          <p:cNvPr id="111" name="Rectangle 110">
            <a:extLst>
              <a:ext uri="{FF2B5EF4-FFF2-40B4-BE49-F238E27FC236}">
                <a16:creationId xmlns:a16="http://schemas.microsoft.com/office/drawing/2014/main" id="{B8D40166-F3C0-4EB2-9C95-6444B8318D40}"/>
              </a:ext>
            </a:extLst>
          </p:cNvPr>
          <p:cNvSpPr/>
          <p:nvPr/>
        </p:nvSpPr>
        <p:spPr>
          <a:xfrm>
            <a:off x="7320274" y="5523447"/>
            <a:ext cx="3865448" cy="889757"/>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srgbClr val="36365C"/>
              </a:solidFill>
              <a:effectLst/>
              <a:uLnTx/>
              <a:uFillTx/>
              <a:latin typeface="+mn-ea"/>
              <a:cs typeface="+mn-cs"/>
            </a:endParaRPr>
          </a:p>
        </p:txBody>
      </p:sp>
      <p:pic>
        <p:nvPicPr>
          <p:cNvPr id="128" name="Graphic 127" descr="Wi Fi">
            <a:extLst>
              <a:ext uri="{FF2B5EF4-FFF2-40B4-BE49-F238E27FC236}">
                <a16:creationId xmlns:a16="http://schemas.microsoft.com/office/drawing/2014/main" id="{705D5984-A100-4D15-8ADA-DEEE856996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169" y="5540235"/>
            <a:ext cx="209783" cy="249500"/>
          </a:xfrm>
          <a:prstGeom prst="rect">
            <a:avLst/>
          </a:prstGeom>
        </p:spPr>
      </p:pic>
      <p:cxnSp>
        <p:nvCxnSpPr>
          <p:cNvPr id="81" name="Straight Arrow Connector 51">
            <a:extLst>
              <a:ext uri="{FF2B5EF4-FFF2-40B4-BE49-F238E27FC236}">
                <a16:creationId xmlns:a16="http://schemas.microsoft.com/office/drawing/2014/main" id="{605B8BA4-56B8-4EC0-9184-6566B00D0AE3}"/>
              </a:ext>
            </a:extLst>
          </p:cNvPr>
          <p:cNvCxnSpPr>
            <a:cxnSpLocks/>
          </p:cNvCxnSpPr>
          <p:nvPr/>
        </p:nvCxnSpPr>
        <p:spPr>
          <a:xfrm>
            <a:off x="7788444" y="4877208"/>
            <a:ext cx="1" cy="608418"/>
          </a:xfrm>
          <a:prstGeom prst="straightConnector1">
            <a:avLst/>
          </a:prstGeom>
          <a:ln w="19050">
            <a:solidFill>
              <a:srgbClr val="36365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object 68">
            <a:extLst>
              <a:ext uri="{FF2B5EF4-FFF2-40B4-BE49-F238E27FC236}">
                <a16:creationId xmlns:a16="http://schemas.microsoft.com/office/drawing/2014/main" id="{BC98B935-9751-4F54-B92F-7D1149139F71}"/>
              </a:ext>
            </a:extLst>
          </p:cNvPr>
          <p:cNvSpPr txBox="1"/>
          <p:nvPr/>
        </p:nvSpPr>
        <p:spPr>
          <a:xfrm>
            <a:off x="7431096" y="4532233"/>
            <a:ext cx="2066950" cy="338554"/>
          </a:xfrm>
          <a:prstGeom prst="rect">
            <a:avLst/>
          </a:prstGeom>
        </p:spPr>
        <p:txBody>
          <a:bodyPr vert="horz" wrap="square" lIns="0" tIns="0" rIns="0" bIns="0" rtlCol="0">
            <a:spAutoFit/>
          </a:bodyPr>
          <a:lstStyle/>
          <a:p>
            <a:pPr marL="184785" indent="-172085">
              <a:buFont typeface="Arial"/>
              <a:buChar char="•"/>
              <a:tabLst>
                <a:tab pos="185420" algn="l"/>
              </a:tabLst>
            </a:pPr>
            <a:r>
              <a:rPr lang="ja-JP" altLang="en-US" sz="1100">
                <a:solidFill>
                  <a:prstClr val="black"/>
                </a:solidFill>
                <a:latin typeface="+mn-ea"/>
                <a:cs typeface="Meiryo UI"/>
              </a:rPr>
              <a:t>データ収集・蓄積</a:t>
            </a:r>
            <a:endParaRPr lang="en-US" altLang="ja-JP" sz="1100">
              <a:solidFill>
                <a:prstClr val="black"/>
              </a:solidFill>
              <a:latin typeface="+mn-ea"/>
              <a:cs typeface="Meiryo UI"/>
            </a:endParaRPr>
          </a:p>
          <a:p>
            <a:pPr marL="184785" indent="-172085">
              <a:buFont typeface="Arial"/>
              <a:buChar char="•"/>
              <a:tabLst>
                <a:tab pos="185420" algn="l"/>
              </a:tabLst>
            </a:pPr>
            <a:r>
              <a:rPr lang="ja-JP" altLang="en-US" sz="1100">
                <a:solidFill>
                  <a:prstClr val="black"/>
                </a:solidFill>
                <a:latin typeface="+mn-ea"/>
                <a:cs typeface="Meiryo UI"/>
              </a:rPr>
              <a:t>ビジネスアプリケーション</a:t>
            </a:r>
            <a:endParaRPr lang="en-US" altLang="ja-JP" sz="1100">
              <a:solidFill>
                <a:prstClr val="black"/>
              </a:solidFill>
              <a:latin typeface="+mn-ea"/>
              <a:cs typeface="Meiryo UI"/>
            </a:endParaRPr>
          </a:p>
        </p:txBody>
      </p:sp>
      <p:grpSp>
        <p:nvGrpSpPr>
          <p:cNvPr id="35" name="グループ化 34">
            <a:extLst>
              <a:ext uri="{FF2B5EF4-FFF2-40B4-BE49-F238E27FC236}">
                <a16:creationId xmlns:a16="http://schemas.microsoft.com/office/drawing/2014/main" id="{709AE002-23F8-4B40-9876-1786E1B54CC5}"/>
              </a:ext>
            </a:extLst>
          </p:cNvPr>
          <p:cNvGrpSpPr/>
          <p:nvPr/>
        </p:nvGrpSpPr>
        <p:grpSpPr>
          <a:xfrm>
            <a:off x="7256923" y="1270971"/>
            <a:ext cx="1951695" cy="1802327"/>
            <a:chOff x="9593258" y="1288004"/>
            <a:chExt cx="1951695" cy="1802327"/>
          </a:xfrm>
        </p:grpSpPr>
        <p:sp>
          <p:nvSpPr>
            <p:cNvPr id="159" name="Rectangle 158">
              <a:extLst>
                <a:ext uri="{FF2B5EF4-FFF2-40B4-BE49-F238E27FC236}">
                  <a16:creationId xmlns:a16="http://schemas.microsoft.com/office/drawing/2014/main" id="{79C755D4-9010-4B5A-81B1-1AD0E3C9248A}"/>
                </a:ext>
              </a:extLst>
            </p:cNvPr>
            <p:cNvSpPr/>
            <p:nvPr/>
          </p:nvSpPr>
          <p:spPr>
            <a:xfrm>
              <a:off x="9596040" y="1288004"/>
              <a:ext cx="1555506" cy="1171825"/>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A6B86"/>
                </a:solidFill>
                <a:effectLst/>
                <a:uLnTx/>
                <a:uFillTx/>
                <a:latin typeface="+mn-ea"/>
                <a:cs typeface="+mn-cs"/>
              </a:endParaRPr>
            </a:p>
          </p:txBody>
        </p:sp>
        <p:pic>
          <p:nvPicPr>
            <p:cNvPr id="160" name="Graphic 159">
              <a:extLst>
                <a:ext uri="{FF2B5EF4-FFF2-40B4-BE49-F238E27FC236}">
                  <a16:creationId xmlns:a16="http://schemas.microsoft.com/office/drawing/2014/main" id="{B41C4139-66FA-4F8A-994C-53AEAD36C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3258" y="1291507"/>
              <a:ext cx="366609" cy="366609"/>
            </a:xfrm>
            <a:prstGeom prst="rect">
              <a:avLst/>
            </a:prstGeom>
          </p:spPr>
        </p:pic>
        <p:pic>
          <p:nvPicPr>
            <p:cNvPr id="161" name="Graphic 160">
              <a:extLst>
                <a:ext uri="{FF2B5EF4-FFF2-40B4-BE49-F238E27FC236}">
                  <a16:creationId xmlns:a16="http://schemas.microsoft.com/office/drawing/2014/main" id="{ECE151C9-F7F3-4E6E-94C3-CC060CB03B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4866" y="1839965"/>
              <a:ext cx="340985" cy="340985"/>
            </a:xfrm>
            <a:prstGeom prst="rect">
              <a:avLst/>
            </a:prstGeom>
          </p:spPr>
        </p:pic>
        <p:cxnSp>
          <p:nvCxnSpPr>
            <p:cNvPr id="90" name="Straight Arrow Connector 51">
              <a:extLst>
                <a:ext uri="{FF2B5EF4-FFF2-40B4-BE49-F238E27FC236}">
                  <a16:creationId xmlns:a16="http://schemas.microsoft.com/office/drawing/2014/main" id="{26F1A212-B2C5-499B-99C6-F7E7E887BECC}"/>
                </a:ext>
              </a:extLst>
            </p:cNvPr>
            <p:cNvCxnSpPr>
              <a:cxnSpLocks/>
            </p:cNvCxnSpPr>
            <p:nvPr/>
          </p:nvCxnSpPr>
          <p:spPr>
            <a:xfrm>
              <a:off x="10779520" y="2478331"/>
              <a:ext cx="0" cy="612000"/>
            </a:xfrm>
            <a:prstGeom prst="straightConnector1">
              <a:avLst/>
            </a:prstGeom>
            <a:ln w="19050">
              <a:solidFill>
                <a:srgbClr val="02067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51">
              <a:extLst>
                <a:ext uri="{FF2B5EF4-FFF2-40B4-BE49-F238E27FC236}">
                  <a16:creationId xmlns:a16="http://schemas.microsoft.com/office/drawing/2014/main" id="{C82743A2-7A17-4DAF-BEF6-392FD4C09A01}"/>
                </a:ext>
              </a:extLst>
            </p:cNvPr>
            <p:cNvCxnSpPr>
              <a:cxnSpLocks/>
            </p:cNvCxnSpPr>
            <p:nvPr/>
          </p:nvCxnSpPr>
          <p:spPr>
            <a:xfrm>
              <a:off x="9961387" y="2478331"/>
              <a:ext cx="0" cy="612000"/>
            </a:xfrm>
            <a:prstGeom prst="straightConnector1">
              <a:avLst/>
            </a:prstGeom>
            <a:ln w="19050">
              <a:solidFill>
                <a:srgbClr val="02067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object 49">
              <a:extLst>
                <a:ext uri="{FF2B5EF4-FFF2-40B4-BE49-F238E27FC236}">
                  <a16:creationId xmlns:a16="http://schemas.microsoft.com/office/drawing/2014/main" id="{56EFDD7B-AF19-4DF5-B979-AD648538F7D5}"/>
                </a:ext>
              </a:extLst>
            </p:cNvPr>
            <p:cNvSpPr txBox="1"/>
            <p:nvPr/>
          </p:nvSpPr>
          <p:spPr>
            <a:xfrm>
              <a:off x="9997094" y="2673496"/>
              <a:ext cx="700265" cy="184666"/>
            </a:xfrm>
            <a:prstGeom prst="rect">
              <a:avLst/>
            </a:prstGeom>
            <a:solidFill>
              <a:schemeClr val="bg1"/>
            </a:solidFill>
          </p:spPr>
          <p:txBody>
            <a:bodyPr vert="horz" wrap="square" lIns="0" tIns="0" rIns="0" bIns="0" rtlCol="0">
              <a:spAutoFit/>
            </a:bodyPr>
            <a:lstStyle/>
            <a:p>
              <a:pPr marL="29209" marR="5080" indent="-17145"/>
              <a:r>
                <a:rPr lang="ja-JP" altLang="en-US" sz="1200">
                  <a:solidFill>
                    <a:prstClr val="black"/>
                  </a:solidFill>
                  <a:latin typeface="+mn-ea"/>
                  <a:cs typeface="Meiryo UI"/>
                </a:rPr>
                <a:t>データ参照</a:t>
              </a:r>
              <a:endParaRPr sz="1200">
                <a:solidFill>
                  <a:prstClr val="black"/>
                </a:solidFill>
                <a:latin typeface="+mn-ea"/>
                <a:cs typeface="Meiryo UI"/>
              </a:endParaRPr>
            </a:p>
          </p:txBody>
        </p:sp>
        <p:sp>
          <p:nvSpPr>
            <p:cNvPr id="112" name="object 49">
              <a:extLst>
                <a:ext uri="{FF2B5EF4-FFF2-40B4-BE49-F238E27FC236}">
                  <a16:creationId xmlns:a16="http://schemas.microsoft.com/office/drawing/2014/main" id="{A86C3F5E-B99C-4A3B-A69A-9402BEE4BEB2}"/>
                </a:ext>
              </a:extLst>
            </p:cNvPr>
            <p:cNvSpPr txBox="1"/>
            <p:nvPr/>
          </p:nvSpPr>
          <p:spPr>
            <a:xfrm>
              <a:off x="10812368" y="2680105"/>
              <a:ext cx="732585" cy="184666"/>
            </a:xfrm>
            <a:prstGeom prst="rect">
              <a:avLst/>
            </a:prstGeom>
            <a:noFill/>
            <a:ln>
              <a:noFill/>
            </a:ln>
          </p:spPr>
          <p:txBody>
            <a:bodyPr vert="horz" wrap="square" lIns="0" tIns="0" rIns="0" bIns="0" rtlCol="0">
              <a:spAutoFit/>
            </a:bodyPr>
            <a:lstStyle/>
            <a:p>
              <a:pPr marL="29209" marR="5080" indent="-17145"/>
              <a:r>
                <a:rPr lang="ja-JP" altLang="en-US" sz="1200">
                  <a:solidFill>
                    <a:prstClr val="black"/>
                  </a:solidFill>
                  <a:latin typeface="+mn-ea"/>
                  <a:cs typeface="Meiryo UI"/>
                </a:rPr>
                <a:t>制御</a:t>
              </a:r>
              <a:endParaRPr sz="1200">
                <a:solidFill>
                  <a:prstClr val="black"/>
                </a:solidFill>
                <a:latin typeface="+mn-ea"/>
                <a:cs typeface="Meiryo UI"/>
              </a:endParaRPr>
            </a:p>
          </p:txBody>
        </p:sp>
        <p:sp>
          <p:nvSpPr>
            <p:cNvPr id="113" name="object 49">
              <a:extLst>
                <a:ext uri="{FF2B5EF4-FFF2-40B4-BE49-F238E27FC236}">
                  <a16:creationId xmlns:a16="http://schemas.microsoft.com/office/drawing/2014/main" id="{029E6F5C-0F34-4C57-9C9B-4D9345545D2B}"/>
                </a:ext>
              </a:extLst>
            </p:cNvPr>
            <p:cNvSpPr txBox="1"/>
            <p:nvPr/>
          </p:nvSpPr>
          <p:spPr>
            <a:xfrm>
              <a:off x="10116304" y="1858745"/>
              <a:ext cx="895174" cy="369332"/>
            </a:xfrm>
            <a:prstGeom prst="rect">
              <a:avLst/>
            </a:prstGeom>
            <a:noFill/>
          </p:spPr>
          <p:txBody>
            <a:bodyPr vert="horz" wrap="square" lIns="0" tIns="0" rIns="0" bIns="0" rtlCol="0">
              <a:spAutoFit/>
            </a:bodyPr>
            <a:lstStyle/>
            <a:p>
              <a:pPr marL="29209" marR="5080" indent="-17145"/>
              <a:r>
                <a:rPr lang="ja-JP" altLang="en-US" sz="1200">
                  <a:solidFill>
                    <a:prstClr val="black"/>
                  </a:solidFill>
                  <a:latin typeface="+mn-ea"/>
                  <a:cs typeface="Meiryo UI"/>
                </a:rPr>
                <a:t>クライアント</a:t>
              </a:r>
              <a:endParaRPr lang="en-US" altLang="ja-JP" sz="1200">
                <a:solidFill>
                  <a:prstClr val="black"/>
                </a:solidFill>
                <a:latin typeface="+mn-ea"/>
                <a:cs typeface="Meiryo UI"/>
              </a:endParaRPr>
            </a:p>
            <a:p>
              <a:pPr marL="29209" marR="5080" indent="-17145"/>
              <a:r>
                <a:rPr lang="ja-JP" altLang="en-US" sz="1200">
                  <a:solidFill>
                    <a:prstClr val="black"/>
                  </a:solidFill>
                  <a:latin typeface="+mn-ea"/>
                  <a:cs typeface="Meiryo UI"/>
                </a:rPr>
                <a:t>情報管理</a:t>
              </a:r>
              <a:endParaRPr sz="1200">
                <a:solidFill>
                  <a:prstClr val="black"/>
                </a:solidFill>
                <a:latin typeface="+mn-ea"/>
                <a:cs typeface="Meiryo UI"/>
              </a:endParaRPr>
            </a:p>
          </p:txBody>
        </p:sp>
      </p:grpSp>
      <p:pic>
        <p:nvPicPr>
          <p:cNvPr id="114" name="グラフィックス 113">
            <a:extLst>
              <a:ext uri="{FF2B5EF4-FFF2-40B4-BE49-F238E27FC236}">
                <a16:creationId xmlns:a16="http://schemas.microsoft.com/office/drawing/2014/main" id="{1B494F82-9C8F-4740-B8A4-FCF4C9008F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0274" y="3111512"/>
            <a:ext cx="304800" cy="304800"/>
          </a:xfrm>
          <a:prstGeom prst="rect">
            <a:avLst/>
          </a:prstGeom>
        </p:spPr>
      </p:pic>
      <p:sp>
        <p:nvSpPr>
          <p:cNvPr id="115" name="テキスト ボックス 114">
            <a:extLst>
              <a:ext uri="{FF2B5EF4-FFF2-40B4-BE49-F238E27FC236}">
                <a16:creationId xmlns:a16="http://schemas.microsoft.com/office/drawing/2014/main" id="{C6652669-9DDE-4C48-B7C0-7F685DB65ACD}"/>
              </a:ext>
            </a:extLst>
          </p:cNvPr>
          <p:cNvSpPr txBox="1"/>
          <p:nvPr/>
        </p:nvSpPr>
        <p:spPr>
          <a:xfrm>
            <a:off x="7557120" y="3111485"/>
            <a:ext cx="2831135"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020673"/>
                </a:solidFill>
                <a:effectLst/>
                <a:uLnTx/>
                <a:uFillTx/>
                <a:latin typeface="+mn-ea"/>
                <a:cs typeface="+mn-cs"/>
              </a:rPr>
              <a:t>データ連携プラットフォーム</a:t>
            </a:r>
            <a:endParaRPr kumimoji="0" lang="en-US" altLang="ja-JP" sz="1400" b="1" i="0" u="none" strike="noStrike" kern="1200" cap="none" spc="0" normalizeH="0" baseline="0" noProof="0">
              <a:ln>
                <a:noFill/>
              </a:ln>
              <a:solidFill>
                <a:srgbClr val="020673"/>
              </a:solidFill>
              <a:effectLst/>
              <a:uLnTx/>
              <a:uFillTx/>
              <a:latin typeface="+mn-ea"/>
              <a:cs typeface="+mn-cs"/>
            </a:endParaRPr>
          </a:p>
        </p:txBody>
      </p:sp>
      <p:sp>
        <p:nvSpPr>
          <p:cNvPr id="116" name="object 49">
            <a:extLst>
              <a:ext uri="{FF2B5EF4-FFF2-40B4-BE49-F238E27FC236}">
                <a16:creationId xmlns:a16="http://schemas.microsoft.com/office/drawing/2014/main" id="{937F2C57-9DFC-4FD7-9BD9-80A7E1F3933F}"/>
              </a:ext>
            </a:extLst>
          </p:cNvPr>
          <p:cNvSpPr txBox="1"/>
          <p:nvPr/>
        </p:nvSpPr>
        <p:spPr>
          <a:xfrm>
            <a:off x="7841799" y="5119675"/>
            <a:ext cx="2181515" cy="338554"/>
          </a:xfrm>
          <a:prstGeom prst="rect">
            <a:avLst/>
          </a:prstGeom>
          <a:noFill/>
          <a:ln>
            <a:noFill/>
          </a:ln>
        </p:spPr>
        <p:txBody>
          <a:bodyPr vert="horz" wrap="square" lIns="0" tIns="0" rIns="0" bIns="0" rtlCol="0">
            <a:spAutoFit/>
          </a:bodyPr>
          <a:lstStyle/>
          <a:p>
            <a:pPr marL="12064" marR="5080"/>
            <a:r>
              <a:rPr lang="ja-JP" altLang="en-US" sz="1100">
                <a:latin typeface="+mn-ea"/>
                <a:cs typeface="Meiryo UI"/>
              </a:rPr>
              <a:t>データ提供</a:t>
            </a:r>
            <a:endParaRPr lang="en-US" altLang="ja-JP" sz="1100">
              <a:latin typeface="+mn-ea"/>
              <a:cs typeface="Meiryo UI"/>
            </a:endParaRPr>
          </a:p>
          <a:p>
            <a:pPr marL="12064" marR="5080"/>
            <a:r>
              <a:rPr lang="en-US" sz="1100">
                <a:latin typeface="+mn-ea"/>
                <a:cs typeface="Meiryo UI"/>
              </a:rPr>
              <a:t>(</a:t>
            </a:r>
            <a:r>
              <a:rPr lang="ja-JP" altLang="en-US" sz="1100">
                <a:latin typeface="+mn-ea"/>
                <a:cs typeface="Meiryo UI"/>
              </a:rPr>
              <a:t>秒に数千件のリクエスト</a:t>
            </a:r>
            <a:r>
              <a:rPr lang="en-US" altLang="ja-JP" sz="1100">
                <a:latin typeface="+mn-ea"/>
                <a:cs typeface="Meiryo UI"/>
              </a:rPr>
              <a:t>)</a:t>
            </a:r>
            <a:endParaRPr sz="1100">
              <a:latin typeface="+mn-ea"/>
              <a:cs typeface="Meiryo UI"/>
            </a:endParaRPr>
          </a:p>
        </p:txBody>
      </p:sp>
      <p:sp>
        <p:nvSpPr>
          <p:cNvPr id="125" name="object 48">
            <a:extLst>
              <a:ext uri="{FF2B5EF4-FFF2-40B4-BE49-F238E27FC236}">
                <a16:creationId xmlns:a16="http://schemas.microsoft.com/office/drawing/2014/main" id="{4F445096-2449-41EE-98E6-DAD8C9E14249}"/>
              </a:ext>
            </a:extLst>
          </p:cNvPr>
          <p:cNvSpPr txBox="1"/>
          <p:nvPr/>
        </p:nvSpPr>
        <p:spPr>
          <a:xfrm>
            <a:off x="8286903" y="5725151"/>
            <a:ext cx="1763733" cy="677108"/>
          </a:xfrm>
          <a:prstGeom prst="rect">
            <a:avLst/>
          </a:prstGeom>
        </p:spPr>
        <p:txBody>
          <a:bodyPr vert="horz" wrap="square" lIns="0" tIns="0" rIns="0" bIns="0" rtlCol="0">
            <a:spAutoFit/>
          </a:bodyPr>
          <a:lstStyle/>
          <a:p>
            <a:pPr marL="184785" indent="-172085">
              <a:buFont typeface="Arial"/>
              <a:buChar char="•"/>
              <a:tabLst>
                <a:tab pos="185420" algn="l"/>
              </a:tabLst>
            </a:pPr>
            <a:r>
              <a:rPr lang="ja-JP" altLang="en-US" sz="1100" spc="-5">
                <a:solidFill>
                  <a:prstClr val="black"/>
                </a:solidFill>
                <a:latin typeface="+mn-ea"/>
                <a:cs typeface="Meiryo UI"/>
              </a:rPr>
              <a:t>販売量</a:t>
            </a:r>
            <a:endParaRPr lang="en-US" altLang="ja-JP" sz="1100" spc="-5">
              <a:solidFill>
                <a:prstClr val="black"/>
              </a:solidFill>
              <a:latin typeface="+mn-ea"/>
              <a:cs typeface="Meiryo UI"/>
            </a:endParaRPr>
          </a:p>
          <a:p>
            <a:pPr marL="184785" indent="-172085">
              <a:buFont typeface="Arial"/>
              <a:buChar char="•"/>
              <a:tabLst>
                <a:tab pos="185420" algn="l"/>
              </a:tabLst>
            </a:pPr>
            <a:r>
              <a:rPr lang="ja-JP" altLang="en-US" sz="1100" spc="-5">
                <a:solidFill>
                  <a:prstClr val="black"/>
                </a:solidFill>
                <a:latin typeface="+mn-ea"/>
                <a:cs typeface="Meiryo UI"/>
              </a:rPr>
              <a:t>明細</a:t>
            </a:r>
            <a:endParaRPr sz="1100">
              <a:solidFill>
                <a:prstClr val="black"/>
              </a:solidFill>
              <a:latin typeface="+mn-ea"/>
              <a:cs typeface="Meiryo UI"/>
            </a:endParaRPr>
          </a:p>
          <a:p>
            <a:pPr marL="184785" indent="-172085">
              <a:buFont typeface="Arial"/>
              <a:buChar char="•"/>
              <a:tabLst>
                <a:tab pos="185420" algn="l"/>
              </a:tabLst>
            </a:pPr>
            <a:r>
              <a:rPr lang="ja-JP" altLang="en-US" sz="1100">
                <a:solidFill>
                  <a:prstClr val="black"/>
                </a:solidFill>
                <a:latin typeface="+mn-ea"/>
                <a:cs typeface="Meiryo UI"/>
              </a:rPr>
              <a:t>在庫量</a:t>
            </a:r>
            <a:endParaRPr lang="en-US" altLang="ja-JP" sz="1100">
              <a:solidFill>
                <a:prstClr val="black"/>
              </a:solidFill>
              <a:latin typeface="+mn-ea"/>
              <a:cs typeface="Meiryo UI"/>
            </a:endParaRPr>
          </a:p>
          <a:p>
            <a:pPr marL="184785" indent="-172085">
              <a:buFont typeface="Arial"/>
              <a:buChar char="•"/>
              <a:tabLst>
                <a:tab pos="185420" algn="l"/>
              </a:tabLst>
            </a:pPr>
            <a:r>
              <a:rPr lang="en-US" sz="1100">
                <a:solidFill>
                  <a:prstClr val="black"/>
                </a:solidFill>
                <a:latin typeface="+mn-ea"/>
                <a:cs typeface="Meiryo UI"/>
              </a:rPr>
              <a:t>…</a:t>
            </a:r>
            <a:endParaRPr sz="1100">
              <a:solidFill>
                <a:prstClr val="black"/>
              </a:solidFill>
              <a:latin typeface="+mn-ea"/>
              <a:cs typeface="Meiryo UI"/>
            </a:endParaRPr>
          </a:p>
        </p:txBody>
      </p:sp>
      <p:cxnSp>
        <p:nvCxnSpPr>
          <p:cNvPr id="127" name="Straight Arrow Connector 51">
            <a:extLst>
              <a:ext uri="{FF2B5EF4-FFF2-40B4-BE49-F238E27FC236}">
                <a16:creationId xmlns:a16="http://schemas.microsoft.com/office/drawing/2014/main" id="{5195126A-9B06-4973-A36E-D02CFBA91CF1}"/>
              </a:ext>
            </a:extLst>
          </p:cNvPr>
          <p:cNvCxnSpPr>
            <a:cxnSpLocks/>
          </p:cNvCxnSpPr>
          <p:nvPr/>
        </p:nvCxnSpPr>
        <p:spPr>
          <a:xfrm>
            <a:off x="10373365" y="4873626"/>
            <a:ext cx="0" cy="612000"/>
          </a:xfrm>
          <a:prstGeom prst="straightConnector1">
            <a:avLst/>
          </a:prstGeom>
          <a:ln w="19050">
            <a:solidFill>
              <a:srgbClr val="02067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object 49">
            <a:extLst>
              <a:ext uri="{FF2B5EF4-FFF2-40B4-BE49-F238E27FC236}">
                <a16:creationId xmlns:a16="http://schemas.microsoft.com/office/drawing/2014/main" id="{2465533F-987F-4102-92C9-BD8B27FEE6EC}"/>
              </a:ext>
            </a:extLst>
          </p:cNvPr>
          <p:cNvSpPr txBox="1"/>
          <p:nvPr/>
        </p:nvSpPr>
        <p:spPr>
          <a:xfrm>
            <a:off x="10430118" y="5111980"/>
            <a:ext cx="876731" cy="184666"/>
          </a:xfrm>
          <a:prstGeom prst="rect">
            <a:avLst/>
          </a:prstGeom>
          <a:noFill/>
          <a:ln>
            <a:noFill/>
          </a:ln>
        </p:spPr>
        <p:txBody>
          <a:bodyPr vert="horz" wrap="square" lIns="0" tIns="0" rIns="0" bIns="0" rtlCol="0">
            <a:spAutoFit/>
          </a:bodyPr>
          <a:lstStyle/>
          <a:p>
            <a:pPr marL="29209" marR="5080" indent="-17145"/>
            <a:r>
              <a:rPr lang="ja-JP" altLang="en-US" sz="1200">
                <a:solidFill>
                  <a:prstClr val="black"/>
                </a:solidFill>
                <a:latin typeface="+mn-ea"/>
                <a:cs typeface="Meiryo UI"/>
              </a:rPr>
              <a:t>リモート制御</a:t>
            </a:r>
            <a:endParaRPr sz="1200">
              <a:solidFill>
                <a:prstClr val="black"/>
              </a:solidFill>
              <a:latin typeface="+mn-ea"/>
              <a:cs typeface="Meiryo UI"/>
            </a:endParaRPr>
          </a:p>
        </p:txBody>
      </p:sp>
      <p:sp>
        <p:nvSpPr>
          <p:cNvPr id="130" name="テキスト ボックス 129">
            <a:extLst>
              <a:ext uri="{FF2B5EF4-FFF2-40B4-BE49-F238E27FC236}">
                <a16:creationId xmlns:a16="http://schemas.microsoft.com/office/drawing/2014/main" id="{62E90F9B-B164-4757-91EF-515FD2E8BF7C}"/>
              </a:ext>
            </a:extLst>
          </p:cNvPr>
          <p:cNvSpPr txBox="1"/>
          <p:nvPr/>
        </p:nvSpPr>
        <p:spPr>
          <a:xfrm>
            <a:off x="7659099" y="5507998"/>
            <a:ext cx="121794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1">
                <a:solidFill>
                  <a:srgbClr val="020673"/>
                </a:solidFill>
                <a:latin typeface="+mn-ea"/>
              </a:rPr>
              <a:t>販売先</a:t>
            </a:r>
            <a:endParaRPr kumimoji="0" lang="en-US" altLang="ja-JP" sz="1400" b="1" i="0" u="none" strike="noStrike" kern="1200" cap="none" spc="0" normalizeH="0" baseline="0" noProof="0">
              <a:ln>
                <a:noFill/>
              </a:ln>
              <a:solidFill>
                <a:srgbClr val="020673"/>
              </a:solidFill>
              <a:effectLst/>
              <a:uLnTx/>
              <a:uFillTx/>
              <a:latin typeface="+mn-ea"/>
              <a:cs typeface="+mn-cs"/>
            </a:endParaRPr>
          </a:p>
        </p:txBody>
      </p:sp>
      <p:sp>
        <p:nvSpPr>
          <p:cNvPr id="4" name="テキスト ボックス 144">
            <a:extLst>
              <a:ext uri="{FF2B5EF4-FFF2-40B4-BE49-F238E27FC236}">
                <a16:creationId xmlns:a16="http://schemas.microsoft.com/office/drawing/2014/main" id="{E74EFADB-AF08-69B2-90C9-FFC257A4ACC5}"/>
              </a:ext>
            </a:extLst>
          </p:cNvPr>
          <p:cNvSpPr txBox="1"/>
          <p:nvPr/>
        </p:nvSpPr>
        <p:spPr>
          <a:xfrm>
            <a:off x="7617691" y="1345116"/>
            <a:ext cx="743334"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020673"/>
                </a:solidFill>
                <a:effectLst/>
                <a:uLnTx/>
                <a:uFillTx/>
                <a:latin typeface="+mn-ea"/>
                <a:cs typeface="+mn-cs"/>
              </a:rPr>
              <a:t>各拠点</a:t>
            </a:r>
            <a:endParaRPr kumimoji="0" lang="en-US" altLang="ja-JP" sz="1400" b="1" i="0" u="none" strike="noStrike" kern="1200" cap="none" spc="0" normalizeH="0" baseline="0" noProof="0">
              <a:ln>
                <a:noFill/>
              </a:ln>
              <a:solidFill>
                <a:srgbClr val="020673"/>
              </a:solidFill>
              <a:effectLst/>
              <a:uLnTx/>
              <a:uFillTx/>
              <a:latin typeface="+mn-ea"/>
              <a:cs typeface="+mn-cs"/>
            </a:endParaRPr>
          </a:p>
        </p:txBody>
      </p:sp>
      <p:grpSp>
        <p:nvGrpSpPr>
          <p:cNvPr id="6" name="グループ化 34">
            <a:extLst>
              <a:ext uri="{FF2B5EF4-FFF2-40B4-BE49-F238E27FC236}">
                <a16:creationId xmlns:a16="http://schemas.microsoft.com/office/drawing/2014/main" id="{9D8366D9-D8B7-9EB8-3108-DEDB6124DC6A}"/>
              </a:ext>
            </a:extLst>
          </p:cNvPr>
          <p:cNvGrpSpPr/>
          <p:nvPr/>
        </p:nvGrpSpPr>
        <p:grpSpPr>
          <a:xfrm>
            <a:off x="9030879" y="1253892"/>
            <a:ext cx="2093010" cy="1802327"/>
            <a:chOff x="9258501" y="1288004"/>
            <a:chExt cx="2093010" cy="1802327"/>
          </a:xfrm>
        </p:grpSpPr>
        <p:sp>
          <p:nvSpPr>
            <p:cNvPr id="7" name="Rectangle 6">
              <a:extLst>
                <a:ext uri="{FF2B5EF4-FFF2-40B4-BE49-F238E27FC236}">
                  <a16:creationId xmlns:a16="http://schemas.microsoft.com/office/drawing/2014/main" id="{2639EFDB-6D8A-1FEB-6206-356B4A0589F3}"/>
                </a:ext>
              </a:extLst>
            </p:cNvPr>
            <p:cNvSpPr/>
            <p:nvPr/>
          </p:nvSpPr>
          <p:spPr>
            <a:xfrm>
              <a:off x="9258501" y="1288004"/>
              <a:ext cx="2093010" cy="1171825"/>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A6B86"/>
                </a:solidFill>
                <a:effectLst/>
                <a:uLnTx/>
                <a:uFillTx/>
                <a:latin typeface="+mn-ea"/>
                <a:cs typeface="+mn-cs"/>
              </a:endParaRPr>
            </a:p>
          </p:txBody>
        </p:sp>
        <p:cxnSp>
          <p:nvCxnSpPr>
            <p:cNvPr id="13" name="Straight Arrow Connector 51">
              <a:extLst>
                <a:ext uri="{FF2B5EF4-FFF2-40B4-BE49-F238E27FC236}">
                  <a16:creationId xmlns:a16="http://schemas.microsoft.com/office/drawing/2014/main" id="{6382C643-E436-D40A-B09C-03A1772B23F7}"/>
                </a:ext>
              </a:extLst>
            </p:cNvPr>
            <p:cNvCxnSpPr>
              <a:cxnSpLocks/>
            </p:cNvCxnSpPr>
            <p:nvPr/>
          </p:nvCxnSpPr>
          <p:spPr>
            <a:xfrm>
              <a:off x="10401225" y="2478331"/>
              <a:ext cx="0" cy="612000"/>
            </a:xfrm>
            <a:prstGeom prst="straightConnector1">
              <a:avLst/>
            </a:prstGeom>
            <a:ln w="19050">
              <a:solidFill>
                <a:srgbClr val="02067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51">
              <a:extLst>
                <a:ext uri="{FF2B5EF4-FFF2-40B4-BE49-F238E27FC236}">
                  <a16:creationId xmlns:a16="http://schemas.microsoft.com/office/drawing/2014/main" id="{0B29EA6A-36E2-F00D-85FA-073D42D697FD}"/>
                </a:ext>
              </a:extLst>
            </p:cNvPr>
            <p:cNvCxnSpPr>
              <a:cxnSpLocks/>
            </p:cNvCxnSpPr>
            <p:nvPr/>
          </p:nvCxnSpPr>
          <p:spPr>
            <a:xfrm>
              <a:off x="10216428" y="2475451"/>
              <a:ext cx="0" cy="612000"/>
            </a:xfrm>
            <a:prstGeom prst="straightConnector1">
              <a:avLst/>
            </a:prstGeom>
            <a:ln w="19050">
              <a:solidFill>
                <a:srgbClr val="02067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object 49">
              <a:extLst>
                <a:ext uri="{FF2B5EF4-FFF2-40B4-BE49-F238E27FC236}">
                  <a16:creationId xmlns:a16="http://schemas.microsoft.com/office/drawing/2014/main" id="{0CB7FAE6-87EA-69C6-C9A4-018D9B4A366E}"/>
                </a:ext>
              </a:extLst>
            </p:cNvPr>
            <p:cNvSpPr txBox="1"/>
            <p:nvPr/>
          </p:nvSpPr>
          <p:spPr>
            <a:xfrm>
              <a:off x="10458848" y="2689118"/>
              <a:ext cx="892663" cy="184666"/>
            </a:xfrm>
            <a:prstGeom prst="rect">
              <a:avLst/>
            </a:prstGeom>
            <a:noFill/>
            <a:ln>
              <a:noFill/>
            </a:ln>
          </p:spPr>
          <p:txBody>
            <a:bodyPr vert="horz" wrap="square" lIns="0" tIns="0" rIns="0" bIns="0" rtlCol="0">
              <a:spAutoFit/>
            </a:bodyPr>
            <a:lstStyle/>
            <a:p>
              <a:pPr marL="29209" marR="5080" indent="-17145"/>
              <a:r>
                <a:rPr lang="ja-JP" altLang="en-US" sz="1200">
                  <a:solidFill>
                    <a:prstClr val="black"/>
                  </a:solidFill>
                  <a:latin typeface="+mn-ea"/>
                  <a:cs typeface="Meiryo UI"/>
                </a:rPr>
                <a:t>データ集配信</a:t>
              </a:r>
              <a:endParaRPr sz="1200">
                <a:solidFill>
                  <a:prstClr val="black"/>
                </a:solidFill>
                <a:latin typeface="+mn-ea"/>
                <a:cs typeface="Meiryo UI"/>
              </a:endParaRPr>
            </a:p>
          </p:txBody>
        </p:sp>
      </p:grpSp>
      <p:sp>
        <p:nvSpPr>
          <p:cNvPr id="19" name="テキスト ボックス 144">
            <a:extLst>
              <a:ext uri="{FF2B5EF4-FFF2-40B4-BE49-F238E27FC236}">
                <a16:creationId xmlns:a16="http://schemas.microsoft.com/office/drawing/2014/main" id="{395C25FF-1513-D3C0-75EF-0E1A1C312C00}"/>
              </a:ext>
            </a:extLst>
          </p:cNvPr>
          <p:cNvSpPr txBox="1"/>
          <p:nvPr/>
        </p:nvSpPr>
        <p:spPr>
          <a:xfrm>
            <a:off x="8972687" y="1274061"/>
            <a:ext cx="1178758"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1">
                <a:solidFill>
                  <a:srgbClr val="020673"/>
                </a:solidFill>
                <a:latin typeface="+mn-ea"/>
              </a:rPr>
              <a:t>ERP</a:t>
            </a:r>
            <a:r>
              <a:rPr kumimoji="0" lang="ja-JP" altLang="en-US" sz="1400" b="1" i="0" u="none" strike="noStrike" kern="1200" cap="none" spc="0" normalizeH="0" baseline="0" noProof="0">
                <a:ln>
                  <a:noFill/>
                </a:ln>
                <a:solidFill>
                  <a:srgbClr val="020673"/>
                </a:solidFill>
                <a:effectLst/>
                <a:uLnTx/>
                <a:uFillTx/>
                <a:latin typeface="+mn-ea"/>
                <a:cs typeface="+mn-cs"/>
              </a:rPr>
              <a:t>システム</a:t>
            </a:r>
            <a:endParaRPr kumimoji="0" lang="en-US" altLang="ja-JP" sz="1400" b="1" i="0" u="none" strike="noStrike" kern="1200" cap="none" spc="0" normalizeH="0" baseline="0" noProof="0">
              <a:ln>
                <a:noFill/>
              </a:ln>
              <a:solidFill>
                <a:srgbClr val="020673"/>
              </a:solidFill>
              <a:effectLst/>
              <a:uLnTx/>
              <a:uFillTx/>
              <a:latin typeface="+mn-ea"/>
              <a:cs typeface="+mn-cs"/>
            </a:endParaRPr>
          </a:p>
        </p:txBody>
      </p:sp>
      <p:pic>
        <p:nvPicPr>
          <p:cNvPr id="21" name="Picture 4" descr="File:Amazon Web Services Logo.svg">
            <a:extLst>
              <a:ext uri="{FF2B5EF4-FFF2-40B4-BE49-F238E27FC236}">
                <a16:creationId xmlns:a16="http://schemas.microsoft.com/office/drawing/2014/main" id="{8A366311-85DA-E46B-EC74-BF7700C124E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41968" y="1770342"/>
            <a:ext cx="612200" cy="3670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ãGCP logoãã®ç»åæ¤ç´¢çµæ">
            <a:extLst>
              <a:ext uri="{FF2B5EF4-FFF2-40B4-BE49-F238E27FC236}">
                <a16:creationId xmlns:a16="http://schemas.microsoft.com/office/drawing/2014/main" id="{848CA7E1-3E30-CF15-AF0B-1404C5593B1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68289" y="1595055"/>
            <a:ext cx="725890" cy="725890"/>
          </a:xfrm>
          <a:prstGeom prst="rect">
            <a:avLst/>
          </a:prstGeom>
          <a:noFill/>
          <a:extLst>
            <a:ext uri="{909E8E84-426E-40DD-AFC4-6F175D3DCCD1}">
              <a14:hiddenFill xmlns:a14="http://schemas.microsoft.com/office/drawing/2010/main">
                <a:solidFill>
                  <a:srgbClr val="FFFFFF"/>
                </a:solidFill>
              </a14:hiddenFill>
            </a:ext>
          </a:extLst>
        </p:spPr>
      </p:pic>
      <p:pic>
        <p:nvPicPr>
          <p:cNvPr id="23" name="グラフィックス 113">
            <a:extLst>
              <a:ext uri="{FF2B5EF4-FFF2-40B4-BE49-F238E27FC236}">
                <a16:creationId xmlns:a16="http://schemas.microsoft.com/office/drawing/2014/main" id="{DAE8A800-3BF1-1D03-E37C-B9B4F25CD0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12359" y="1758949"/>
            <a:ext cx="304800" cy="304800"/>
          </a:xfrm>
          <a:prstGeom prst="rect">
            <a:avLst/>
          </a:prstGeom>
        </p:spPr>
      </p:pic>
      <p:pic>
        <p:nvPicPr>
          <p:cNvPr id="24" name="Graphic 20">
            <a:extLst>
              <a:ext uri="{FF2B5EF4-FFF2-40B4-BE49-F238E27FC236}">
                <a16:creationId xmlns:a16="http://schemas.microsoft.com/office/drawing/2014/main" id="{7B693CAE-ACA2-8D1E-1C86-C248044E743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544404" y="3620350"/>
            <a:ext cx="270000" cy="270000"/>
          </a:xfrm>
          <a:prstGeom prst="rect">
            <a:avLst/>
          </a:prstGeom>
          <a:effectLst>
            <a:outerShdw blurRad="50800" dist="38100" dir="8100000" algn="tr" rotWithShape="0">
              <a:prstClr val="black">
                <a:alpha val="40000"/>
              </a:prstClr>
            </a:outerShdw>
          </a:effectLst>
        </p:spPr>
      </p:pic>
      <p:pic>
        <p:nvPicPr>
          <p:cNvPr id="25" name="Graphic 74">
            <a:extLst>
              <a:ext uri="{FF2B5EF4-FFF2-40B4-BE49-F238E27FC236}">
                <a16:creationId xmlns:a16="http://schemas.microsoft.com/office/drawing/2014/main" id="{E8E640E5-003F-684D-3282-17E03FB52D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01212" y="3627542"/>
            <a:ext cx="287234" cy="270000"/>
          </a:xfrm>
          <a:prstGeom prst="rect">
            <a:avLst/>
          </a:prstGeom>
        </p:spPr>
      </p:pic>
      <p:pic>
        <p:nvPicPr>
          <p:cNvPr id="26" name="Graphic 82">
            <a:extLst>
              <a:ext uri="{FF2B5EF4-FFF2-40B4-BE49-F238E27FC236}">
                <a16:creationId xmlns:a16="http://schemas.microsoft.com/office/drawing/2014/main" id="{12F66D26-EB38-43D5-9B05-46B3B655C9F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76664" y="3627542"/>
            <a:ext cx="287234" cy="270000"/>
          </a:xfrm>
          <a:prstGeom prst="rect">
            <a:avLst/>
          </a:prstGeom>
        </p:spPr>
      </p:pic>
      <p:grpSp>
        <p:nvGrpSpPr>
          <p:cNvPr id="28" name="グループ化 119">
            <a:extLst>
              <a:ext uri="{FF2B5EF4-FFF2-40B4-BE49-F238E27FC236}">
                <a16:creationId xmlns:a16="http://schemas.microsoft.com/office/drawing/2014/main" id="{B3FC64B2-3B89-28E2-EB34-116A6AFD1732}"/>
              </a:ext>
            </a:extLst>
          </p:cNvPr>
          <p:cNvGrpSpPr/>
          <p:nvPr/>
        </p:nvGrpSpPr>
        <p:grpSpPr>
          <a:xfrm>
            <a:off x="9214303" y="3545632"/>
            <a:ext cx="366769" cy="433820"/>
            <a:chOff x="9521229" y="5204987"/>
            <a:chExt cx="489025" cy="578426"/>
          </a:xfrm>
        </p:grpSpPr>
        <p:pic>
          <p:nvPicPr>
            <p:cNvPr id="239" name="Graphic 11">
              <a:extLst>
                <a:ext uri="{FF2B5EF4-FFF2-40B4-BE49-F238E27FC236}">
                  <a16:creationId xmlns:a16="http://schemas.microsoft.com/office/drawing/2014/main" id="{22D2093A-A954-A97B-F9BF-9080FB9A9160}"/>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9585741" y="5204987"/>
              <a:ext cx="360000" cy="360000"/>
            </a:xfrm>
            <a:prstGeom prst="rect">
              <a:avLst/>
            </a:prstGeom>
            <a:effectLst>
              <a:outerShdw blurRad="50800" dist="38100" dir="8100000" algn="tr" rotWithShape="0">
                <a:prstClr val="black">
                  <a:alpha val="40000"/>
                </a:prstClr>
              </a:outerShdw>
            </a:effectLst>
          </p:spPr>
        </p:pic>
        <p:sp>
          <p:nvSpPr>
            <p:cNvPr id="240" name="TextBox 24">
              <a:extLst>
                <a:ext uri="{FF2B5EF4-FFF2-40B4-BE49-F238E27FC236}">
                  <a16:creationId xmlns:a16="http://schemas.microsoft.com/office/drawing/2014/main" id="{03ADE6B9-20DF-AA8E-A900-8CBA555EE87E}"/>
                </a:ext>
              </a:extLst>
            </p:cNvPr>
            <p:cNvSpPr txBox="1"/>
            <p:nvPr/>
          </p:nvSpPr>
          <p:spPr>
            <a:xfrm>
              <a:off x="9521229" y="5521802"/>
              <a:ext cx="489025" cy="26161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75">
                  <a:solidFill>
                    <a:srgbClr val="0070C0"/>
                  </a:solidFill>
                  <a:latin typeface="+mn-ea"/>
                </a:rPr>
                <a:t>AKS</a:t>
              </a:r>
            </a:p>
          </p:txBody>
        </p:sp>
      </p:grpSp>
      <p:grpSp>
        <p:nvGrpSpPr>
          <p:cNvPr id="29" name="グループ化 115">
            <a:extLst>
              <a:ext uri="{FF2B5EF4-FFF2-40B4-BE49-F238E27FC236}">
                <a16:creationId xmlns:a16="http://schemas.microsoft.com/office/drawing/2014/main" id="{C0F77BB0-ED1F-34EB-F9B5-660F0C346F3B}"/>
              </a:ext>
            </a:extLst>
          </p:cNvPr>
          <p:cNvGrpSpPr/>
          <p:nvPr/>
        </p:nvGrpSpPr>
        <p:grpSpPr>
          <a:xfrm>
            <a:off x="9159071" y="4017617"/>
            <a:ext cx="473206" cy="423862"/>
            <a:chOff x="8447340" y="4406037"/>
            <a:chExt cx="630941" cy="565149"/>
          </a:xfrm>
        </p:grpSpPr>
        <p:pic>
          <p:nvPicPr>
            <p:cNvPr id="237" name="Graphic 127">
              <a:extLst>
                <a:ext uri="{FF2B5EF4-FFF2-40B4-BE49-F238E27FC236}">
                  <a16:creationId xmlns:a16="http://schemas.microsoft.com/office/drawing/2014/main" id="{42241BD8-8051-7815-974B-9925E29AF30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08137" y="4406037"/>
              <a:ext cx="360000" cy="360000"/>
            </a:xfrm>
            <a:prstGeom prst="rect">
              <a:avLst/>
            </a:prstGeom>
          </p:spPr>
        </p:pic>
        <p:sp>
          <p:nvSpPr>
            <p:cNvPr id="238" name="TextBox 128">
              <a:extLst>
                <a:ext uri="{FF2B5EF4-FFF2-40B4-BE49-F238E27FC236}">
                  <a16:creationId xmlns:a16="http://schemas.microsoft.com/office/drawing/2014/main" id="{2EADECE0-6DCC-C456-8B01-6DF723CAFEF1}"/>
                </a:ext>
              </a:extLst>
            </p:cNvPr>
            <p:cNvSpPr txBox="1"/>
            <p:nvPr/>
          </p:nvSpPr>
          <p:spPr>
            <a:xfrm>
              <a:off x="8447340" y="4709577"/>
              <a:ext cx="630941" cy="261609"/>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75">
                  <a:solidFill>
                    <a:srgbClr val="0070C0"/>
                  </a:solidFill>
                  <a:latin typeface="+mn-ea"/>
                </a:rPr>
                <a:t>Monitor</a:t>
              </a:r>
            </a:p>
          </p:txBody>
        </p:sp>
      </p:grpSp>
      <p:grpSp>
        <p:nvGrpSpPr>
          <p:cNvPr id="30" name="グループ化 123">
            <a:extLst>
              <a:ext uri="{FF2B5EF4-FFF2-40B4-BE49-F238E27FC236}">
                <a16:creationId xmlns:a16="http://schemas.microsoft.com/office/drawing/2014/main" id="{2E5B13D1-4606-9E22-C757-4E8899EDE30D}"/>
              </a:ext>
            </a:extLst>
          </p:cNvPr>
          <p:cNvGrpSpPr/>
          <p:nvPr/>
        </p:nvGrpSpPr>
        <p:grpSpPr>
          <a:xfrm>
            <a:off x="9740099" y="3545596"/>
            <a:ext cx="579005" cy="417472"/>
            <a:chOff x="2357297" y="3605115"/>
            <a:chExt cx="772006" cy="556629"/>
          </a:xfrm>
        </p:grpSpPr>
        <p:pic>
          <p:nvPicPr>
            <p:cNvPr id="235" name="Graphic 37">
              <a:extLst>
                <a:ext uri="{FF2B5EF4-FFF2-40B4-BE49-F238E27FC236}">
                  <a16:creationId xmlns:a16="http://schemas.microsoft.com/office/drawing/2014/main" id="{5EC43B91-822E-B9D5-CD93-18993FE5986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544545" y="3605115"/>
              <a:ext cx="360000" cy="360000"/>
            </a:xfrm>
            <a:prstGeom prst="rect">
              <a:avLst/>
            </a:prstGeom>
          </p:spPr>
        </p:pic>
        <p:sp>
          <p:nvSpPr>
            <p:cNvPr id="236" name="TextBox 1170">
              <a:extLst>
                <a:ext uri="{FF2B5EF4-FFF2-40B4-BE49-F238E27FC236}">
                  <a16:creationId xmlns:a16="http://schemas.microsoft.com/office/drawing/2014/main" id="{5EDDD645-567B-97E8-9817-802C5E4446D7}"/>
                </a:ext>
              </a:extLst>
            </p:cNvPr>
            <p:cNvSpPr txBox="1"/>
            <p:nvPr/>
          </p:nvSpPr>
          <p:spPr>
            <a:xfrm>
              <a:off x="2357297" y="3876964"/>
              <a:ext cx="772006" cy="28478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788">
                  <a:solidFill>
                    <a:srgbClr val="0070C0"/>
                  </a:solidFill>
                  <a:latin typeface="+mn-ea"/>
                </a:rPr>
                <a:t>Synapse</a:t>
              </a:r>
            </a:p>
          </p:txBody>
        </p:sp>
      </p:grpSp>
      <p:grpSp>
        <p:nvGrpSpPr>
          <p:cNvPr id="31" name="グループ化 111">
            <a:extLst>
              <a:ext uri="{FF2B5EF4-FFF2-40B4-BE49-F238E27FC236}">
                <a16:creationId xmlns:a16="http://schemas.microsoft.com/office/drawing/2014/main" id="{B374CC39-1BC1-C6B5-D819-BA654C571FC6}"/>
              </a:ext>
            </a:extLst>
          </p:cNvPr>
          <p:cNvGrpSpPr/>
          <p:nvPr/>
        </p:nvGrpSpPr>
        <p:grpSpPr>
          <a:xfrm>
            <a:off x="10585864" y="4017610"/>
            <a:ext cx="357790" cy="423869"/>
            <a:chOff x="5621049" y="4660565"/>
            <a:chExt cx="477053" cy="565159"/>
          </a:xfrm>
        </p:grpSpPr>
        <p:pic>
          <p:nvPicPr>
            <p:cNvPr id="233" name="Graphic 27">
              <a:extLst>
                <a:ext uri="{FF2B5EF4-FFF2-40B4-BE49-F238E27FC236}">
                  <a16:creationId xmlns:a16="http://schemas.microsoft.com/office/drawing/2014/main" id="{8F818130-0A56-D618-FC48-C337967917E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700696" y="4660565"/>
              <a:ext cx="360000" cy="360000"/>
            </a:xfrm>
            <a:prstGeom prst="rect">
              <a:avLst/>
            </a:prstGeom>
          </p:spPr>
        </p:pic>
        <p:sp>
          <p:nvSpPr>
            <p:cNvPr id="234" name="TextBox 55">
              <a:extLst>
                <a:ext uri="{FF2B5EF4-FFF2-40B4-BE49-F238E27FC236}">
                  <a16:creationId xmlns:a16="http://schemas.microsoft.com/office/drawing/2014/main" id="{71AAAE97-F2F7-0F6B-9F4B-7B5DA57651B0}"/>
                </a:ext>
              </a:extLst>
            </p:cNvPr>
            <p:cNvSpPr txBox="1"/>
            <p:nvPr/>
          </p:nvSpPr>
          <p:spPr>
            <a:xfrm>
              <a:off x="5621049" y="4964114"/>
              <a:ext cx="477053"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75">
                  <a:solidFill>
                    <a:srgbClr val="0070C0"/>
                  </a:solidFill>
                  <a:latin typeface="+mn-ea"/>
                </a:rPr>
                <a:t>SQL</a:t>
              </a:r>
            </a:p>
          </p:txBody>
        </p:sp>
      </p:grpSp>
      <p:grpSp>
        <p:nvGrpSpPr>
          <p:cNvPr id="224" name="グループ化 109">
            <a:extLst>
              <a:ext uri="{FF2B5EF4-FFF2-40B4-BE49-F238E27FC236}">
                <a16:creationId xmlns:a16="http://schemas.microsoft.com/office/drawing/2014/main" id="{D82FF2BD-2450-D779-34BD-C73D8355BD74}"/>
              </a:ext>
            </a:extLst>
          </p:cNvPr>
          <p:cNvGrpSpPr/>
          <p:nvPr/>
        </p:nvGrpSpPr>
        <p:grpSpPr>
          <a:xfrm>
            <a:off x="9773028" y="4013220"/>
            <a:ext cx="646331" cy="437451"/>
            <a:chOff x="7489470" y="5806800"/>
            <a:chExt cx="861775" cy="583267"/>
          </a:xfrm>
        </p:grpSpPr>
        <p:sp>
          <p:nvSpPr>
            <p:cNvPr id="231" name="TextBox 56">
              <a:extLst>
                <a:ext uri="{FF2B5EF4-FFF2-40B4-BE49-F238E27FC236}">
                  <a16:creationId xmlns:a16="http://schemas.microsoft.com/office/drawing/2014/main" id="{45757392-30FB-B5D8-3C54-9FD4C1822DF9}"/>
                </a:ext>
              </a:extLst>
            </p:cNvPr>
            <p:cNvSpPr txBox="1"/>
            <p:nvPr/>
          </p:nvSpPr>
          <p:spPr>
            <a:xfrm>
              <a:off x="7489470" y="6128457"/>
              <a:ext cx="86177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75">
                  <a:solidFill>
                    <a:srgbClr val="0070C0"/>
                  </a:solidFill>
                  <a:latin typeface="+mn-ea"/>
                </a:rPr>
                <a:t>Service Bus</a:t>
              </a:r>
            </a:p>
          </p:txBody>
        </p:sp>
        <p:pic>
          <p:nvPicPr>
            <p:cNvPr id="232" name="グラフィックス 196">
              <a:extLst>
                <a:ext uri="{FF2B5EF4-FFF2-40B4-BE49-F238E27FC236}">
                  <a16:creationId xmlns:a16="http://schemas.microsoft.com/office/drawing/2014/main" id="{DDCB8AE1-6C4B-A424-6357-8A0EDC3B14D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728549" y="5806800"/>
              <a:ext cx="360000" cy="360000"/>
            </a:xfrm>
            <a:prstGeom prst="rect">
              <a:avLst/>
            </a:prstGeom>
          </p:spPr>
        </p:pic>
      </p:grpSp>
      <p:grpSp>
        <p:nvGrpSpPr>
          <p:cNvPr id="225" name="グループ化 206">
            <a:extLst>
              <a:ext uri="{FF2B5EF4-FFF2-40B4-BE49-F238E27FC236}">
                <a16:creationId xmlns:a16="http://schemas.microsoft.com/office/drawing/2014/main" id="{1EEA823A-836F-36F6-F842-56DA83961468}"/>
              </a:ext>
            </a:extLst>
          </p:cNvPr>
          <p:cNvGrpSpPr/>
          <p:nvPr/>
        </p:nvGrpSpPr>
        <p:grpSpPr>
          <a:xfrm>
            <a:off x="8503122" y="3533440"/>
            <a:ext cx="655949" cy="427270"/>
            <a:chOff x="9844456" y="4295489"/>
            <a:chExt cx="874599" cy="855594"/>
          </a:xfrm>
        </p:grpSpPr>
        <p:pic>
          <p:nvPicPr>
            <p:cNvPr id="229" name="Graphic 124">
              <a:extLst>
                <a:ext uri="{FF2B5EF4-FFF2-40B4-BE49-F238E27FC236}">
                  <a16:creationId xmlns:a16="http://schemas.microsoft.com/office/drawing/2014/main" id="{05BBA4AD-0365-5C16-61D6-30623676799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163013" y="4295489"/>
              <a:ext cx="360000" cy="540666"/>
            </a:xfrm>
            <a:prstGeom prst="rect">
              <a:avLst/>
            </a:prstGeom>
          </p:spPr>
        </p:pic>
        <p:sp>
          <p:nvSpPr>
            <p:cNvPr id="230" name="TextBox 125">
              <a:extLst>
                <a:ext uri="{FF2B5EF4-FFF2-40B4-BE49-F238E27FC236}">
                  <a16:creationId xmlns:a16="http://schemas.microsoft.com/office/drawing/2014/main" id="{32777977-4A97-DB25-07D7-3FC70B825091}"/>
                </a:ext>
              </a:extLst>
            </p:cNvPr>
            <p:cNvSpPr txBox="1"/>
            <p:nvPr/>
          </p:nvSpPr>
          <p:spPr>
            <a:xfrm>
              <a:off x="9844456" y="4758183"/>
              <a:ext cx="874599" cy="39290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75">
                  <a:solidFill>
                    <a:srgbClr val="0070C0"/>
                  </a:solidFill>
                  <a:latin typeface="+mn-ea"/>
                </a:rPr>
                <a:t>Log Analytic</a:t>
              </a:r>
            </a:p>
          </p:txBody>
        </p:sp>
      </p:grpSp>
      <p:grpSp>
        <p:nvGrpSpPr>
          <p:cNvPr id="226" name="グループ化 213">
            <a:extLst>
              <a:ext uri="{FF2B5EF4-FFF2-40B4-BE49-F238E27FC236}">
                <a16:creationId xmlns:a16="http://schemas.microsoft.com/office/drawing/2014/main" id="{A1A5D32E-5B42-0B05-F237-945A698C6E6B}"/>
              </a:ext>
            </a:extLst>
          </p:cNvPr>
          <p:cNvGrpSpPr/>
          <p:nvPr/>
        </p:nvGrpSpPr>
        <p:grpSpPr>
          <a:xfrm>
            <a:off x="10553299" y="3570166"/>
            <a:ext cx="325232" cy="405566"/>
            <a:chOff x="804534" y="262879"/>
            <a:chExt cx="433642" cy="540755"/>
          </a:xfrm>
        </p:grpSpPr>
        <p:pic>
          <p:nvPicPr>
            <p:cNvPr id="227" name="Graphic 1169">
              <a:extLst>
                <a:ext uri="{FF2B5EF4-FFF2-40B4-BE49-F238E27FC236}">
                  <a16:creationId xmlns:a16="http://schemas.microsoft.com/office/drawing/2014/main" id="{7CA4F390-3580-22ED-F0BB-AE2FC6B899B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04534" y="262879"/>
              <a:ext cx="360000" cy="360000"/>
            </a:xfrm>
            <a:prstGeom prst="rect">
              <a:avLst/>
            </a:prstGeom>
          </p:spPr>
        </p:pic>
        <p:sp>
          <p:nvSpPr>
            <p:cNvPr id="228" name="TextBox 1170">
              <a:extLst>
                <a:ext uri="{FF2B5EF4-FFF2-40B4-BE49-F238E27FC236}">
                  <a16:creationId xmlns:a16="http://schemas.microsoft.com/office/drawing/2014/main" id="{B9E9AE53-32F5-881E-3611-A3DE5205032E}"/>
                </a:ext>
              </a:extLst>
            </p:cNvPr>
            <p:cNvSpPr txBox="1"/>
            <p:nvPr/>
          </p:nvSpPr>
          <p:spPr>
            <a:xfrm>
              <a:off x="818829" y="542023"/>
              <a:ext cx="419347" cy="261611"/>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75">
                  <a:solidFill>
                    <a:srgbClr val="0070C0"/>
                  </a:solidFill>
                  <a:latin typeface="+mn-ea"/>
                </a:rPr>
                <a:t>VM</a:t>
              </a:r>
            </a:p>
          </p:txBody>
        </p:sp>
      </p:grpSp>
      <p:grpSp>
        <p:nvGrpSpPr>
          <p:cNvPr id="252" name="Group 251">
            <a:extLst>
              <a:ext uri="{FF2B5EF4-FFF2-40B4-BE49-F238E27FC236}">
                <a16:creationId xmlns:a16="http://schemas.microsoft.com/office/drawing/2014/main" id="{B2980FF7-911E-5425-C722-2F4D0B1E12C9}"/>
              </a:ext>
            </a:extLst>
          </p:cNvPr>
          <p:cNvGrpSpPr/>
          <p:nvPr/>
        </p:nvGrpSpPr>
        <p:grpSpPr>
          <a:xfrm>
            <a:off x="7982842" y="3989883"/>
            <a:ext cx="612668" cy="413481"/>
            <a:chOff x="5786372" y="4597051"/>
            <a:chExt cx="612668" cy="413481"/>
          </a:xfrm>
        </p:grpSpPr>
        <p:pic>
          <p:nvPicPr>
            <p:cNvPr id="243" name="グラフィックス 7">
              <a:extLst>
                <a:ext uri="{FF2B5EF4-FFF2-40B4-BE49-F238E27FC236}">
                  <a16:creationId xmlns:a16="http://schemas.microsoft.com/office/drawing/2014/main" id="{73B93F0A-050C-CFC5-31C0-E9073F85BAB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974263" y="4597051"/>
              <a:ext cx="270000" cy="270000"/>
            </a:xfrm>
            <a:prstGeom prst="rect">
              <a:avLst/>
            </a:prstGeom>
          </p:spPr>
        </p:pic>
        <p:sp>
          <p:nvSpPr>
            <p:cNvPr id="244" name="TextBox 125">
              <a:extLst>
                <a:ext uri="{FF2B5EF4-FFF2-40B4-BE49-F238E27FC236}">
                  <a16:creationId xmlns:a16="http://schemas.microsoft.com/office/drawing/2014/main" id="{B97F8053-B5B4-14D9-D489-D2EC4AB68F16}"/>
                </a:ext>
              </a:extLst>
            </p:cNvPr>
            <p:cNvSpPr txBox="1"/>
            <p:nvPr/>
          </p:nvSpPr>
          <p:spPr>
            <a:xfrm>
              <a:off x="5786372" y="4814324"/>
              <a:ext cx="612668" cy="196208"/>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75">
                  <a:solidFill>
                    <a:srgbClr val="0070C0"/>
                  </a:solidFill>
                  <a:latin typeface="+mn-ea"/>
                </a:rPr>
                <a:t>Logic Apps</a:t>
              </a:r>
            </a:p>
          </p:txBody>
        </p:sp>
      </p:grpSp>
      <p:grpSp>
        <p:nvGrpSpPr>
          <p:cNvPr id="251" name="Group 250">
            <a:extLst>
              <a:ext uri="{FF2B5EF4-FFF2-40B4-BE49-F238E27FC236}">
                <a16:creationId xmlns:a16="http://schemas.microsoft.com/office/drawing/2014/main" id="{C441DC15-F519-3B21-7E11-51D25FD8808D}"/>
              </a:ext>
            </a:extLst>
          </p:cNvPr>
          <p:cNvGrpSpPr/>
          <p:nvPr/>
        </p:nvGrpSpPr>
        <p:grpSpPr>
          <a:xfrm>
            <a:off x="8744543" y="3970844"/>
            <a:ext cx="338329" cy="470635"/>
            <a:chOff x="5982515" y="1800841"/>
            <a:chExt cx="338329" cy="470635"/>
          </a:xfrm>
        </p:grpSpPr>
        <p:pic>
          <p:nvPicPr>
            <p:cNvPr id="249" name="Graphic 979">
              <a:extLst>
                <a:ext uri="{FF2B5EF4-FFF2-40B4-BE49-F238E27FC236}">
                  <a16:creationId xmlns:a16="http://schemas.microsoft.com/office/drawing/2014/main" id="{F233DA23-CF65-01F9-3A20-55A6C64AF8C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982515" y="1800841"/>
              <a:ext cx="313229" cy="313229"/>
            </a:xfrm>
            <a:prstGeom prst="rect">
              <a:avLst/>
            </a:prstGeom>
          </p:spPr>
        </p:pic>
        <p:sp>
          <p:nvSpPr>
            <p:cNvPr id="250" name="TextBox 1170">
              <a:extLst>
                <a:ext uri="{FF2B5EF4-FFF2-40B4-BE49-F238E27FC236}">
                  <a16:creationId xmlns:a16="http://schemas.microsoft.com/office/drawing/2014/main" id="{0521A87C-29DD-ACAD-23D0-228A8A8A66D3}"/>
                </a:ext>
              </a:extLst>
            </p:cNvPr>
            <p:cNvSpPr txBox="1"/>
            <p:nvPr/>
          </p:nvSpPr>
          <p:spPr>
            <a:xfrm>
              <a:off x="5991908" y="2075268"/>
              <a:ext cx="328936" cy="196208"/>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75">
                  <a:solidFill>
                    <a:srgbClr val="0070C0"/>
                  </a:solidFill>
                  <a:latin typeface="+mn-ea"/>
                </a:rPr>
                <a:t>VDI</a:t>
              </a:r>
            </a:p>
          </p:txBody>
        </p:sp>
      </p:grpSp>
      <p:grpSp>
        <p:nvGrpSpPr>
          <p:cNvPr id="38" name="Group 37">
            <a:extLst>
              <a:ext uri="{FF2B5EF4-FFF2-40B4-BE49-F238E27FC236}">
                <a16:creationId xmlns:a16="http://schemas.microsoft.com/office/drawing/2014/main" id="{900B54D7-E258-A313-D176-CCA5905F4B22}"/>
              </a:ext>
            </a:extLst>
          </p:cNvPr>
          <p:cNvGrpSpPr/>
          <p:nvPr/>
        </p:nvGrpSpPr>
        <p:grpSpPr>
          <a:xfrm>
            <a:off x="7409161" y="3956183"/>
            <a:ext cx="686406" cy="448396"/>
            <a:chOff x="7415677" y="4025187"/>
            <a:chExt cx="686406" cy="448396"/>
          </a:xfrm>
        </p:grpSpPr>
        <p:pic>
          <p:nvPicPr>
            <p:cNvPr id="253" name="Graphic 1000">
              <a:extLst>
                <a:ext uri="{FF2B5EF4-FFF2-40B4-BE49-F238E27FC236}">
                  <a16:creationId xmlns:a16="http://schemas.microsoft.com/office/drawing/2014/main" id="{7AE6BB4F-4F4B-5CD0-F920-67A61F46BDA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565398" y="4025187"/>
              <a:ext cx="288000" cy="288000"/>
            </a:xfrm>
            <a:prstGeom prst="rect">
              <a:avLst/>
            </a:prstGeom>
          </p:spPr>
        </p:pic>
        <p:sp>
          <p:nvSpPr>
            <p:cNvPr id="254" name="TextBox 1003">
              <a:extLst>
                <a:ext uri="{FF2B5EF4-FFF2-40B4-BE49-F238E27FC236}">
                  <a16:creationId xmlns:a16="http://schemas.microsoft.com/office/drawing/2014/main" id="{A11688F1-0FC3-BCEF-8373-A12A74BF7DFB}"/>
                </a:ext>
              </a:extLst>
            </p:cNvPr>
            <p:cNvSpPr txBox="1"/>
            <p:nvPr/>
          </p:nvSpPr>
          <p:spPr>
            <a:xfrm>
              <a:off x="7415677" y="4288917"/>
              <a:ext cx="686406" cy="184666"/>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JP" sz="600">
                  <a:solidFill>
                    <a:srgbClr val="0070C0"/>
                  </a:solidFill>
                </a:rPr>
                <a:t>Azure DevOps</a:t>
              </a:r>
              <a:endParaRPr lang="en-JP" sz="1050">
                <a:solidFill>
                  <a:srgbClr val="0070C0"/>
                </a:solidFill>
              </a:endParaRPr>
            </a:p>
          </p:txBody>
        </p:sp>
      </p:grpSp>
      <p:grpSp>
        <p:nvGrpSpPr>
          <p:cNvPr id="255" name="グループ化 114">
            <a:extLst>
              <a:ext uri="{FF2B5EF4-FFF2-40B4-BE49-F238E27FC236}">
                <a16:creationId xmlns:a16="http://schemas.microsoft.com/office/drawing/2014/main" id="{14C1DE1D-3360-5A6A-ED7F-22579C528FF1}"/>
              </a:ext>
            </a:extLst>
          </p:cNvPr>
          <p:cNvGrpSpPr/>
          <p:nvPr/>
        </p:nvGrpSpPr>
        <p:grpSpPr>
          <a:xfrm>
            <a:off x="9098781" y="4488154"/>
            <a:ext cx="588623" cy="423866"/>
            <a:chOff x="7494818" y="4406037"/>
            <a:chExt cx="784831" cy="565155"/>
          </a:xfrm>
        </p:grpSpPr>
        <p:pic>
          <p:nvPicPr>
            <p:cNvPr id="36" name="Graphic 12">
              <a:extLst>
                <a:ext uri="{FF2B5EF4-FFF2-40B4-BE49-F238E27FC236}">
                  <a16:creationId xmlns:a16="http://schemas.microsoft.com/office/drawing/2014/main" id="{914D0476-DDBD-9158-8B33-F1A7280E7359}"/>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722090" y="4406037"/>
              <a:ext cx="382979" cy="360000"/>
            </a:xfrm>
            <a:prstGeom prst="rect">
              <a:avLst/>
            </a:prstGeom>
          </p:spPr>
        </p:pic>
        <p:sp>
          <p:nvSpPr>
            <p:cNvPr id="37" name="TextBox 13">
              <a:extLst>
                <a:ext uri="{FF2B5EF4-FFF2-40B4-BE49-F238E27FC236}">
                  <a16:creationId xmlns:a16="http://schemas.microsoft.com/office/drawing/2014/main" id="{592BE0CB-C7FE-C61A-70DA-F929A0720C15}"/>
                </a:ext>
              </a:extLst>
            </p:cNvPr>
            <p:cNvSpPr txBox="1"/>
            <p:nvPr/>
          </p:nvSpPr>
          <p:spPr>
            <a:xfrm>
              <a:off x="7494818" y="4709582"/>
              <a:ext cx="784831"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defRPr/>
              </a:pPr>
              <a:r>
                <a:rPr lang="en-US" sz="675">
                  <a:solidFill>
                    <a:srgbClr val="0070C0"/>
                  </a:solidFill>
                  <a:latin typeface="+mn-ea"/>
                </a:rPr>
                <a:t>Event Hub</a:t>
              </a:r>
            </a:p>
          </p:txBody>
        </p:sp>
      </p:grpSp>
      <p:grpSp>
        <p:nvGrpSpPr>
          <p:cNvPr id="32" name="グループ化 376">
            <a:extLst>
              <a:ext uri="{FF2B5EF4-FFF2-40B4-BE49-F238E27FC236}">
                <a16:creationId xmlns:a16="http://schemas.microsoft.com/office/drawing/2014/main" id="{8CAB11A0-AB48-8EEA-46C4-AA3CCC32460F}"/>
              </a:ext>
            </a:extLst>
          </p:cNvPr>
          <p:cNvGrpSpPr/>
          <p:nvPr/>
        </p:nvGrpSpPr>
        <p:grpSpPr>
          <a:xfrm>
            <a:off x="9752470" y="4488492"/>
            <a:ext cx="790600" cy="423212"/>
            <a:chOff x="6340411" y="4406037"/>
            <a:chExt cx="1054134" cy="564282"/>
          </a:xfrm>
        </p:grpSpPr>
        <p:pic>
          <p:nvPicPr>
            <p:cNvPr id="33" name="Graphic 16">
              <a:extLst>
                <a:ext uri="{FF2B5EF4-FFF2-40B4-BE49-F238E27FC236}">
                  <a16:creationId xmlns:a16="http://schemas.microsoft.com/office/drawing/2014/main" id="{2B0559AC-4ACA-0D93-B13A-E4B776A2336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596228" y="4406037"/>
              <a:ext cx="382979" cy="360000"/>
            </a:xfrm>
            <a:prstGeom prst="rect">
              <a:avLst/>
            </a:prstGeom>
          </p:spPr>
        </p:pic>
        <p:sp>
          <p:nvSpPr>
            <p:cNvPr id="34" name="TextBox 17">
              <a:extLst>
                <a:ext uri="{FF2B5EF4-FFF2-40B4-BE49-F238E27FC236}">
                  <a16:creationId xmlns:a16="http://schemas.microsoft.com/office/drawing/2014/main" id="{C18ABC1A-B11B-D524-3818-C8E52F08B26E}"/>
                </a:ext>
              </a:extLst>
            </p:cNvPr>
            <p:cNvSpPr txBox="1"/>
            <p:nvPr/>
          </p:nvSpPr>
          <p:spPr>
            <a:xfrm>
              <a:off x="6340411" y="4708708"/>
              <a:ext cx="1054134" cy="261611"/>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defRPr/>
              </a:pPr>
              <a:r>
                <a:rPr lang="en-US" sz="675">
                  <a:solidFill>
                    <a:srgbClr val="0070C0"/>
                  </a:solidFill>
                  <a:latin typeface="+mn-ea"/>
                </a:rPr>
                <a:t>Stream Analytic</a:t>
              </a:r>
            </a:p>
          </p:txBody>
        </p:sp>
      </p:grpSp>
      <p:pic>
        <p:nvPicPr>
          <p:cNvPr id="40" name="Graphic 39">
            <a:extLst>
              <a:ext uri="{FF2B5EF4-FFF2-40B4-BE49-F238E27FC236}">
                <a16:creationId xmlns:a16="http://schemas.microsoft.com/office/drawing/2014/main" id="{E6131951-DB0E-B7C1-9521-CBCFEAEC9AD9}"/>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608531" y="4482860"/>
            <a:ext cx="270000" cy="270000"/>
          </a:xfrm>
          <a:prstGeom prst="rect">
            <a:avLst/>
          </a:prstGeom>
        </p:spPr>
      </p:pic>
      <p:sp>
        <p:nvSpPr>
          <p:cNvPr id="42" name="TextBox 55">
            <a:extLst>
              <a:ext uri="{FF2B5EF4-FFF2-40B4-BE49-F238E27FC236}">
                <a16:creationId xmlns:a16="http://schemas.microsoft.com/office/drawing/2014/main" id="{CCB4EE98-1F81-147D-439A-1DE89321903F}"/>
              </a:ext>
            </a:extLst>
          </p:cNvPr>
          <p:cNvSpPr txBox="1"/>
          <p:nvPr/>
        </p:nvSpPr>
        <p:spPr>
          <a:xfrm>
            <a:off x="10469129" y="4721377"/>
            <a:ext cx="636713" cy="196208"/>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675">
                <a:solidFill>
                  <a:srgbClr val="0070C0"/>
                </a:solidFill>
                <a:latin typeface="+mn-ea"/>
              </a:rPr>
              <a:t>CosmosDB</a:t>
            </a:r>
            <a:endParaRPr lang="en-US" sz="675">
              <a:solidFill>
                <a:srgbClr val="0070C0"/>
              </a:solidFill>
              <a:latin typeface="+mn-ea"/>
            </a:endParaRPr>
          </a:p>
        </p:txBody>
      </p:sp>
    </p:spTree>
    <p:extLst>
      <p:ext uri="{BB962C8B-B14F-4D97-AF65-F5344CB8AC3E}">
        <p14:creationId xmlns:p14="http://schemas.microsoft.com/office/powerpoint/2010/main" val="3891293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80DE64-B38A-4255-868E-974D2A4E4B30}"/>
              </a:ext>
            </a:extLst>
          </p:cNvPr>
          <p:cNvSpPr>
            <a:spLocks noGrp="1"/>
          </p:cNvSpPr>
          <p:nvPr>
            <p:ph type="title"/>
          </p:nvPr>
        </p:nvSpPr>
        <p:spPr/>
        <p:txBody>
          <a:bodyPr>
            <a:normAutofit/>
          </a:bodyPr>
          <a:lstStyle/>
          <a:p>
            <a:pPr algn="ctr"/>
            <a:r>
              <a:rPr lang="ja-JP" altLang="en-US">
                <a:latin typeface="メイリオ" panose="020B0604030504040204" pitchFamily="50" charset="-128"/>
                <a:ea typeface="メイリオ" panose="020B0604030504040204" pitchFamily="50" charset="-128"/>
                <a:cs typeface="Segoe UI"/>
              </a:rPr>
              <a:t>マイクロサービス構築（</a:t>
            </a:r>
            <a:r>
              <a:rPr lang="en-US" altLang="ja-JP">
                <a:latin typeface="メイリオ" panose="020B0604030504040204" pitchFamily="50" charset="-128"/>
                <a:ea typeface="メイリオ" panose="020B0604030504040204" pitchFamily="50" charset="-128"/>
                <a:cs typeface="Segoe UI"/>
              </a:rPr>
              <a:t>1/2</a:t>
            </a:r>
            <a:r>
              <a:rPr lang="ja-JP" altLang="en-US">
                <a:latin typeface="メイリオ" panose="020B0604030504040204" pitchFamily="50" charset="-128"/>
                <a:ea typeface="メイリオ" panose="020B0604030504040204" pitchFamily="50" charset="-128"/>
                <a:cs typeface="Segoe UI"/>
              </a:rPr>
              <a:t>）</a:t>
            </a:r>
            <a:endParaRPr lang="ja-JP" altLang="ja-JP">
              <a:latin typeface="メイリオ" panose="020B0604030504040204" pitchFamily="50" charset="-128"/>
              <a:ea typeface="メイリオ" panose="020B0604030504040204" pitchFamily="50" charset="-128"/>
            </a:endParaRPr>
          </a:p>
        </p:txBody>
      </p:sp>
      <p:sp>
        <p:nvSpPr>
          <p:cNvPr id="3" name="フッター プレースホルダー 2">
            <a:extLst>
              <a:ext uri="{FF2B5EF4-FFF2-40B4-BE49-F238E27FC236}">
                <a16:creationId xmlns:a16="http://schemas.microsoft.com/office/drawing/2014/main" id="{A9DDA135-FEB2-4CA4-95B1-16881456BEB5}"/>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B5B5B5"/>
                </a:solidFill>
                <a:effectLst/>
                <a:uLnTx/>
                <a:uFillTx/>
                <a:latin typeface="メイリオ"/>
                <a:ea typeface="メイリオ"/>
                <a:cs typeface="+mn-cs"/>
              </a:rPr>
              <a:t>Copyright © 2023 FPT Software All rights reserved</a:t>
            </a:r>
            <a:endParaRPr kumimoji="0" lang="ja-JP" altLang="en-US" sz="800" b="0" i="0" u="none" strike="noStrike" kern="1200" cap="none" spc="0" normalizeH="0" baseline="0" noProof="0">
              <a:ln>
                <a:noFill/>
              </a:ln>
              <a:solidFill>
                <a:srgbClr val="B5B5B5"/>
              </a:solidFill>
              <a:effectLst/>
              <a:uLnTx/>
              <a:uFillTx/>
              <a:latin typeface="メイリオ"/>
              <a:ea typeface="メイリオ"/>
              <a:cs typeface="+mn-cs"/>
            </a:endParaRPr>
          </a:p>
        </p:txBody>
      </p:sp>
      <p:sp>
        <p:nvSpPr>
          <p:cNvPr id="5" name="スライド番号プレースホルダー 4">
            <a:extLst>
              <a:ext uri="{FF2B5EF4-FFF2-40B4-BE49-F238E27FC236}">
                <a16:creationId xmlns:a16="http://schemas.microsoft.com/office/drawing/2014/main" id="{2A2BBDC1-AFAC-415C-A556-86A48F370A4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26991-36D0-4DC2-898E-6B6E1FAFABE8}" type="slidenum">
              <a:rPr kumimoji="0" lang="ja-JP" altLang="en-US" sz="900" b="0" i="0" u="none" strike="noStrike" kern="1200" cap="none" spc="0" normalizeH="0" baseline="0" noProof="0" smtClean="0">
                <a:ln>
                  <a:noFill/>
                </a:ln>
                <a:solidFill>
                  <a:srgbClr val="B5B5B5"/>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ja-JP" altLang="en-US" sz="900" b="0" i="0" u="none" strike="noStrike" kern="1200" cap="none" spc="0" normalizeH="0" baseline="0" noProof="0">
              <a:ln>
                <a:noFill/>
              </a:ln>
              <a:solidFill>
                <a:srgbClr val="B5B5B5"/>
              </a:solidFill>
              <a:effectLst/>
              <a:uLnTx/>
              <a:uFillTx/>
              <a:latin typeface="メイリオ"/>
              <a:ea typeface="メイリオ"/>
              <a:cs typeface="+mn-cs"/>
            </a:endParaRPr>
          </a:p>
        </p:txBody>
      </p:sp>
      <p:pic>
        <p:nvPicPr>
          <p:cNvPr id="63" name="Picture 5">
            <a:extLst>
              <a:ext uri="{FF2B5EF4-FFF2-40B4-BE49-F238E27FC236}">
                <a16:creationId xmlns:a16="http://schemas.microsoft.com/office/drawing/2014/main" id="{BA0132A7-D658-4899-9D5A-142ECA4CA763}"/>
              </a:ext>
            </a:extLst>
          </p:cNvPr>
          <p:cNvPicPr>
            <a:picLocks noChangeAspect="1"/>
          </p:cNvPicPr>
          <p:nvPr/>
        </p:nvPicPr>
        <p:blipFill>
          <a:blip r:embed="rId3"/>
          <a:stretch>
            <a:fillRect/>
          </a:stretch>
        </p:blipFill>
        <p:spPr>
          <a:xfrm>
            <a:off x="7179733" y="2639414"/>
            <a:ext cx="4057849" cy="2572051"/>
          </a:xfrm>
          <a:prstGeom prst="rect">
            <a:avLst/>
          </a:prstGeom>
        </p:spPr>
      </p:pic>
      <p:sp>
        <p:nvSpPr>
          <p:cNvPr id="7" name="Text Placeholder 4">
            <a:extLst>
              <a:ext uri="{FF2B5EF4-FFF2-40B4-BE49-F238E27FC236}">
                <a16:creationId xmlns:a16="http://schemas.microsoft.com/office/drawing/2014/main" id="{AAFF208E-11BF-A532-0F6A-5C72CB7532C7}"/>
              </a:ext>
            </a:extLst>
          </p:cNvPr>
          <p:cNvSpPr txBox="1">
            <a:spLocks/>
          </p:cNvSpPr>
          <p:nvPr/>
        </p:nvSpPr>
        <p:spPr>
          <a:xfrm>
            <a:off x="644358" y="781773"/>
            <a:ext cx="10593224" cy="5294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rgbClr val="19226D"/>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rgbClr val="19226D"/>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rgbClr val="19226D"/>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rgbClr val="19226D"/>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rgbClr val="19226D"/>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概要</a:t>
            </a:r>
            <a:endParaRPr kumimoji="1" lang="en-US" altLang="ja-JP"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オンプレミスで構築された大規模なシステムのクラウドシフトを検討</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クラウドサービスとマイクロサービスアーキテクチャの活用を視野に技術調査を実施</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技術の特性を理解するために、クラウド上（</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AWS, Azure , GCP </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三つとも）に簡易な「契約・料金管理システム」を構築</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FPT</a:t>
            </a:r>
            <a:r>
              <a:rPr kumimoji="1" lang="ja-JP" altLang="en-US"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の作業範囲</a:t>
            </a:r>
            <a:endParaRPr kumimoji="1" lang="en-US" altLang="ja-JP"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Scrum </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方式プロジェクトで対応</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各スプリントで要件定義から設計・開発・検証・展開まで対応</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お客さまへのスキルトランスファーを実施</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技術</a:t>
            </a:r>
            <a:endParaRPr kumimoji="1" lang="en-US" altLang="ja-JP"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AWS ,Google Cloud Platform, Azure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Microservices, CICD, Kubernetes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Jenkins X , Kong API, Helm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効果</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お客様はマイクロサービス、</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Scrum</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開発及びクラウドサービス（</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AWS</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GCP</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Azure)</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の特性を深く理解</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今後、現行システム再構築の実現性を見極めるため、現行システムのアセスメントを検討</a:t>
            </a:r>
          </a:p>
        </p:txBody>
      </p:sp>
    </p:spTree>
    <p:extLst>
      <p:ext uri="{BB962C8B-B14F-4D97-AF65-F5344CB8AC3E}">
        <p14:creationId xmlns:p14="http://schemas.microsoft.com/office/powerpoint/2010/main" val="2663801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E2913B-34B0-2473-5865-3A14A6F5E57D}"/>
              </a:ext>
            </a:extLst>
          </p:cNvPr>
          <p:cNvSpPr>
            <a:spLocks noGrp="1"/>
          </p:cNvSpPr>
          <p:nvPr>
            <p:ph type="title"/>
          </p:nvPr>
        </p:nvSpPr>
        <p:spPr/>
        <p:txBody>
          <a:bodyPr>
            <a:normAutofit/>
          </a:bodyPr>
          <a:lstStyle/>
          <a:p>
            <a:pPr algn="ctr"/>
            <a:r>
              <a:rPr lang="ja-JP" altLang="en-US">
                <a:latin typeface="メイリオ" panose="020B0604030504040204" pitchFamily="50" charset="-128"/>
                <a:ea typeface="メイリオ" panose="020B0604030504040204" pitchFamily="50" charset="-128"/>
                <a:cs typeface="Segoe UI"/>
              </a:rPr>
              <a:t>マイクロサービス構築（</a:t>
            </a:r>
            <a:r>
              <a:rPr lang="en-US" altLang="ja-JP">
                <a:latin typeface="メイリオ" panose="020B0604030504040204" pitchFamily="50" charset="-128"/>
                <a:ea typeface="メイリオ" panose="020B0604030504040204" pitchFamily="50" charset="-128"/>
                <a:cs typeface="Segoe UI"/>
              </a:rPr>
              <a:t>2/2</a:t>
            </a:r>
            <a:r>
              <a:rPr lang="ja-JP" altLang="en-US">
                <a:latin typeface="メイリオ" panose="020B0604030504040204" pitchFamily="50" charset="-128"/>
                <a:ea typeface="メイリオ" panose="020B0604030504040204" pitchFamily="50" charset="-128"/>
                <a:cs typeface="Segoe UI"/>
              </a:rPr>
              <a:t>）</a:t>
            </a:r>
            <a:endParaRPr kumimoji="1" lang="ja-JP" altLang="en-US"/>
          </a:p>
        </p:txBody>
      </p:sp>
      <p:sp>
        <p:nvSpPr>
          <p:cNvPr id="3" name="フッター プレースホルダー 2">
            <a:extLst>
              <a:ext uri="{FF2B5EF4-FFF2-40B4-BE49-F238E27FC236}">
                <a16:creationId xmlns:a16="http://schemas.microsoft.com/office/drawing/2014/main" id="{655156AF-579A-5F65-ED5F-8ABAFF52A563}"/>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B5B5B5"/>
                </a:solidFill>
                <a:effectLst/>
                <a:uLnTx/>
                <a:uFillTx/>
                <a:latin typeface="メイリオ"/>
                <a:ea typeface="メイリオ"/>
                <a:cs typeface="+mn-cs"/>
              </a:rPr>
              <a:t>Copyright © 2023 FPT Software All rights reserved</a:t>
            </a:r>
            <a:endParaRPr kumimoji="0" lang="ja-JP" altLang="en-US" sz="800" b="0" i="0" u="none" strike="noStrike" kern="1200" cap="none" spc="0" normalizeH="0" baseline="0" noProof="0">
              <a:ln>
                <a:noFill/>
              </a:ln>
              <a:solidFill>
                <a:srgbClr val="B5B5B5"/>
              </a:solidFill>
              <a:effectLst/>
              <a:uLnTx/>
              <a:uFillTx/>
              <a:latin typeface="メイリオ"/>
              <a:ea typeface="メイリオ"/>
              <a:cs typeface="+mn-cs"/>
            </a:endParaRPr>
          </a:p>
        </p:txBody>
      </p:sp>
      <p:sp>
        <p:nvSpPr>
          <p:cNvPr id="4" name="スライド番号プレースホルダー 3">
            <a:extLst>
              <a:ext uri="{FF2B5EF4-FFF2-40B4-BE49-F238E27FC236}">
                <a16:creationId xmlns:a16="http://schemas.microsoft.com/office/drawing/2014/main" id="{4DA7D6FD-4836-8B7D-A952-027C8605177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26991-36D0-4DC2-898E-6B6E1FAFABE8}" type="slidenum">
              <a:rPr kumimoji="0" lang="ja-JP" altLang="en-US" sz="900" b="0" i="0" u="none" strike="noStrike" kern="1200" cap="none" spc="0" normalizeH="0" baseline="0" noProof="0" smtClean="0">
                <a:ln>
                  <a:noFill/>
                </a:ln>
                <a:solidFill>
                  <a:srgbClr val="B5B5B5"/>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ja-JP" altLang="en-US" sz="900" b="0" i="0" u="none" strike="noStrike" kern="1200" cap="none" spc="0" normalizeH="0" baseline="0" noProof="0">
              <a:ln>
                <a:noFill/>
              </a:ln>
              <a:solidFill>
                <a:srgbClr val="B5B5B5"/>
              </a:solidFill>
              <a:effectLst/>
              <a:uLnTx/>
              <a:uFillTx/>
              <a:latin typeface="メイリオ"/>
              <a:ea typeface="メイリオ"/>
              <a:cs typeface="+mn-cs"/>
            </a:endParaRPr>
          </a:p>
        </p:txBody>
      </p:sp>
      <p:pic>
        <p:nvPicPr>
          <p:cNvPr id="11" name="コンテンツ プレースホルダー 10" descr="グラフィカル ユーザー インターフェイス, ダイアグラム&#10;&#10;自動的に生成された説明">
            <a:extLst>
              <a:ext uri="{FF2B5EF4-FFF2-40B4-BE49-F238E27FC236}">
                <a16:creationId xmlns:a16="http://schemas.microsoft.com/office/drawing/2014/main" id="{A0E43B3F-40A3-AD24-922E-C1FC6D7DE9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517" y="3733420"/>
            <a:ext cx="4563927" cy="2771775"/>
          </a:xfrm>
        </p:spPr>
      </p:pic>
      <p:pic>
        <p:nvPicPr>
          <p:cNvPr id="7" name="図 6">
            <a:extLst>
              <a:ext uri="{FF2B5EF4-FFF2-40B4-BE49-F238E27FC236}">
                <a16:creationId xmlns:a16="http://schemas.microsoft.com/office/drawing/2014/main" id="{3158E51A-DAF2-C9A1-8DDB-76121034F27D}"/>
              </a:ext>
            </a:extLst>
          </p:cNvPr>
          <p:cNvPicPr>
            <a:picLocks noChangeAspect="1"/>
          </p:cNvPicPr>
          <p:nvPr/>
        </p:nvPicPr>
        <p:blipFill>
          <a:blip r:embed="rId3"/>
          <a:stretch>
            <a:fillRect/>
          </a:stretch>
        </p:blipFill>
        <p:spPr>
          <a:xfrm>
            <a:off x="626585" y="1006927"/>
            <a:ext cx="4511252" cy="2520000"/>
          </a:xfrm>
          <a:prstGeom prst="rect">
            <a:avLst/>
          </a:prstGeom>
        </p:spPr>
      </p:pic>
      <p:pic>
        <p:nvPicPr>
          <p:cNvPr id="9" name="図 8">
            <a:extLst>
              <a:ext uri="{FF2B5EF4-FFF2-40B4-BE49-F238E27FC236}">
                <a16:creationId xmlns:a16="http://schemas.microsoft.com/office/drawing/2014/main" id="{86E865D3-2D2B-D7D1-F369-C22B62B098AE}"/>
              </a:ext>
            </a:extLst>
          </p:cNvPr>
          <p:cNvPicPr>
            <a:picLocks noChangeAspect="1"/>
          </p:cNvPicPr>
          <p:nvPr/>
        </p:nvPicPr>
        <p:blipFill>
          <a:blip r:embed="rId4"/>
          <a:stretch>
            <a:fillRect/>
          </a:stretch>
        </p:blipFill>
        <p:spPr>
          <a:xfrm>
            <a:off x="6588902" y="1094004"/>
            <a:ext cx="4937488" cy="2520000"/>
          </a:xfrm>
          <a:prstGeom prst="rect">
            <a:avLst/>
          </a:prstGeom>
        </p:spPr>
      </p:pic>
      <p:pic>
        <p:nvPicPr>
          <p:cNvPr id="13" name="図 12">
            <a:extLst>
              <a:ext uri="{FF2B5EF4-FFF2-40B4-BE49-F238E27FC236}">
                <a16:creationId xmlns:a16="http://schemas.microsoft.com/office/drawing/2014/main" id="{07F7D6D2-FC5B-429E-07EC-D5847482ABE8}"/>
              </a:ext>
            </a:extLst>
          </p:cNvPr>
          <p:cNvPicPr>
            <a:picLocks noChangeAspect="1"/>
          </p:cNvPicPr>
          <p:nvPr/>
        </p:nvPicPr>
        <p:blipFill>
          <a:blip r:embed="rId5"/>
          <a:stretch>
            <a:fillRect/>
          </a:stretch>
        </p:blipFill>
        <p:spPr>
          <a:xfrm>
            <a:off x="6182040" y="4110303"/>
            <a:ext cx="5468298" cy="2520000"/>
          </a:xfrm>
          <a:prstGeom prst="rect">
            <a:avLst/>
          </a:prstGeom>
        </p:spPr>
      </p:pic>
      <p:sp>
        <p:nvSpPr>
          <p:cNvPr id="19" name="テキスト ボックス 18">
            <a:extLst>
              <a:ext uri="{FF2B5EF4-FFF2-40B4-BE49-F238E27FC236}">
                <a16:creationId xmlns:a16="http://schemas.microsoft.com/office/drawing/2014/main" id="{AE5F3DE8-88AC-C5A5-C6BC-FA12C10D3E2B}"/>
              </a:ext>
            </a:extLst>
          </p:cNvPr>
          <p:cNvSpPr txBox="1"/>
          <p:nvPr/>
        </p:nvSpPr>
        <p:spPr>
          <a:xfrm>
            <a:off x="232735" y="781509"/>
            <a:ext cx="1980000" cy="307777"/>
          </a:xfrm>
          <a:prstGeom prst="rect">
            <a:avLst/>
          </a:prstGeom>
          <a:solidFill>
            <a:srgbClr val="00206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サービス構成</a:t>
            </a:r>
            <a:endParaRPr kumimoji="1" lang="en-US" altLang="ja-JP"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1" name="テキスト ボックス 20">
            <a:extLst>
              <a:ext uri="{FF2B5EF4-FFF2-40B4-BE49-F238E27FC236}">
                <a16:creationId xmlns:a16="http://schemas.microsoft.com/office/drawing/2014/main" id="{AFC7C5F0-3FEF-5825-AB3D-C954269F048C}"/>
              </a:ext>
            </a:extLst>
          </p:cNvPr>
          <p:cNvSpPr txBox="1"/>
          <p:nvPr/>
        </p:nvSpPr>
        <p:spPr>
          <a:xfrm>
            <a:off x="5976730" y="752019"/>
            <a:ext cx="1980000" cy="307777"/>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AWS</a:t>
            </a: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上構成</a:t>
            </a:r>
            <a:endParaRPr kumimoji="1" lang="en-US" altLang="ja-JP"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2" name="テキスト ボックス 21">
            <a:extLst>
              <a:ext uri="{FF2B5EF4-FFF2-40B4-BE49-F238E27FC236}">
                <a16:creationId xmlns:a16="http://schemas.microsoft.com/office/drawing/2014/main" id="{94EFEDF9-DB31-26FE-830B-AB46196A8E42}"/>
              </a:ext>
            </a:extLst>
          </p:cNvPr>
          <p:cNvSpPr txBox="1"/>
          <p:nvPr/>
        </p:nvSpPr>
        <p:spPr>
          <a:xfrm>
            <a:off x="5966049" y="3657243"/>
            <a:ext cx="1980000" cy="307777"/>
          </a:xfrm>
          <a:prstGeom prst="rect">
            <a:avLst/>
          </a:prstGeom>
          <a:solidFill>
            <a:srgbClr val="0070C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Azure</a:t>
            </a: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上構成</a:t>
            </a:r>
            <a:endParaRPr kumimoji="1" lang="en-US" altLang="ja-JP"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3" name="テキスト ボックス 22">
            <a:extLst>
              <a:ext uri="{FF2B5EF4-FFF2-40B4-BE49-F238E27FC236}">
                <a16:creationId xmlns:a16="http://schemas.microsoft.com/office/drawing/2014/main" id="{C36F339F-E940-FD45-864C-3719CB04001D}"/>
              </a:ext>
            </a:extLst>
          </p:cNvPr>
          <p:cNvSpPr txBox="1"/>
          <p:nvPr/>
        </p:nvSpPr>
        <p:spPr>
          <a:xfrm>
            <a:off x="228507" y="3460115"/>
            <a:ext cx="1980000" cy="307777"/>
          </a:xfrm>
          <a:prstGeom prst="rect">
            <a:avLst/>
          </a:prstGeom>
          <a:solidFill>
            <a:srgbClr val="00B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Google cloud</a:t>
            </a: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上構成</a:t>
            </a:r>
            <a:endParaRPr kumimoji="1" lang="en-US" altLang="ja-JP"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33833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20" name="Picture 22">
            <a:extLst>
              <a:ext uri="{FF2B5EF4-FFF2-40B4-BE49-F238E27FC236}">
                <a16:creationId xmlns:a16="http://schemas.microsoft.com/office/drawing/2014/main" id="{EA013AB7-A1D3-AA47-ADF0-518F469AD1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84635" y="0"/>
            <a:ext cx="5107365" cy="6858000"/>
          </a:xfrm>
          <a:prstGeom prst="rect">
            <a:avLst/>
          </a:prstGeom>
        </p:spPr>
      </p:pic>
      <p:sp>
        <p:nvSpPr>
          <p:cNvPr id="19" name="テキスト プレースホルダー 1">
            <a:extLst>
              <a:ext uri="{FF2B5EF4-FFF2-40B4-BE49-F238E27FC236}">
                <a16:creationId xmlns:a16="http://schemas.microsoft.com/office/drawing/2014/main" id="{DCFF0EE4-28F3-114C-A6C1-DF39189C3D2C}"/>
              </a:ext>
            </a:extLst>
          </p:cNvPr>
          <p:cNvSpPr txBox="1">
            <a:spLocks/>
          </p:cNvSpPr>
          <p:nvPr/>
        </p:nvSpPr>
        <p:spPr>
          <a:xfrm>
            <a:off x="572953" y="1106606"/>
            <a:ext cx="5749856" cy="46447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accent3"/>
                </a:solidFill>
                <a:latin typeface="Saira"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Clr>
                <a:schemeClr val="bg1">
                  <a:lumMod val="65000"/>
                </a:schemeClr>
              </a:buClr>
              <a:buFont typeface="+mj-lt"/>
              <a:buAutoNum type="arabicPeriod"/>
            </a:pPr>
            <a:endParaRPr kumimoji="1" lang="en-US" altLang="ja-JP" sz="1800">
              <a:solidFill>
                <a:schemeClr val="tx1"/>
              </a:solidFill>
              <a:latin typeface="Meiryo UI" panose="020B0604030504040204" pitchFamily="34" charset="-128"/>
              <a:ea typeface="Meiryo UI" panose="020B0604030504040204" pitchFamily="34" charset="-128"/>
            </a:endParaRPr>
          </a:p>
        </p:txBody>
      </p:sp>
      <p:pic>
        <p:nvPicPr>
          <p:cNvPr id="21" name="Picture 20">
            <a:extLst>
              <a:ext uri="{FF2B5EF4-FFF2-40B4-BE49-F238E27FC236}">
                <a16:creationId xmlns:a16="http://schemas.microsoft.com/office/drawing/2014/main" id="{A82A0F96-1B31-3E40-9218-719E3EA0175F}"/>
              </a:ext>
            </a:extLst>
          </p:cNvPr>
          <p:cNvPicPr>
            <a:picLocks noChangeAspect="1"/>
          </p:cNvPicPr>
          <p:nvPr/>
        </p:nvPicPr>
        <p:blipFill>
          <a:blip r:embed="rId4"/>
          <a:stretch>
            <a:fillRect/>
          </a:stretch>
        </p:blipFill>
        <p:spPr>
          <a:xfrm>
            <a:off x="10875322" y="466413"/>
            <a:ext cx="798934" cy="486623"/>
          </a:xfrm>
          <a:prstGeom prst="rect">
            <a:avLst/>
          </a:prstGeom>
        </p:spPr>
      </p:pic>
      <p:sp>
        <p:nvSpPr>
          <p:cNvPr id="2" name="タイトル 1">
            <a:extLst>
              <a:ext uri="{FF2B5EF4-FFF2-40B4-BE49-F238E27FC236}">
                <a16:creationId xmlns:a16="http://schemas.microsoft.com/office/drawing/2014/main" id="{356BE615-AF8C-432E-8090-69F4BA4A0401}"/>
              </a:ext>
            </a:extLst>
          </p:cNvPr>
          <p:cNvSpPr>
            <a:spLocks noGrp="1"/>
          </p:cNvSpPr>
          <p:nvPr>
            <p:ph type="title"/>
          </p:nvPr>
        </p:nvSpPr>
        <p:spPr/>
        <p:txBody>
          <a:bodyPr>
            <a:normAutofit/>
          </a:bodyPr>
          <a:lstStyle/>
          <a:p>
            <a:r>
              <a:rPr kumimoji="1" lang="ja-JP" altLang="en-US" sz="2800" b="1">
                <a:latin typeface="Meiryo UI" panose="020B0604030504040204" pitchFamily="50" charset="-128"/>
                <a:ea typeface="Meiryo UI" panose="020B0604030504040204" pitchFamily="50" charset="-128"/>
              </a:rPr>
              <a:t>目次</a:t>
            </a:r>
            <a:endParaRPr lang="ja-JP" altLang="en-US"/>
          </a:p>
        </p:txBody>
      </p:sp>
      <p:sp>
        <p:nvSpPr>
          <p:cNvPr id="6" name="フッター プレースホルダー 5">
            <a:extLst>
              <a:ext uri="{FF2B5EF4-FFF2-40B4-BE49-F238E27FC236}">
                <a16:creationId xmlns:a16="http://schemas.microsoft.com/office/drawing/2014/main" id="{00BF0284-C245-42EA-B67B-0A7DF9837D4C}"/>
              </a:ext>
            </a:extLst>
          </p:cNvPr>
          <p:cNvSpPr>
            <a:spLocks noGrp="1"/>
          </p:cNvSpPr>
          <p:nvPr>
            <p:ph type="ftr" sz="quarter" idx="10"/>
          </p:nvPr>
        </p:nvSpPr>
        <p:spPr/>
        <p:txBody>
          <a:bodyPr/>
          <a:lstStyle/>
          <a:p>
            <a:r>
              <a:rPr lang="en-US" altLang="ja-JP"/>
              <a:t>Copyright © 2022 FPT Software All rights reserved.</a:t>
            </a:r>
            <a:endParaRPr kumimoji="1" lang="ja-JP" altLang="en-US"/>
          </a:p>
        </p:txBody>
      </p:sp>
      <p:sp>
        <p:nvSpPr>
          <p:cNvPr id="7" name="スライド番号プレースホルダー 6">
            <a:extLst>
              <a:ext uri="{FF2B5EF4-FFF2-40B4-BE49-F238E27FC236}">
                <a16:creationId xmlns:a16="http://schemas.microsoft.com/office/drawing/2014/main" id="{198A4CF2-2E2E-48C3-9E09-84B4C3C983CE}"/>
              </a:ext>
            </a:extLst>
          </p:cNvPr>
          <p:cNvSpPr>
            <a:spLocks noGrp="1"/>
          </p:cNvSpPr>
          <p:nvPr>
            <p:ph type="sldNum" sz="quarter" idx="11"/>
          </p:nvPr>
        </p:nvSpPr>
        <p:spPr/>
        <p:txBody>
          <a:bodyPr/>
          <a:lstStyle/>
          <a:p>
            <a:fld id="{64426991-36D0-4DC2-898E-6B6E1FAFABE8}" type="slidenum">
              <a:rPr kumimoji="1" lang="ja-JP" altLang="en-US" smtClean="0"/>
              <a:t>2</a:t>
            </a:fld>
            <a:endParaRPr kumimoji="1" lang="ja-JP" altLang="en-US"/>
          </a:p>
        </p:txBody>
      </p:sp>
      <p:sp>
        <p:nvSpPr>
          <p:cNvPr id="3" name="コンテンツ プレースホルダー 2">
            <a:extLst>
              <a:ext uri="{FF2B5EF4-FFF2-40B4-BE49-F238E27FC236}">
                <a16:creationId xmlns:a16="http://schemas.microsoft.com/office/drawing/2014/main" id="{CA84231B-C711-4A8F-BF47-DE140100141C}"/>
              </a:ext>
            </a:extLst>
          </p:cNvPr>
          <p:cNvSpPr>
            <a:spLocks noGrp="1"/>
          </p:cNvSpPr>
          <p:nvPr>
            <p:ph idx="1"/>
          </p:nvPr>
        </p:nvSpPr>
        <p:spPr/>
        <p:txBody>
          <a:bodyPr/>
          <a:lstStyle/>
          <a:p>
            <a:pPr marL="457200" indent="-457200">
              <a:buFont typeface="+mj-lt"/>
              <a:buAutoNum type="arabicPeriod"/>
            </a:pPr>
            <a:r>
              <a:rPr lang="ja-JP" altLang="en-US" sz="2000">
                <a:latin typeface="Meiryo UI" panose="020B0604030504040204" pitchFamily="50" charset="-128"/>
                <a:ea typeface="Meiryo UI" panose="020B0604030504040204" pitchFamily="50" charset="-128"/>
              </a:rPr>
              <a:t>クラウドサービス</a:t>
            </a:r>
            <a:endParaRPr lang="en-US" altLang="ja-JP" sz="2000">
              <a:latin typeface="Meiryo UI" panose="020B0604030504040204" pitchFamily="50" charset="-128"/>
              <a:ea typeface="Meiryo UI" panose="020B0604030504040204" pitchFamily="50" charset="-128"/>
            </a:endParaRPr>
          </a:p>
          <a:p>
            <a:pPr marL="457200" indent="-457200">
              <a:buFont typeface="+mj-lt"/>
              <a:buAutoNum type="arabicPeriod"/>
            </a:pPr>
            <a:r>
              <a:rPr lang="ja-JP" altLang="en-US" sz="2000">
                <a:latin typeface="Meiryo UI" panose="020B0604030504040204" pitchFamily="50" charset="-128"/>
                <a:ea typeface="Meiryo UI" panose="020B0604030504040204" pitchFamily="50" charset="-128"/>
              </a:rPr>
              <a:t>データ活用サービス</a:t>
            </a:r>
            <a:endParaRPr lang="en-US" altLang="ja-JP" sz="2000">
              <a:latin typeface="Meiryo UI" panose="020B0604030504040204" pitchFamily="50" charset="-128"/>
              <a:ea typeface="Meiryo UI" panose="020B0604030504040204" pitchFamily="50" charset="-128"/>
            </a:endParaRPr>
          </a:p>
          <a:p>
            <a:pPr marL="457200" indent="-457200">
              <a:buFont typeface="+mj-lt"/>
              <a:buAutoNum type="arabicPeriod"/>
            </a:pPr>
            <a:r>
              <a:rPr kumimoji="1" lang="en-US" altLang="ja-JP" sz="2000">
                <a:latin typeface="Meiryo UI" panose="020B0604030504040204" pitchFamily="34" charset="-128"/>
                <a:ea typeface="Meiryo UI" panose="020B0604030504040204" pitchFamily="34" charset="-128"/>
              </a:rPr>
              <a:t>SaaS</a:t>
            </a:r>
            <a:r>
              <a:rPr lang="ja-JP" altLang="en-US" sz="2000">
                <a:latin typeface="Meiryo UI" panose="020B0604030504040204" pitchFamily="34" charset="-128"/>
                <a:ea typeface="Meiryo UI" panose="020B0604030504040204" pitchFamily="34" charset="-128"/>
              </a:rPr>
              <a:t>提供</a:t>
            </a:r>
            <a:endParaRPr kumimoji="1" lang="en-US" altLang="ja-JP" sz="2000">
              <a:latin typeface="Meiryo UI" panose="020B0604030504040204" pitchFamily="34" charset="-128"/>
              <a:ea typeface="Meiryo UI" panose="020B0604030504040204" pitchFamily="34" charset="-128"/>
            </a:endParaRPr>
          </a:p>
          <a:p>
            <a:pPr marL="457200" indent="-457200">
              <a:buFont typeface="+mj-lt"/>
              <a:buAutoNum type="arabicPeriod"/>
            </a:pPr>
            <a:r>
              <a:rPr kumimoji="1" lang="ja-JP" altLang="en-US" sz="2000">
                <a:latin typeface="Meiryo UI" panose="020B0604030504040204" pitchFamily="34" charset="-128"/>
                <a:ea typeface="Meiryo UI" panose="020B0604030504040204" pitchFamily="34" charset="-128"/>
              </a:rPr>
              <a:t>国内事例のご紹介</a:t>
            </a:r>
            <a:endParaRPr kumimoji="1" lang="en-US" altLang="ja-JP" sz="2000">
              <a:latin typeface="Meiryo UI" panose="020B0604030504040204" pitchFamily="34" charset="-128"/>
              <a:ea typeface="Meiryo UI" panose="020B0604030504040204" pitchFamily="34" charset="-128"/>
            </a:endParaRPr>
          </a:p>
          <a:p>
            <a:pPr marL="457200" lvl="1" indent="0">
              <a:lnSpc>
                <a:spcPct val="150000"/>
              </a:lnSpc>
              <a:buClr>
                <a:schemeClr val="bg1">
                  <a:lumMod val="65000"/>
                </a:schemeClr>
              </a:buClr>
              <a:buNone/>
            </a:pPr>
            <a:endParaRPr lang="ja-JP" altLang="en-US"/>
          </a:p>
        </p:txBody>
      </p:sp>
    </p:spTree>
    <p:extLst>
      <p:ext uri="{BB962C8B-B14F-4D97-AF65-F5344CB8AC3E}">
        <p14:creationId xmlns:p14="http://schemas.microsoft.com/office/powerpoint/2010/main" val="60946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80DE64-B38A-4255-868E-974D2A4E4B30}"/>
              </a:ext>
            </a:extLst>
          </p:cNvPr>
          <p:cNvSpPr>
            <a:spLocks noGrp="1"/>
          </p:cNvSpPr>
          <p:nvPr>
            <p:ph type="title"/>
          </p:nvPr>
        </p:nvSpPr>
        <p:spPr/>
        <p:txBody>
          <a:bodyPr>
            <a:normAutofit/>
          </a:bodyPr>
          <a:lstStyle/>
          <a:p>
            <a:pPr algn="ctr"/>
            <a:r>
              <a:rPr lang="en-US" altLang="ja-JP">
                <a:latin typeface="メイリオ" panose="020B0604030504040204" pitchFamily="50" charset="-128"/>
                <a:ea typeface="メイリオ" panose="020B0604030504040204" pitchFamily="50" charset="-128"/>
                <a:cs typeface="Segoe UI"/>
              </a:rPr>
              <a:t>Google Cloud </a:t>
            </a:r>
            <a:r>
              <a:rPr lang="ja-JP" altLang="en-US">
                <a:latin typeface="メイリオ" panose="020B0604030504040204" pitchFamily="50" charset="-128"/>
                <a:ea typeface="メイリオ" panose="020B0604030504040204" pitchFamily="50" charset="-128"/>
                <a:cs typeface="Segoe UI"/>
              </a:rPr>
              <a:t>上システム構築（</a:t>
            </a:r>
            <a:r>
              <a:rPr lang="en-US" altLang="ja-JP">
                <a:latin typeface="メイリオ" panose="020B0604030504040204" pitchFamily="50" charset="-128"/>
                <a:ea typeface="メイリオ" panose="020B0604030504040204" pitchFamily="50" charset="-128"/>
                <a:cs typeface="Segoe UI"/>
              </a:rPr>
              <a:t>1/2</a:t>
            </a:r>
            <a:r>
              <a:rPr lang="ja-JP" altLang="en-US">
                <a:latin typeface="メイリオ" panose="020B0604030504040204" pitchFamily="50" charset="-128"/>
                <a:ea typeface="メイリオ" panose="020B0604030504040204" pitchFamily="50" charset="-128"/>
                <a:cs typeface="Segoe UI"/>
              </a:rPr>
              <a:t>）</a:t>
            </a:r>
            <a:endParaRPr lang="ja-JP" altLang="ja-JP">
              <a:latin typeface="メイリオ" panose="020B0604030504040204" pitchFamily="50" charset="-128"/>
              <a:ea typeface="メイリオ" panose="020B0604030504040204" pitchFamily="50" charset="-128"/>
            </a:endParaRPr>
          </a:p>
        </p:txBody>
      </p:sp>
      <p:sp>
        <p:nvSpPr>
          <p:cNvPr id="3" name="フッター プレースホルダー 2">
            <a:extLst>
              <a:ext uri="{FF2B5EF4-FFF2-40B4-BE49-F238E27FC236}">
                <a16:creationId xmlns:a16="http://schemas.microsoft.com/office/drawing/2014/main" id="{A9DDA135-FEB2-4CA4-95B1-16881456BEB5}"/>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B5B5B5"/>
                </a:solidFill>
                <a:effectLst/>
                <a:uLnTx/>
                <a:uFillTx/>
                <a:latin typeface="メイリオ"/>
                <a:ea typeface="メイリオ"/>
                <a:cs typeface="+mn-cs"/>
              </a:rPr>
              <a:t>Copyright © 2023 FPT Software All rights reserved</a:t>
            </a:r>
            <a:endParaRPr kumimoji="0" lang="ja-JP" altLang="en-US" sz="800" b="0" i="0" u="none" strike="noStrike" kern="1200" cap="none" spc="0" normalizeH="0" baseline="0" noProof="0">
              <a:ln>
                <a:noFill/>
              </a:ln>
              <a:solidFill>
                <a:srgbClr val="B5B5B5"/>
              </a:solidFill>
              <a:effectLst/>
              <a:uLnTx/>
              <a:uFillTx/>
              <a:latin typeface="メイリオ"/>
              <a:ea typeface="メイリオ"/>
              <a:cs typeface="+mn-cs"/>
            </a:endParaRPr>
          </a:p>
        </p:txBody>
      </p:sp>
      <p:sp>
        <p:nvSpPr>
          <p:cNvPr id="5" name="スライド番号プレースホルダー 4">
            <a:extLst>
              <a:ext uri="{FF2B5EF4-FFF2-40B4-BE49-F238E27FC236}">
                <a16:creationId xmlns:a16="http://schemas.microsoft.com/office/drawing/2014/main" id="{2A2BBDC1-AFAC-415C-A556-86A48F370A4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26991-36D0-4DC2-898E-6B6E1FAFABE8}" type="slidenum">
              <a:rPr kumimoji="0" lang="ja-JP" altLang="en-US" sz="900" b="0" i="0" u="none" strike="noStrike" kern="1200" cap="none" spc="0" normalizeH="0" baseline="0" noProof="0" smtClean="0">
                <a:ln>
                  <a:noFill/>
                </a:ln>
                <a:solidFill>
                  <a:srgbClr val="B5B5B5"/>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ja-JP" altLang="en-US" sz="900" b="0" i="0" u="none" strike="noStrike" kern="1200" cap="none" spc="0" normalizeH="0" baseline="0" noProof="0">
              <a:ln>
                <a:noFill/>
              </a:ln>
              <a:solidFill>
                <a:srgbClr val="B5B5B5"/>
              </a:solidFill>
              <a:effectLst/>
              <a:uLnTx/>
              <a:uFillTx/>
              <a:latin typeface="メイリオ"/>
              <a:ea typeface="メイリオ"/>
              <a:cs typeface="+mn-cs"/>
            </a:endParaRPr>
          </a:p>
        </p:txBody>
      </p:sp>
      <p:sp>
        <p:nvSpPr>
          <p:cNvPr id="7" name="Text Placeholder 4">
            <a:extLst>
              <a:ext uri="{FF2B5EF4-FFF2-40B4-BE49-F238E27FC236}">
                <a16:creationId xmlns:a16="http://schemas.microsoft.com/office/drawing/2014/main" id="{AAFF208E-11BF-A532-0F6A-5C72CB7532C7}"/>
              </a:ext>
            </a:extLst>
          </p:cNvPr>
          <p:cNvSpPr txBox="1">
            <a:spLocks/>
          </p:cNvSpPr>
          <p:nvPr/>
        </p:nvSpPr>
        <p:spPr>
          <a:xfrm>
            <a:off x="661290" y="948267"/>
            <a:ext cx="10593224" cy="55819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rgbClr val="19226D"/>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rgbClr val="19226D"/>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rgbClr val="19226D"/>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rgbClr val="19226D"/>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rgbClr val="19226D"/>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概要</a:t>
            </a:r>
            <a:endParaRPr kumimoji="1" lang="en-US" altLang="ja-JP"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オンプレミスで構築されたな案件管理システムを</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Google</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　</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Cloud</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へシフト</a:t>
            </a:r>
            <a:endPar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多量のプロジェクトの資料管理、ソースコード管理、リリース申請・承認ワークフローを対応するシステム</a:t>
            </a:r>
            <a:endPar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システム開発時のフレームワークはサポート終了したので、旧フレームワーク脱は最優先する</a:t>
            </a:r>
            <a:endPar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FPT</a:t>
            </a:r>
            <a:r>
              <a:rPr kumimoji="1" lang="ja-JP" altLang="en-US"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の作業範囲</a:t>
            </a:r>
            <a:endParaRPr kumimoji="1" lang="en-US" altLang="ja-JP"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ja-JP" sz="16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Agile</a:t>
            </a:r>
            <a:r>
              <a:rPr kumimoji="1" lang="ja-JP" altLang="en-US" sz="16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でプロジェクトで対応</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各スプリントで要件定義（業務要件と非機能要件）からソリューション提案</a:t>
            </a:r>
            <a:endParaRPr kumimoji="1" lang="en-US" altLang="ja-JP" sz="16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ja-JP" sz="16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Google Cloud </a:t>
            </a:r>
            <a:r>
              <a:rPr kumimoji="1" lang="ja-JP" altLang="en-US" sz="16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でインフラとアプリケーションの設計・開発・検証・展開・運用まで対応</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技術</a:t>
            </a:r>
            <a:endParaRPr kumimoji="1" lang="en-US" altLang="ja-JP"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GCE,</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　</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Cloud</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　</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Storage,</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　</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Cloud SQL</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Load Balancer , Network</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マルチプロジェクト管理、</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CICD</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対応</a:t>
            </a:r>
            <a:endPar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400" b="1" i="0" u="sng"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効果</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10</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ヶ月で</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Google Cloud</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上の新システムを構築する</a:t>
            </a:r>
            <a:endPar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旧フレームワーク脱は実現でき、お客様の課題も徐々に解決</a:t>
            </a:r>
            <a:r>
              <a:rPr lang="ja-JP" altLang="en-US" sz="1800">
                <a:latin typeface="Meiryo UI" panose="020B0604030504040204" pitchFamily="50" charset="-128"/>
                <a:ea typeface="Meiryo UI" panose="020B0604030504040204" pitchFamily="50" charset="-128"/>
              </a:rPr>
              <a:t>し</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、お客様は満足された</a:t>
            </a:r>
            <a:endPar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他システム（大規模）の</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Google</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　</a:t>
            </a:r>
            <a:r>
              <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Cloud</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へシフト案件</a:t>
            </a:r>
            <a:r>
              <a:rPr lang="ja-JP" altLang="en-US" sz="1800">
                <a:latin typeface="Meiryo UI" panose="020B0604030504040204" pitchFamily="50" charset="-128"/>
                <a:ea typeface="Meiryo UI" panose="020B0604030504040204" pitchFamily="50" charset="-128"/>
              </a:rPr>
              <a:t>を</a:t>
            </a:r>
            <a:r>
              <a:rPr kumimoji="1" lang="ja-JP" altLang="en-US"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rPr>
              <a:t>実施し続ける</a:t>
            </a:r>
            <a:endParaRPr kumimoji="1" lang="en-US" altLang="ja-JP" sz="1800" b="0" i="0" u="none" strike="noStrike" kern="1200" cap="none" spc="0" normalizeH="0" baseline="0" noProof="0">
              <a:ln>
                <a:noFill/>
              </a:ln>
              <a:solidFill>
                <a:srgbClr val="19226D"/>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185130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2434;p64">
            <a:extLst>
              <a:ext uri="{FF2B5EF4-FFF2-40B4-BE49-F238E27FC236}">
                <a16:creationId xmlns:a16="http://schemas.microsoft.com/office/drawing/2014/main" id="{641C5698-5D65-1845-95DC-1C834BCA629B}"/>
              </a:ext>
            </a:extLst>
          </p:cNvPr>
          <p:cNvSpPr/>
          <p:nvPr/>
        </p:nvSpPr>
        <p:spPr>
          <a:xfrm>
            <a:off x="2095099" y="1325167"/>
            <a:ext cx="10011176" cy="4908881"/>
          </a:xfrm>
          <a:prstGeom prst="roundRect">
            <a:avLst>
              <a:gd name="adj" fmla="val 399"/>
            </a:avLst>
          </a:prstGeom>
          <a:solidFill>
            <a:srgbClr val="F6F6F6"/>
          </a:solidFill>
          <a:ln>
            <a:noFill/>
          </a:ln>
        </p:spPr>
        <p:txBody>
          <a:bodyPr spcFirstLastPara="1" wrap="square" lIns="91425" tIns="91425" rIns="91425" bIns="91425" anchor="ctr" anchorCtr="0">
            <a:noAutofit/>
          </a:bodyPr>
          <a:lstStyle/>
          <a:p>
            <a:pPr>
              <a:buClr>
                <a:srgbClr val="000000"/>
              </a:buClr>
              <a:buFont typeface="Arial"/>
              <a:buNone/>
            </a:pPr>
            <a:endParaRPr kumimoji="0" sz="1400" kern="0">
              <a:solidFill>
                <a:srgbClr val="000000"/>
              </a:solidFill>
              <a:latin typeface="Arial"/>
              <a:ea typeface="Arial"/>
              <a:cs typeface="Arial"/>
              <a:sym typeface="Arial"/>
            </a:endParaRPr>
          </a:p>
        </p:txBody>
      </p:sp>
      <p:sp>
        <p:nvSpPr>
          <p:cNvPr id="248" name="Google Shape;3016;p75">
            <a:extLst>
              <a:ext uri="{FF2B5EF4-FFF2-40B4-BE49-F238E27FC236}">
                <a16:creationId xmlns:a16="http://schemas.microsoft.com/office/drawing/2014/main" id="{CC683ECD-3401-3BAE-1F59-DE10C8E462B1}"/>
              </a:ext>
            </a:extLst>
          </p:cNvPr>
          <p:cNvSpPr/>
          <p:nvPr/>
        </p:nvSpPr>
        <p:spPr>
          <a:xfrm>
            <a:off x="370573" y="1325167"/>
            <a:ext cx="1179628" cy="4908881"/>
          </a:xfrm>
          <a:prstGeom prst="roundRect">
            <a:avLst>
              <a:gd name="adj" fmla="val 827"/>
            </a:avLst>
          </a:prstGeom>
          <a:solidFill>
            <a:srgbClr val="EFEB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434343"/>
              </a:solidFill>
              <a:latin typeface="Arial"/>
              <a:ea typeface="Arial"/>
              <a:cs typeface="Arial"/>
              <a:sym typeface="Arial"/>
            </a:endParaRPr>
          </a:p>
        </p:txBody>
      </p:sp>
      <p:sp>
        <p:nvSpPr>
          <p:cNvPr id="239" name="Google Shape;3916;p89">
            <a:extLst>
              <a:ext uri="{FF2B5EF4-FFF2-40B4-BE49-F238E27FC236}">
                <a16:creationId xmlns:a16="http://schemas.microsoft.com/office/drawing/2014/main" id="{5ECA0F22-65E4-2EC8-0FC1-4F48C328223A}"/>
              </a:ext>
            </a:extLst>
          </p:cNvPr>
          <p:cNvSpPr/>
          <p:nvPr/>
        </p:nvSpPr>
        <p:spPr>
          <a:xfrm>
            <a:off x="10622893" y="1683452"/>
            <a:ext cx="1387730" cy="4361670"/>
          </a:xfrm>
          <a:prstGeom prst="roundRect">
            <a:avLst>
              <a:gd name="adj" fmla="val 827"/>
            </a:avLst>
          </a:prstGeom>
          <a:solidFill>
            <a:srgbClr val="E0F2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434343"/>
              </a:solidFill>
              <a:latin typeface="Arial"/>
              <a:ea typeface="Arial"/>
              <a:cs typeface="Arial"/>
              <a:sym typeface="Arial"/>
            </a:endParaRPr>
          </a:p>
        </p:txBody>
      </p:sp>
      <p:sp>
        <p:nvSpPr>
          <p:cNvPr id="228" name="Google Shape;3916;p89">
            <a:extLst>
              <a:ext uri="{FF2B5EF4-FFF2-40B4-BE49-F238E27FC236}">
                <a16:creationId xmlns:a16="http://schemas.microsoft.com/office/drawing/2014/main" id="{91F1DEA5-010E-7E46-4F84-337182435564}"/>
              </a:ext>
            </a:extLst>
          </p:cNvPr>
          <p:cNvSpPr/>
          <p:nvPr/>
        </p:nvSpPr>
        <p:spPr>
          <a:xfrm>
            <a:off x="3586729" y="3517961"/>
            <a:ext cx="6652562" cy="2527161"/>
          </a:xfrm>
          <a:prstGeom prst="roundRect">
            <a:avLst>
              <a:gd name="adj" fmla="val 827"/>
            </a:avLst>
          </a:prstGeom>
          <a:solidFill>
            <a:srgbClr val="E0F2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434343"/>
              </a:solidFill>
              <a:latin typeface="Arial"/>
              <a:ea typeface="Arial"/>
              <a:cs typeface="Arial"/>
              <a:sym typeface="Arial"/>
            </a:endParaRPr>
          </a:p>
        </p:txBody>
      </p:sp>
      <p:sp>
        <p:nvSpPr>
          <p:cNvPr id="229" name="Google Shape;3917;p89">
            <a:extLst>
              <a:ext uri="{FF2B5EF4-FFF2-40B4-BE49-F238E27FC236}">
                <a16:creationId xmlns:a16="http://schemas.microsoft.com/office/drawing/2014/main" id="{0B23BAC6-0006-2FFA-9829-4BA9218C5B8C}"/>
              </a:ext>
            </a:extLst>
          </p:cNvPr>
          <p:cNvSpPr txBox="1"/>
          <p:nvPr/>
        </p:nvSpPr>
        <p:spPr>
          <a:xfrm>
            <a:off x="3565724" y="3501805"/>
            <a:ext cx="2904207" cy="357933"/>
          </a:xfrm>
          <a:prstGeom prst="rect">
            <a:avLst/>
          </a:prstGeom>
          <a:noFill/>
          <a:ln>
            <a:noFill/>
          </a:ln>
        </p:spPr>
        <p:txBody>
          <a:bodyPr spcFirstLastPara="1" wrap="square" lIns="91425" tIns="64000" rIns="0" bIns="0" anchor="t" anchorCtr="0">
            <a:noAutofit/>
          </a:bodyPr>
          <a:lstStyle/>
          <a:p>
            <a:pPr marL="0" marR="0" lvl="0" indent="0" algn="l" rtl="0">
              <a:lnSpc>
                <a:spcPct val="133333"/>
              </a:lnSpc>
              <a:spcBef>
                <a:spcPts val="0"/>
              </a:spcBef>
              <a:spcAft>
                <a:spcPts val="0"/>
              </a:spcAft>
              <a:buClr>
                <a:srgbClr val="9E9E9E"/>
              </a:buClr>
              <a:buFont typeface="Roboto"/>
              <a:buNone/>
            </a:pPr>
            <a:r>
              <a:rPr lang="en-US" sz="750" b="0" i="0" u="none" strike="noStrike" cap="none">
                <a:solidFill>
                  <a:srgbClr val="434343"/>
                </a:solidFill>
                <a:latin typeface="Roboto"/>
                <a:ea typeface="Roboto"/>
                <a:cs typeface="Roboto"/>
                <a:sym typeface="Roboto"/>
              </a:rPr>
              <a:t>CICD</a:t>
            </a:r>
            <a:endParaRPr sz="600" b="0" i="0" u="none" strike="noStrike" cap="none">
              <a:solidFill>
                <a:srgbClr val="434343"/>
              </a:solidFill>
              <a:latin typeface="Roboto"/>
              <a:ea typeface="Roboto"/>
              <a:cs typeface="Roboto"/>
              <a:sym typeface="Roboto"/>
            </a:endParaRPr>
          </a:p>
        </p:txBody>
      </p:sp>
      <p:grpSp>
        <p:nvGrpSpPr>
          <p:cNvPr id="221" name="Google Shape;3915;p89">
            <a:extLst>
              <a:ext uri="{FF2B5EF4-FFF2-40B4-BE49-F238E27FC236}">
                <a16:creationId xmlns:a16="http://schemas.microsoft.com/office/drawing/2014/main" id="{F95F8D68-CC1D-573B-5D0C-11E7387BB928}"/>
              </a:ext>
            </a:extLst>
          </p:cNvPr>
          <p:cNvGrpSpPr/>
          <p:nvPr/>
        </p:nvGrpSpPr>
        <p:grpSpPr>
          <a:xfrm>
            <a:off x="3586729" y="1585331"/>
            <a:ext cx="6925449" cy="1776815"/>
            <a:chOff x="2178032" y="1050834"/>
            <a:chExt cx="1626909" cy="799215"/>
          </a:xfrm>
        </p:grpSpPr>
        <p:sp>
          <p:nvSpPr>
            <p:cNvPr id="225" name="Google Shape;3916;p89">
              <a:extLst>
                <a:ext uri="{FF2B5EF4-FFF2-40B4-BE49-F238E27FC236}">
                  <a16:creationId xmlns:a16="http://schemas.microsoft.com/office/drawing/2014/main" id="{410B9C4A-46AD-158D-6F01-6D93841428E2}"/>
                </a:ext>
              </a:extLst>
            </p:cNvPr>
            <p:cNvSpPr/>
            <p:nvPr/>
          </p:nvSpPr>
          <p:spPr>
            <a:xfrm>
              <a:off x="2277000" y="1083206"/>
              <a:ext cx="1527941" cy="637356"/>
            </a:xfrm>
            <a:prstGeom prst="roundRect">
              <a:avLst>
                <a:gd name="adj" fmla="val 827"/>
              </a:avLst>
            </a:prstGeom>
            <a:solidFill>
              <a:srgbClr val="EDE7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434343"/>
                </a:solidFill>
                <a:latin typeface="Arial"/>
                <a:ea typeface="Arial"/>
                <a:cs typeface="Arial"/>
                <a:sym typeface="Arial"/>
              </a:endParaRPr>
            </a:p>
          </p:txBody>
        </p:sp>
        <p:sp>
          <p:nvSpPr>
            <p:cNvPr id="224" name="Google Shape;3916;p89">
              <a:extLst>
                <a:ext uri="{FF2B5EF4-FFF2-40B4-BE49-F238E27FC236}">
                  <a16:creationId xmlns:a16="http://schemas.microsoft.com/office/drawing/2014/main" id="{56BF1A4D-E709-F1B3-C957-69270F0E22D5}"/>
                </a:ext>
              </a:extLst>
            </p:cNvPr>
            <p:cNvSpPr/>
            <p:nvPr/>
          </p:nvSpPr>
          <p:spPr>
            <a:xfrm>
              <a:off x="2221910" y="1164774"/>
              <a:ext cx="1547003" cy="619081"/>
            </a:xfrm>
            <a:prstGeom prst="roundRect">
              <a:avLst>
                <a:gd name="adj" fmla="val 827"/>
              </a:avLst>
            </a:prstGeom>
            <a:solidFill>
              <a:srgbClr val="FFF3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434343"/>
                </a:solidFill>
                <a:latin typeface="Arial"/>
                <a:ea typeface="Arial"/>
                <a:cs typeface="Arial"/>
                <a:sym typeface="Arial"/>
              </a:endParaRPr>
            </a:p>
          </p:txBody>
        </p:sp>
        <p:sp>
          <p:nvSpPr>
            <p:cNvPr id="222" name="Google Shape;3916;p89">
              <a:extLst>
                <a:ext uri="{FF2B5EF4-FFF2-40B4-BE49-F238E27FC236}">
                  <a16:creationId xmlns:a16="http://schemas.microsoft.com/office/drawing/2014/main" id="{BC55A934-51FF-0BA4-AFBD-8ACFE669CF66}"/>
                </a:ext>
              </a:extLst>
            </p:cNvPr>
            <p:cNvSpPr/>
            <p:nvPr/>
          </p:nvSpPr>
          <p:spPr>
            <a:xfrm>
              <a:off x="2178032" y="1262974"/>
              <a:ext cx="1562803" cy="587075"/>
            </a:xfrm>
            <a:prstGeom prst="roundRect">
              <a:avLst>
                <a:gd name="adj" fmla="val 827"/>
              </a:avLst>
            </a:prstGeom>
            <a:solidFill>
              <a:srgbClr val="E3F2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434343"/>
                </a:solidFill>
                <a:latin typeface="Arial"/>
                <a:ea typeface="Arial"/>
                <a:cs typeface="Arial"/>
                <a:sym typeface="Arial"/>
              </a:endParaRPr>
            </a:p>
          </p:txBody>
        </p:sp>
        <p:sp>
          <p:nvSpPr>
            <p:cNvPr id="223" name="Google Shape;3917;p89">
              <a:extLst>
                <a:ext uri="{FF2B5EF4-FFF2-40B4-BE49-F238E27FC236}">
                  <a16:creationId xmlns:a16="http://schemas.microsoft.com/office/drawing/2014/main" id="{476C9487-FFE7-AB3C-5E3B-67E47CBBEAB2}"/>
                </a:ext>
              </a:extLst>
            </p:cNvPr>
            <p:cNvSpPr txBox="1"/>
            <p:nvPr/>
          </p:nvSpPr>
          <p:spPr>
            <a:xfrm>
              <a:off x="2178032" y="1260505"/>
              <a:ext cx="682249" cy="83150"/>
            </a:xfrm>
            <a:prstGeom prst="rect">
              <a:avLst/>
            </a:prstGeom>
            <a:noFill/>
            <a:ln>
              <a:noFill/>
            </a:ln>
          </p:spPr>
          <p:txBody>
            <a:bodyPr spcFirstLastPara="1" wrap="square" lIns="91425" tIns="64000" rIns="0" bIns="0" anchor="t" anchorCtr="0">
              <a:noAutofit/>
            </a:bodyPr>
            <a:lstStyle/>
            <a:p>
              <a:pPr marL="0" marR="0" lvl="0" indent="0" algn="l" rtl="0">
                <a:lnSpc>
                  <a:spcPct val="133333"/>
                </a:lnSpc>
                <a:spcBef>
                  <a:spcPts val="0"/>
                </a:spcBef>
                <a:spcAft>
                  <a:spcPts val="0"/>
                </a:spcAft>
                <a:buClr>
                  <a:srgbClr val="9E9E9E"/>
                </a:buClr>
                <a:buFont typeface="Roboto"/>
                <a:buNone/>
              </a:pPr>
              <a:r>
                <a:rPr lang="en-US" sz="750" b="0" i="0" u="none" strike="noStrike" cap="none">
                  <a:solidFill>
                    <a:srgbClr val="434343"/>
                  </a:solidFill>
                  <a:latin typeface="Roboto"/>
                  <a:ea typeface="Roboto"/>
                  <a:cs typeface="Roboto"/>
                  <a:sym typeface="Roboto"/>
                </a:rPr>
                <a:t>Production</a:t>
              </a:r>
              <a:endParaRPr sz="600" b="0" i="0" u="none" strike="noStrike" cap="none">
                <a:solidFill>
                  <a:srgbClr val="434343"/>
                </a:solidFill>
                <a:latin typeface="Roboto"/>
                <a:ea typeface="Roboto"/>
                <a:cs typeface="Roboto"/>
                <a:sym typeface="Roboto"/>
              </a:endParaRPr>
            </a:p>
          </p:txBody>
        </p:sp>
        <p:sp>
          <p:nvSpPr>
            <p:cNvPr id="226" name="Google Shape;3917;p89">
              <a:extLst>
                <a:ext uri="{FF2B5EF4-FFF2-40B4-BE49-F238E27FC236}">
                  <a16:creationId xmlns:a16="http://schemas.microsoft.com/office/drawing/2014/main" id="{E4EAC85E-C11B-F2F0-A869-3DD89C09790E}"/>
                </a:ext>
              </a:extLst>
            </p:cNvPr>
            <p:cNvSpPr txBox="1"/>
            <p:nvPr/>
          </p:nvSpPr>
          <p:spPr>
            <a:xfrm>
              <a:off x="2214963" y="1153519"/>
              <a:ext cx="682249" cy="83150"/>
            </a:xfrm>
            <a:prstGeom prst="rect">
              <a:avLst/>
            </a:prstGeom>
            <a:noFill/>
            <a:ln>
              <a:noFill/>
            </a:ln>
          </p:spPr>
          <p:txBody>
            <a:bodyPr spcFirstLastPara="1" wrap="square" lIns="91425" tIns="64000" rIns="0" bIns="0" anchor="t" anchorCtr="0">
              <a:noAutofit/>
            </a:bodyPr>
            <a:lstStyle/>
            <a:p>
              <a:pPr marL="0" marR="0" lvl="0" indent="0" algn="l" rtl="0">
                <a:lnSpc>
                  <a:spcPct val="133333"/>
                </a:lnSpc>
                <a:spcBef>
                  <a:spcPts val="0"/>
                </a:spcBef>
                <a:spcAft>
                  <a:spcPts val="0"/>
                </a:spcAft>
                <a:buClr>
                  <a:srgbClr val="9E9E9E"/>
                </a:buClr>
                <a:buFont typeface="Roboto"/>
                <a:buNone/>
              </a:pPr>
              <a:r>
                <a:rPr lang="en-US" sz="750" b="0" i="0" u="none" strike="noStrike" cap="none">
                  <a:solidFill>
                    <a:srgbClr val="434343"/>
                  </a:solidFill>
                  <a:latin typeface="Roboto"/>
                  <a:ea typeface="Roboto"/>
                  <a:cs typeface="Roboto"/>
                  <a:sym typeface="Roboto"/>
                </a:rPr>
                <a:t>Staging</a:t>
              </a:r>
              <a:endParaRPr sz="600" b="0" i="0" u="none" strike="noStrike" cap="none">
                <a:solidFill>
                  <a:srgbClr val="434343"/>
                </a:solidFill>
                <a:latin typeface="Roboto"/>
                <a:ea typeface="Roboto"/>
                <a:cs typeface="Roboto"/>
                <a:sym typeface="Roboto"/>
              </a:endParaRPr>
            </a:p>
          </p:txBody>
        </p:sp>
        <p:sp>
          <p:nvSpPr>
            <p:cNvPr id="227" name="Google Shape;3917;p89">
              <a:extLst>
                <a:ext uri="{FF2B5EF4-FFF2-40B4-BE49-F238E27FC236}">
                  <a16:creationId xmlns:a16="http://schemas.microsoft.com/office/drawing/2014/main" id="{AB31C1D5-3643-5DFD-1CBD-29D6F384AF1E}"/>
                </a:ext>
              </a:extLst>
            </p:cNvPr>
            <p:cNvSpPr txBox="1"/>
            <p:nvPr/>
          </p:nvSpPr>
          <p:spPr>
            <a:xfrm>
              <a:off x="2270839" y="1050834"/>
              <a:ext cx="682249" cy="83150"/>
            </a:xfrm>
            <a:prstGeom prst="rect">
              <a:avLst/>
            </a:prstGeom>
            <a:noFill/>
            <a:ln>
              <a:noFill/>
            </a:ln>
          </p:spPr>
          <p:txBody>
            <a:bodyPr spcFirstLastPara="1" wrap="square" lIns="91425" tIns="64000" rIns="0" bIns="0" anchor="t" anchorCtr="0">
              <a:noAutofit/>
            </a:bodyPr>
            <a:lstStyle/>
            <a:p>
              <a:pPr marL="0" marR="0" lvl="0" indent="0" algn="l" rtl="0">
                <a:lnSpc>
                  <a:spcPct val="133333"/>
                </a:lnSpc>
                <a:spcBef>
                  <a:spcPts val="0"/>
                </a:spcBef>
                <a:spcAft>
                  <a:spcPts val="0"/>
                </a:spcAft>
                <a:buClr>
                  <a:srgbClr val="9E9E9E"/>
                </a:buClr>
                <a:buFont typeface="Roboto"/>
                <a:buNone/>
              </a:pPr>
              <a:r>
                <a:rPr lang="en-US" sz="750" b="0" i="0" u="none" strike="noStrike" cap="none">
                  <a:solidFill>
                    <a:srgbClr val="434343"/>
                  </a:solidFill>
                  <a:latin typeface="Roboto"/>
                  <a:ea typeface="Roboto"/>
                  <a:cs typeface="Roboto"/>
                  <a:sym typeface="Roboto"/>
                </a:rPr>
                <a:t>Dev</a:t>
              </a:r>
              <a:endParaRPr sz="600" b="0" i="0" u="none" strike="noStrike" cap="none">
                <a:solidFill>
                  <a:srgbClr val="434343"/>
                </a:solidFill>
                <a:latin typeface="Roboto"/>
                <a:ea typeface="Roboto"/>
                <a:cs typeface="Roboto"/>
                <a:sym typeface="Roboto"/>
              </a:endParaRPr>
            </a:p>
          </p:txBody>
        </p:sp>
      </p:grpSp>
      <p:sp>
        <p:nvSpPr>
          <p:cNvPr id="2" name="タイトル 1">
            <a:extLst>
              <a:ext uri="{FF2B5EF4-FFF2-40B4-BE49-F238E27FC236}">
                <a16:creationId xmlns:a16="http://schemas.microsoft.com/office/drawing/2014/main" id="{14C91686-006C-D778-A497-98D7DAE29DF1}"/>
              </a:ext>
            </a:extLst>
          </p:cNvPr>
          <p:cNvSpPr>
            <a:spLocks noGrp="1"/>
          </p:cNvSpPr>
          <p:nvPr>
            <p:ph type="title"/>
          </p:nvPr>
        </p:nvSpPr>
        <p:spPr/>
        <p:txBody>
          <a:bodyPr/>
          <a:lstStyle/>
          <a:p>
            <a:pPr algn="ctr"/>
            <a:r>
              <a:rPr lang="en-US" altLang="ja-JP">
                <a:latin typeface="メイリオ" panose="020B0604030504040204" pitchFamily="50" charset="-128"/>
                <a:ea typeface="メイリオ" panose="020B0604030504040204" pitchFamily="50" charset="-128"/>
                <a:cs typeface="Segoe UI"/>
              </a:rPr>
              <a:t>Google Cloud </a:t>
            </a:r>
            <a:r>
              <a:rPr lang="ja-JP" altLang="en-US">
                <a:latin typeface="メイリオ" panose="020B0604030504040204" pitchFamily="50" charset="-128"/>
                <a:ea typeface="メイリオ" panose="020B0604030504040204" pitchFamily="50" charset="-128"/>
                <a:cs typeface="Segoe UI"/>
              </a:rPr>
              <a:t>上システム構築（</a:t>
            </a:r>
            <a:r>
              <a:rPr lang="en-US" altLang="ja-JP">
                <a:latin typeface="メイリオ" panose="020B0604030504040204" pitchFamily="50" charset="-128"/>
                <a:ea typeface="メイリオ" panose="020B0604030504040204" pitchFamily="50" charset="-128"/>
                <a:cs typeface="Segoe UI"/>
              </a:rPr>
              <a:t>2/2</a:t>
            </a:r>
            <a:r>
              <a:rPr lang="ja-JP" altLang="en-US">
                <a:latin typeface="メイリオ" panose="020B0604030504040204" pitchFamily="50" charset="-128"/>
                <a:ea typeface="メイリオ" panose="020B0604030504040204" pitchFamily="50" charset="-128"/>
                <a:cs typeface="Segoe UI"/>
              </a:rPr>
              <a:t>）</a:t>
            </a:r>
            <a:endParaRPr kumimoji="1" lang="ja-JP" altLang="en-US"/>
          </a:p>
        </p:txBody>
      </p:sp>
      <p:sp>
        <p:nvSpPr>
          <p:cNvPr id="3" name="フッター プレースホルダー 2">
            <a:extLst>
              <a:ext uri="{FF2B5EF4-FFF2-40B4-BE49-F238E27FC236}">
                <a16:creationId xmlns:a16="http://schemas.microsoft.com/office/drawing/2014/main" id="{30C883D3-2F8F-AD8A-E5C2-CBAB9A639914}"/>
              </a:ext>
            </a:extLst>
          </p:cNvPr>
          <p:cNvSpPr>
            <a:spLocks noGrp="1"/>
          </p:cNvSpPr>
          <p:nvPr>
            <p:ph type="ftr" sz="quarter" idx="10"/>
          </p:nvPr>
        </p:nvSpPr>
        <p:spPr>
          <a:xfrm>
            <a:off x="1248442" y="6547403"/>
            <a:ext cx="4114800" cy="247726"/>
          </a:xfrm>
        </p:spPr>
        <p:txBody>
          <a:bodyPr/>
          <a:lstStyle/>
          <a:p>
            <a:r>
              <a:rPr lang="en-US" altLang="ja-JP">
                <a:solidFill>
                  <a:schemeClr val="accent6">
                    <a:lumMod val="60000"/>
                    <a:lumOff val="40000"/>
                  </a:schemeClr>
                </a:solidFill>
              </a:rPr>
              <a:t>Copyright © 2023 FPT Software All rights reserved</a:t>
            </a:r>
            <a:endParaRPr lang="x-none" altLang="ja-JP">
              <a:solidFill>
                <a:schemeClr val="accent6">
                  <a:lumMod val="60000"/>
                  <a:lumOff val="40000"/>
                </a:schemeClr>
              </a:solidFill>
            </a:endParaRPr>
          </a:p>
        </p:txBody>
      </p:sp>
      <p:sp>
        <p:nvSpPr>
          <p:cNvPr id="4" name="スライド番号プレースホルダー 3">
            <a:extLst>
              <a:ext uri="{FF2B5EF4-FFF2-40B4-BE49-F238E27FC236}">
                <a16:creationId xmlns:a16="http://schemas.microsoft.com/office/drawing/2014/main" id="{316F054F-FDEB-9796-9ED3-111893D9693C}"/>
              </a:ext>
            </a:extLst>
          </p:cNvPr>
          <p:cNvSpPr>
            <a:spLocks noGrp="1"/>
          </p:cNvSpPr>
          <p:nvPr>
            <p:ph type="sldNum" sz="quarter" idx="11"/>
          </p:nvPr>
        </p:nvSpPr>
        <p:spPr>
          <a:xfrm>
            <a:off x="11650338" y="6319015"/>
            <a:ext cx="442772" cy="261643"/>
          </a:xfrm>
        </p:spPr>
        <p:txBody>
          <a:bodyPr/>
          <a:lstStyle/>
          <a:p>
            <a:fld id="{41C45185-D9D4-4896-9BAC-395B2F0EBC1A}" type="slidenum">
              <a:rPr kumimoji="1" lang="ja-JP" altLang="en-US" smtClean="0"/>
              <a:pPr/>
              <a:t>21</a:t>
            </a:fld>
            <a:endParaRPr kumimoji="1" lang="ja-JP" altLang="en-US"/>
          </a:p>
        </p:txBody>
      </p:sp>
      <p:sp>
        <p:nvSpPr>
          <p:cNvPr id="6" name="Content Placeholder 5">
            <a:extLst>
              <a:ext uri="{FF2B5EF4-FFF2-40B4-BE49-F238E27FC236}">
                <a16:creationId xmlns:a16="http://schemas.microsoft.com/office/drawing/2014/main" id="{DD4D76C6-6F72-D7DF-0C45-57B8C287C9D1}"/>
              </a:ext>
            </a:extLst>
          </p:cNvPr>
          <p:cNvSpPr>
            <a:spLocks noGrp="1"/>
          </p:cNvSpPr>
          <p:nvPr>
            <p:ph idx="1"/>
          </p:nvPr>
        </p:nvSpPr>
        <p:spPr>
          <a:xfrm>
            <a:off x="430567" y="814454"/>
            <a:ext cx="10896233" cy="5212800"/>
          </a:xfrm>
        </p:spPr>
        <p:txBody>
          <a:bodyPr/>
          <a:lstStyle/>
          <a:p>
            <a:endParaRPr lang="ja-JP" altLang="en-US"/>
          </a:p>
        </p:txBody>
      </p:sp>
      <p:grpSp>
        <p:nvGrpSpPr>
          <p:cNvPr id="73" name="Google Shape;2459;p64">
            <a:extLst>
              <a:ext uri="{FF2B5EF4-FFF2-40B4-BE49-F238E27FC236}">
                <a16:creationId xmlns:a16="http://schemas.microsoft.com/office/drawing/2014/main" id="{58F1ADBC-36E0-88B7-2C5D-0BBE618985AF}"/>
              </a:ext>
            </a:extLst>
          </p:cNvPr>
          <p:cNvGrpSpPr/>
          <p:nvPr/>
        </p:nvGrpSpPr>
        <p:grpSpPr>
          <a:xfrm>
            <a:off x="782098" y="4569832"/>
            <a:ext cx="502920" cy="621792"/>
            <a:chOff x="1214622" y="3426277"/>
            <a:chExt cx="502920" cy="621792"/>
          </a:xfrm>
        </p:grpSpPr>
        <p:sp>
          <p:nvSpPr>
            <p:cNvPr id="74" name="Google Shape;2460;p64">
              <a:extLst>
                <a:ext uri="{FF2B5EF4-FFF2-40B4-BE49-F238E27FC236}">
                  <a16:creationId xmlns:a16="http://schemas.microsoft.com/office/drawing/2014/main" id="{84EA542F-F2E5-C86A-419B-69489028D5A3}"/>
                </a:ext>
              </a:extLst>
            </p:cNvPr>
            <p:cNvSpPr/>
            <p:nvPr/>
          </p:nvSpPr>
          <p:spPr>
            <a:xfrm>
              <a:off x="1214622" y="3426277"/>
              <a:ext cx="502920" cy="621792"/>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0" tIns="484625" rIns="0" bIns="45700" anchor="ctr" anchorCtr="0">
              <a:noAutofit/>
            </a:bodyPr>
            <a:lstStyle/>
            <a:p>
              <a:pPr marL="0" marR="0" lvl="0" indent="0" algn="ctr" defTabSz="914400" eaLnBrk="1" fontAlgn="auto" latinLnBrk="0" hangingPunct="1">
                <a:lnSpc>
                  <a:spcPct val="100000"/>
                </a:lnSpc>
                <a:spcBef>
                  <a:spcPts val="0"/>
                </a:spcBef>
                <a:spcAft>
                  <a:spcPts val="0"/>
                </a:spcAft>
                <a:buClr>
                  <a:srgbClr val="212121"/>
                </a:buClr>
                <a:buSzTx/>
                <a:buFont typeface="Roboto"/>
                <a:buNone/>
                <a:tabLst/>
                <a:defRPr/>
              </a:pPr>
              <a:r>
                <a:rPr kumimoji="0" lang="en-US" sz="700" kern="0">
                  <a:solidFill>
                    <a:srgbClr val="212121"/>
                  </a:solidFill>
                  <a:latin typeface="Roboto"/>
                  <a:ea typeface="Roboto"/>
                  <a:cs typeface="Roboto"/>
                  <a:sym typeface="Roboto"/>
                </a:rPr>
                <a:t>Developer</a:t>
              </a:r>
              <a:endParaRPr kumimoji="0" sz="700" b="0" i="0" u="none" strike="noStrike" kern="0" cap="none" spc="0" normalizeH="0" baseline="0" noProof="0">
                <a:ln>
                  <a:noFill/>
                </a:ln>
                <a:solidFill>
                  <a:srgbClr val="212121"/>
                </a:solidFill>
                <a:effectLst/>
                <a:uLnTx/>
                <a:uFillTx/>
                <a:latin typeface="Roboto"/>
                <a:ea typeface="Roboto"/>
                <a:cs typeface="Roboto"/>
                <a:sym typeface="Roboto"/>
              </a:endParaRPr>
            </a:p>
          </p:txBody>
        </p:sp>
        <p:pic>
          <p:nvPicPr>
            <p:cNvPr id="75" name="Google Shape;2461;p64">
              <a:extLst>
                <a:ext uri="{FF2B5EF4-FFF2-40B4-BE49-F238E27FC236}">
                  <a16:creationId xmlns:a16="http://schemas.microsoft.com/office/drawing/2014/main" id="{F6CB8C68-BAA4-95F3-E1CC-0A26FDD543A2}"/>
                </a:ext>
              </a:extLst>
            </p:cNvPr>
            <p:cNvPicPr preferRelativeResize="0"/>
            <p:nvPr/>
          </p:nvPicPr>
          <p:blipFill rotWithShape="1">
            <a:blip r:embed="rId2">
              <a:alphaModFix/>
            </a:blip>
            <a:srcRect/>
            <a:stretch/>
          </p:blipFill>
          <p:spPr>
            <a:xfrm>
              <a:off x="1251198" y="3462853"/>
              <a:ext cx="429768" cy="429768"/>
            </a:xfrm>
            <a:prstGeom prst="rect">
              <a:avLst/>
            </a:prstGeom>
            <a:noFill/>
            <a:ln>
              <a:noFill/>
            </a:ln>
          </p:spPr>
        </p:pic>
      </p:grpSp>
      <p:cxnSp>
        <p:nvCxnSpPr>
          <p:cNvPr id="81" name="Google Shape;2471;p64">
            <a:extLst>
              <a:ext uri="{FF2B5EF4-FFF2-40B4-BE49-F238E27FC236}">
                <a16:creationId xmlns:a16="http://schemas.microsoft.com/office/drawing/2014/main" id="{3EE42DE4-1AA5-B36A-16FB-201156632BA1}"/>
              </a:ext>
            </a:extLst>
          </p:cNvPr>
          <p:cNvCxnSpPr>
            <a:cxnSpLocks/>
            <a:stCxn id="86" idx="3"/>
            <a:endCxn id="62" idx="1"/>
          </p:cNvCxnSpPr>
          <p:nvPr/>
        </p:nvCxnSpPr>
        <p:spPr>
          <a:xfrm>
            <a:off x="4822393" y="2750514"/>
            <a:ext cx="471734" cy="0"/>
          </a:xfrm>
          <a:prstGeom prst="straightConnector1">
            <a:avLst/>
          </a:prstGeom>
          <a:noFill/>
          <a:ln w="9525" cap="flat" cmpd="sng">
            <a:solidFill>
              <a:srgbClr val="3A7DF0"/>
            </a:solidFill>
            <a:prstDash val="solid"/>
            <a:round/>
            <a:headEnd type="none" w="sm" len="sm"/>
            <a:tailEnd type="triangle" w="sm" len="sm"/>
          </a:ln>
        </p:spPr>
      </p:cxnSp>
      <p:cxnSp>
        <p:nvCxnSpPr>
          <p:cNvPr id="83" name="Google Shape;2473;p64">
            <a:extLst>
              <a:ext uri="{FF2B5EF4-FFF2-40B4-BE49-F238E27FC236}">
                <a16:creationId xmlns:a16="http://schemas.microsoft.com/office/drawing/2014/main" id="{31B7B34E-1356-7FD2-0EC6-8823A5DB3C4E}"/>
              </a:ext>
            </a:extLst>
          </p:cNvPr>
          <p:cNvCxnSpPr>
            <a:cxnSpLocks/>
            <a:stCxn id="75" idx="3"/>
            <a:endCxn id="181" idx="1"/>
          </p:cNvCxnSpPr>
          <p:nvPr/>
        </p:nvCxnSpPr>
        <p:spPr>
          <a:xfrm>
            <a:off x="1248442" y="4821292"/>
            <a:ext cx="2739278" cy="32879"/>
          </a:xfrm>
          <a:prstGeom prst="straightConnector1">
            <a:avLst/>
          </a:prstGeom>
          <a:noFill/>
          <a:ln w="9525" cap="flat" cmpd="sng">
            <a:solidFill>
              <a:srgbClr val="9E9E9E"/>
            </a:solidFill>
            <a:prstDash val="solid"/>
            <a:round/>
            <a:headEnd type="triangle" w="med" len="med"/>
            <a:tailEnd type="triangle" w="med" len="med"/>
          </a:ln>
        </p:spPr>
      </p:cxnSp>
      <p:grpSp>
        <p:nvGrpSpPr>
          <p:cNvPr id="118" name="グループ化 117">
            <a:extLst>
              <a:ext uri="{FF2B5EF4-FFF2-40B4-BE49-F238E27FC236}">
                <a16:creationId xmlns:a16="http://schemas.microsoft.com/office/drawing/2014/main" id="{6DF2FE0D-7B1D-9CA9-0C52-23C0AC39EBA1}"/>
              </a:ext>
            </a:extLst>
          </p:cNvPr>
          <p:cNvGrpSpPr/>
          <p:nvPr/>
        </p:nvGrpSpPr>
        <p:grpSpPr>
          <a:xfrm>
            <a:off x="3888493" y="2559414"/>
            <a:ext cx="933900" cy="382200"/>
            <a:chOff x="2718929" y="3180411"/>
            <a:chExt cx="933900" cy="382200"/>
          </a:xfrm>
        </p:grpSpPr>
        <p:sp>
          <p:nvSpPr>
            <p:cNvPr id="86" name="Google Shape;2463;p64">
              <a:extLst>
                <a:ext uri="{FF2B5EF4-FFF2-40B4-BE49-F238E27FC236}">
                  <a16:creationId xmlns:a16="http://schemas.microsoft.com/office/drawing/2014/main" id="{F3E85337-0EF5-80D4-E1A4-22F36459390E}"/>
                </a:ext>
              </a:extLst>
            </p:cNvPr>
            <p:cNvSpPr/>
            <p:nvPr/>
          </p:nvSpPr>
          <p:spPr>
            <a:xfrm>
              <a:off x="2718929" y="3180411"/>
              <a:ext cx="933900" cy="3822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defTabSz="914400" eaLnBrk="1" fontAlgn="auto" latinLnBrk="0" hangingPunct="1">
                <a:lnSpc>
                  <a:spcPct val="121428"/>
                </a:lnSpc>
                <a:spcBef>
                  <a:spcPts val="200"/>
                </a:spcBef>
                <a:spcAft>
                  <a:spcPts val="0"/>
                </a:spcAft>
                <a:buClr>
                  <a:srgbClr val="757575"/>
                </a:buClr>
                <a:buSzTx/>
                <a:buFont typeface="Roboto"/>
                <a:buNone/>
                <a:tabLst/>
                <a:defRPr/>
              </a:pP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Cloud Load</a:t>
              </a:r>
              <a:br>
                <a:rPr kumimoji="0" lang="en-US" sz="700" b="0" i="0" u="none" strike="noStrike" kern="0" cap="none" spc="0" normalizeH="0" baseline="0" noProof="0">
                  <a:ln>
                    <a:noFill/>
                  </a:ln>
                  <a:solidFill>
                    <a:srgbClr val="757575"/>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Balancing</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pic>
          <p:nvPicPr>
            <p:cNvPr id="89" name="Google Shape;2478;p64">
              <a:extLst>
                <a:ext uri="{FF2B5EF4-FFF2-40B4-BE49-F238E27FC236}">
                  <a16:creationId xmlns:a16="http://schemas.microsoft.com/office/drawing/2014/main" id="{3173E535-1DFE-2883-07B5-F9AE93FF2FC3}"/>
                </a:ext>
              </a:extLst>
            </p:cNvPr>
            <p:cNvPicPr preferRelativeResize="0"/>
            <p:nvPr/>
          </p:nvPicPr>
          <p:blipFill>
            <a:blip r:embed="rId3">
              <a:alphaModFix/>
            </a:blip>
            <a:stretch>
              <a:fillRect/>
            </a:stretch>
          </p:blipFill>
          <p:spPr>
            <a:xfrm>
              <a:off x="2805037" y="3246167"/>
              <a:ext cx="240350" cy="240350"/>
            </a:xfrm>
            <a:prstGeom prst="rect">
              <a:avLst/>
            </a:prstGeom>
            <a:noFill/>
            <a:ln>
              <a:noFill/>
            </a:ln>
          </p:spPr>
        </p:pic>
      </p:grpSp>
      <p:grpSp>
        <p:nvGrpSpPr>
          <p:cNvPr id="119" name="グループ化 118">
            <a:extLst>
              <a:ext uri="{FF2B5EF4-FFF2-40B4-BE49-F238E27FC236}">
                <a16:creationId xmlns:a16="http://schemas.microsoft.com/office/drawing/2014/main" id="{6742D9F3-69E6-62AE-6631-1410C0A5633F}"/>
              </a:ext>
            </a:extLst>
          </p:cNvPr>
          <p:cNvGrpSpPr/>
          <p:nvPr/>
        </p:nvGrpSpPr>
        <p:grpSpPr>
          <a:xfrm>
            <a:off x="5294127" y="2466175"/>
            <a:ext cx="1137363" cy="568678"/>
            <a:chOff x="4105798" y="3086495"/>
            <a:chExt cx="1137363" cy="568678"/>
          </a:xfrm>
        </p:grpSpPr>
        <p:grpSp>
          <p:nvGrpSpPr>
            <p:cNvPr id="61" name="Google Shape;2445;p64">
              <a:extLst>
                <a:ext uri="{FF2B5EF4-FFF2-40B4-BE49-F238E27FC236}">
                  <a16:creationId xmlns:a16="http://schemas.microsoft.com/office/drawing/2014/main" id="{25523BCD-6BCB-5CF8-9B26-E56C1E8E44B2}"/>
                </a:ext>
              </a:extLst>
            </p:cNvPr>
            <p:cNvGrpSpPr/>
            <p:nvPr/>
          </p:nvGrpSpPr>
          <p:grpSpPr>
            <a:xfrm>
              <a:off x="4105798" y="3086495"/>
              <a:ext cx="1137363" cy="568678"/>
              <a:chOff x="4087334" y="2019708"/>
              <a:chExt cx="1137363" cy="568678"/>
            </a:xfrm>
          </p:grpSpPr>
          <p:sp>
            <p:nvSpPr>
              <p:cNvPr id="62" name="Google Shape;2446;p64">
                <a:extLst>
                  <a:ext uri="{FF2B5EF4-FFF2-40B4-BE49-F238E27FC236}">
                    <a16:creationId xmlns:a16="http://schemas.microsoft.com/office/drawing/2014/main" id="{F4FACF8D-E7C4-9EF4-18F4-892E2ABC4401}"/>
                  </a:ext>
                </a:extLst>
              </p:cNvPr>
              <p:cNvSpPr/>
              <p:nvPr/>
            </p:nvSpPr>
            <p:spPr>
              <a:xfrm>
                <a:off x="4087334" y="2019708"/>
                <a:ext cx="1137363" cy="568678"/>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256025" anchor="t"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err="1">
                    <a:ln>
                      <a:noFill/>
                    </a:ln>
                    <a:solidFill>
                      <a:srgbClr val="212121"/>
                    </a:solidFill>
                    <a:effectLst/>
                    <a:uLnTx/>
                    <a:uFillTx/>
                    <a:latin typeface="Roboto"/>
                    <a:ea typeface="Roboto"/>
                    <a:cs typeface="Roboto"/>
                    <a:sym typeface="Roboto"/>
                  </a:rPr>
                  <a:t>FrontEnd</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Compute Engine</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sp>
            <p:nvSpPr>
              <p:cNvPr id="63" name="Google Shape;2447;p64">
                <a:extLst>
                  <a:ext uri="{FF2B5EF4-FFF2-40B4-BE49-F238E27FC236}">
                    <a16:creationId xmlns:a16="http://schemas.microsoft.com/office/drawing/2014/main" id="{2214C7B7-8DD6-85DD-7E04-83F05695BBD9}"/>
                  </a:ext>
                </a:extLst>
              </p:cNvPr>
              <p:cNvSpPr txBox="1"/>
              <p:nvPr/>
            </p:nvSpPr>
            <p:spPr>
              <a:xfrm>
                <a:off x="4512925" y="2416799"/>
                <a:ext cx="622003" cy="100027"/>
              </a:xfrm>
              <a:prstGeom prst="rect">
                <a:avLst/>
              </a:prstGeom>
              <a:noFill/>
              <a:ln>
                <a:noFill/>
              </a:ln>
            </p:spPr>
            <p:txBody>
              <a:bodyPr spcFirstLastPara="1" wrap="square" lIns="0" tIns="0" rIns="0" bIns="0" anchor="t" anchorCtr="0">
                <a:noAutofit/>
              </a:bodyPr>
              <a:lstStyle/>
              <a:p>
                <a:pPr marL="0" marR="0" lvl="0" indent="0" defTabSz="914400" eaLnBrk="1" fontAlgn="auto" latinLnBrk="0" hangingPunct="1">
                  <a:lnSpc>
                    <a:spcPct val="100000"/>
                  </a:lnSpc>
                  <a:spcBef>
                    <a:spcPts val="0"/>
                  </a:spcBef>
                  <a:spcAft>
                    <a:spcPts val="0"/>
                  </a:spcAft>
                  <a:buClr>
                    <a:srgbClr val="9E9E9E"/>
                  </a:buClr>
                  <a:buSzTx/>
                  <a:buFont typeface="Roboto"/>
                  <a:buNone/>
                  <a:tabLst/>
                  <a:defRPr/>
                </a:pPr>
                <a:r>
                  <a:rPr kumimoji="0" lang="en-US" sz="650" b="0" i="0" u="none" strike="noStrike" kern="0" cap="none" spc="0" normalizeH="0" baseline="0" noProof="0" err="1">
                    <a:ln>
                      <a:noFill/>
                    </a:ln>
                    <a:solidFill>
                      <a:srgbClr val="9E9E9E"/>
                    </a:solidFill>
                    <a:effectLst/>
                    <a:uLnTx/>
                    <a:uFillTx/>
                    <a:latin typeface="Roboto"/>
                    <a:ea typeface="Roboto"/>
                    <a:cs typeface="Roboto"/>
                    <a:sym typeface="Roboto"/>
                  </a:rPr>
                  <a:t>InstanceGroup</a:t>
                </a:r>
                <a:endParaRPr kumimoji="0" sz="650" b="0" i="0" u="none" strike="noStrike" kern="0" cap="none" spc="0" normalizeH="0" baseline="0" noProof="0">
                  <a:ln>
                    <a:noFill/>
                  </a:ln>
                  <a:solidFill>
                    <a:srgbClr val="9E9E9E"/>
                  </a:solidFill>
                  <a:effectLst/>
                  <a:uLnTx/>
                  <a:uFillTx/>
                  <a:latin typeface="Arial"/>
                  <a:ea typeface="Arial"/>
                  <a:cs typeface="Arial"/>
                  <a:sym typeface="Arial"/>
                </a:endParaRPr>
              </a:p>
            </p:txBody>
          </p:sp>
          <p:cxnSp>
            <p:nvCxnSpPr>
              <p:cNvPr id="64" name="Google Shape;2448;p64">
                <a:extLst>
                  <a:ext uri="{FF2B5EF4-FFF2-40B4-BE49-F238E27FC236}">
                    <a16:creationId xmlns:a16="http://schemas.microsoft.com/office/drawing/2014/main" id="{D4117EF7-E098-152C-C3EA-EC435FD05139}"/>
                  </a:ext>
                </a:extLst>
              </p:cNvPr>
              <p:cNvCxnSpPr/>
              <p:nvPr/>
            </p:nvCxnSpPr>
            <p:spPr>
              <a:xfrm>
                <a:off x="4512361" y="2378987"/>
                <a:ext cx="711886" cy="0"/>
              </a:xfrm>
              <a:prstGeom prst="straightConnector1">
                <a:avLst/>
              </a:prstGeom>
              <a:noFill/>
              <a:ln w="9525" cap="flat" cmpd="sng">
                <a:solidFill>
                  <a:srgbClr val="E0E0E0"/>
                </a:solidFill>
                <a:prstDash val="solid"/>
                <a:round/>
                <a:headEnd type="none" w="sm" len="sm"/>
                <a:tailEnd type="none" w="sm" len="sm"/>
              </a:ln>
            </p:spPr>
          </p:cxnSp>
        </p:grpSp>
        <p:pic>
          <p:nvPicPr>
            <p:cNvPr id="90" name="Google Shape;2479;p64">
              <a:extLst>
                <a:ext uri="{FF2B5EF4-FFF2-40B4-BE49-F238E27FC236}">
                  <a16:creationId xmlns:a16="http://schemas.microsoft.com/office/drawing/2014/main" id="{989F5C01-1668-D24F-6575-200A0B4915DA}"/>
                </a:ext>
              </a:extLst>
            </p:cNvPr>
            <p:cNvPicPr preferRelativeResize="0"/>
            <p:nvPr/>
          </p:nvPicPr>
          <p:blipFill>
            <a:blip r:embed="rId4">
              <a:alphaModFix/>
            </a:blip>
            <a:stretch>
              <a:fillRect/>
            </a:stretch>
          </p:blipFill>
          <p:spPr>
            <a:xfrm>
              <a:off x="4193214" y="3151137"/>
              <a:ext cx="274200" cy="274200"/>
            </a:xfrm>
            <a:prstGeom prst="rect">
              <a:avLst/>
            </a:prstGeom>
            <a:noFill/>
            <a:ln>
              <a:noFill/>
            </a:ln>
          </p:spPr>
        </p:pic>
      </p:grpSp>
      <p:grpSp>
        <p:nvGrpSpPr>
          <p:cNvPr id="121" name="グループ化 120">
            <a:extLst>
              <a:ext uri="{FF2B5EF4-FFF2-40B4-BE49-F238E27FC236}">
                <a16:creationId xmlns:a16="http://schemas.microsoft.com/office/drawing/2014/main" id="{61F9F8AE-F254-A800-7A16-F3BEDD0448B8}"/>
              </a:ext>
            </a:extLst>
          </p:cNvPr>
          <p:cNvGrpSpPr/>
          <p:nvPr/>
        </p:nvGrpSpPr>
        <p:grpSpPr>
          <a:xfrm>
            <a:off x="8512321" y="2246724"/>
            <a:ext cx="1212704" cy="382226"/>
            <a:chOff x="7342757" y="2798903"/>
            <a:chExt cx="1212704" cy="382226"/>
          </a:xfrm>
        </p:grpSpPr>
        <p:sp>
          <p:nvSpPr>
            <p:cNvPr id="65" name="Google Shape;2450;p64">
              <a:extLst>
                <a:ext uri="{FF2B5EF4-FFF2-40B4-BE49-F238E27FC236}">
                  <a16:creationId xmlns:a16="http://schemas.microsoft.com/office/drawing/2014/main" id="{69FE6857-6956-FC7A-FCB1-1F4403E63510}"/>
                </a:ext>
              </a:extLst>
            </p:cNvPr>
            <p:cNvSpPr/>
            <p:nvPr/>
          </p:nvSpPr>
          <p:spPr>
            <a:xfrm>
              <a:off x="7342757" y="2798903"/>
              <a:ext cx="1212704" cy="382226"/>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73150" anchor="ctr"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a:ln>
                    <a:noFill/>
                  </a:ln>
                  <a:solidFill>
                    <a:srgbClr val="212121"/>
                  </a:solidFill>
                  <a:effectLst/>
                  <a:uLnTx/>
                  <a:uFillTx/>
                  <a:latin typeface="Roboto"/>
                  <a:ea typeface="Roboto"/>
                  <a:cs typeface="Roboto"/>
                  <a:sym typeface="Roboto"/>
                </a:rPr>
                <a:t>Storage</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Cloud Storage</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pic>
          <p:nvPicPr>
            <p:cNvPr id="92" name="Google Shape;2481;p64">
              <a:extLst>
                <a:ext uri="{FF2B5EF4-FFF2-40B4-BE49-F238E27FC236}">
                  <a16:creationId xmlns:a16="http://schemas.microsoft.com/office/drawing/2014/main" id="{7AF4D60D-E1CB-42C2-03AF-F429DD5061E9}"/>
                </a:ext>
              </a:extLst>
            </p:cNvPr>
            <p:cNvPicPr preferRelativeResize="0"/>
            <p:nvPr/>
          </p:nvPicPr>
          <p:blipFill>
            <a:blip r:embed="rId5">
              <a:alphaModFix/>
            </a:blip>
            <a:stretch>
              <a:fillRect/>
            </a:stretch>
          </p:blipFill>
          <p:spPr>
            <a:xfrm>
              <a:off x="7438131" y="2902826"/>
              <a:ext cx="216500" cy="174403"/>
            </a:xfrm>
            <a:prstGeom prst="rect">
              <a:avLst/>
            </a:prstGeom>
            <a:noFill/>
            <a:ln>
              <a:noFill/>
            </a:ln>
          </p:spPr>
        </p:pic>
      </p:grpSp>
      <p:grpSp>
        <p:nvGrpSpPr>
          <p:cNvPr id="122" name="グループ化 121">
            <a:extLst>
              <a:ext uri="{FF2B5EF4-FFF2-40B4-BE49-F238E27FC236}">
                <a16:creationId xmlns:a16="http://schemas.microsoft.com/office/drawing/2014/main" id="{1116343B-5B2E-36F2-B6AE-C95F67A70C06}"/>
              </a:ext>
            </a:extLst>
          </p:cNvPr>
          <p:cNvGrpSpPr/>
          <p:nvPr/>
        </p:nvGrpSpPr>
        <p:grpSpPr>
          <a:xfrm>
            <a:off x="8512321" y="2876821"/>
            <a:ext cx="1212704" cy="382226"/>
            <a:chOff x="7342757" y="3429000"/>
            <a:chExt cx="1212704" cy="382226"/>
          </a:xfrm>
        </p:grpSpPr>
        <p:sp>
          <p:nvSpPr>
            <p:cNvPr id="66" name="Google Shape;2451;p64">
              <a:extLst>
                <a:ext uri="{FF2B5EF4-FFF2-40B4-BE49-F238E27FC236}">
                  <a16:creationId xmlns:a16="http://schemas.microsoft.com/office/drawing/2014/main" id="{F98E8759-0830-8EF4-049A-B0B258DF1BF7}"/>
                </a:ext>
              </a:extLst>
            </p:cNvPr>
            <p:cNvSpPr/>
            <p:nvPr/>
          </p:nvSpPr>
          <p:spPr>
            <a:xfrm>
              <a:off x="7342757" y="3429000"/>
              <a:ext cx="1212704" cy="382226"/>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73150" anchor="ctr"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err="1">
                  <a:ln>
                    <a:noFill/>
                  </a:ln>
                  <a:solidFill>
                    <a:srgbClr val="212121"/>
                  </a:solidFill>
                  <a:effectLst/>
                  <a:uLnTx/>
                  <a:uFillTx/>
                  <a:latin typeface="Roboto"/>
                  <a:ea typeface="Roboto"/>
                  <a:cs typeface="Roboto"/>
                  <a:sym typeface="Roboto"/>
                </a:rPr>
                <a:t>DataBase</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Cloud SQL</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pic>
          <p:nvPicPr>
            <p:cNvPr id="93" name="Google Shape;2482;p64">
              <a:extLst>
                <a:ext uri="{FF2B5EF4-FFF2-40B4-BE49-F238E27FC236}">
                  <a16:creationId xmlns:a16="http://schemas.microsoft.com/office/drawing/2014/main" id="{B9652A15-4019-53A2-BF21-B9A87D211679}"/>
                </a:ext>
              </a:extLst>
            </p:cNvPr>
            <p:cNvPicPr preferRelativeResize="0"/>
            <p:nvPr/>
          </p:nvPicPr>
          <p:blipFill>
            <a:blip r:embed="rId6">
              <a:alphaModFix/>
            </a:blip>
            <a:stretch>
              <a:fillRect/>
            </a:stretch>
          </p:blipFill>
          <p:spPr>
            <a:xfrm>
              <a:off x="7438133" y="3473041"/>
              <a:ext cx="216500" cy="294121"/>
            </a:xfrm>
            <a:prstGeom prst="rect">
              <a:avLst/>
            </a:prstGeom>
            <a:noFill/>
            <a:ln>
              <a:noFill/>
            </a:ln>
          </p:spPr>
        </p:pic>
      </p:grpSp>
      <p:pic>
        <p:nvPicPr>
          <p:cNvPr id="94" name="Google Shape;2483;p64">
            <a:extLst>
              <a:ext uri="{FF2B5EF4-FFF2-40B4-BE49-F238E27FC236}">
                <a16:creationId xmlns:a16="http://schemas.microsoft.com/office/drawing/2014/main" id="{FFA5B5B1-A620-9D01-8E5E-ED570C840A99}"/>
              </a:ext>
            </a:extLst>
          </p:cNvPr>
          <p:cNvPicPr preferRelativeResize="0"/>
          <p:nvPr/>
        </p:nvPicPr>
        <p:blipFill rotWithShape="1">
          <a:blip r:embed="rId7">
            <a:alphaModFix/>
          </a:blip>
          <a:srcRect l="-6931" t="-49478" r="-5592" b="-59115"/>
          <a:stretch/>
        </p:blipFill>
        <p:spPr>
          <a:xfrm>
            <a:off x="2041899" y="1325167"/>
            <a:ext cx="982184" cy="321300"/>
          </a:xfrm>
          <a:prstGeom prst="rect">
            <a:avLst/>
          </a:prstGeom>
          <a:noFill/>
          <a:ln>
            <a:noFill/>
          </a:ln>
        </p:spPr>
      </p:pic>
      <p:grpSp>
        <p:nvGrpSpPr>
          <p:cNvPr id="120" name="グループ化 119">
            <a:extLst>
              <a:ext uri="{FF2B5EF4-FFF2-40B4-BE49-F238E27FC236}">
                <a16:creationId xmlns:a16="http://schemas.microsoft.com/office/drawing/2014/main" id="{CAA9EC97-FD36-FBFB-82D4-98D654B89EEF}"/>
              </a:ext>
            </a:extLst>
          </p:cNvPr>
          <p:cNvGrpSpPr/>
          <p:nvPr/>
        </p:nvGrpSpPr>
        <p:grpSpPr>
          <a:xfrm>
            <a:off x="6903224" y="2468546"/>
            <a:ext cx="1137363" cy="568678"/>
            <a:chOff x="5578983" y="3102614"/>
            <a:chExt cx="1137363" cy="568678"/>
          </a:xfrm>
        </p:grpSpPr>
        <p:grpSp>
          <p:nvGrpSpPr>
            <p:cNvPr id="101" name="Google Shape;2445;p64">
              <a:extLst>
                <a:ext uri="{FF2B5EF4-FFF2-40B4-BE49-F238E27FC236}">
                  <a16:creationId xmlns:a16="http://schemas.microsoft.com/office/drawing/2014/main" id="{28ADDD51-631E-96F9-9384-58AC5D1576F7}"/>
                </a:ext>
              </a:extLst>
            </p:cNvPr>
            <p:cNvGrpSpPr/>
            <p:nvPr/>
          </p:nvGrpSpPr>
          <p:grpSpPr>
            <a:xfrm>
              <a:off x="5578983" y="3102614"/>
              <a:ext cx="1137363" cy="568678"/>
              <a:chOff x="4087334" y="2019708"/>
              <a:chExt cx="1137363" cy="568678"/>
            </a:xfrm>
          </p:grpSpPr>
          <p:sp>
            <p:nvSpPr>
              <p:cNvPr id="102" name="Google Shape;2446;p64">
                <a:extLst>
                  <a:ext uri="{FF2B5EF4-FFF2-40B4-BE49-F238E27FC236}">
                    <a16:creationId xmlns:a16="http://schemas.microsoft.com/office/drawing/2014/main" id="{D02F7E5A-6152-08BB-2663-274F7874A12A}"/>
                  </a:ext>
                </a:extLst>
              </p:cNvPr>
              <p:cNvSpPr/>
              <p:nvPr/>
            </p:nvSpPr>
            <p:spPr>
              <a:xfrm>
                <a:off x="4087334" y="2019708"/>
                <a:ext cx="1137363" cy="568678"/>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256025" anchor="t"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err="1">
                    <a:ln>
                      <a:noFill/>
                    </a:ln>
                    <a:solidFill>
                      <a:srgbClr val="212121"/>
                    </a:solidFill>
                    <a:effectLst/>
                    <a:uLnTx/>
                    <a:uFillTx/>
                    <a:latin typeface="Roboto"/>
                    <a:ea typeface="Roboto"/>
                    <a:cs typeface="Roboto"/>
                    <a:sym typeface="Roboto"/>
                  </a:rPr>
                  <a:t>BackendEnd</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Compute Engine</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sp>
            <p:nvSpPr>
              <p:cNvPr id="103" name="Google Shape;2447;p64">
                <a:extLst>
                  <a:ext uri="{FF2B5EF4-FFF2-40B4-BE49-F238E27FC236}">
                    <a16:creationId xmlns:a16="http://schemas.microsoft.com/office/drawing/2014/main" id="{BD2CD55F-A574-A857-524A-76CFFEF8F7F3}"/>
                  </a:ext>
                </a:extLst>
              </p:cNvPr>
              <p:cNvSpPr txBox="1"/>
              <p:nvPr/>
            </p:nvSpPr>
            <p:spPr>
              <a:xfrm>
                <a:off x="4512925" y="2416799"/>
                <a:ext cx="622003" cy="100027"/>
              </a:xfrm>
              <a:prstGeom prst="rect">
                <a:avLst/>
              </a:prstGeom>
              <a:noFill/>
              <a:ln>
                <a:noFill/>
              </a:ln>
            </p:spPr>
            <p:txBody>
              <a:bodyPr spcFirstLastPara="1" wrap="square" lIns="0" tIns="0" rIns="0" bIns="0" anchor="t" anchorCtr="0">
                <a:noAutofit/>
              </a:bodyPr>
              <a:lstStyle/>
              <a:p>
                <a:pPr marL="0" marR="0" lvl="0" indent="0" defTabSz="914400" eaLnBrk="1" fontAlgn="auto" latinLnBrk="0" hangingPunct="1">
                  <a:lnSpc>
                    <a:spcPct val="100000"/>
                  </a:lnSpc>
                  <a:spcBef>
                    <a:spcPts val="0"/>
                  </a:spcBef>
                  <a:spcAft>
                    <a:spcPts val="0"/>
                  </a:spcAft>
                  <a:buClr>
                    <a:srgbClr val="9E9E9E"/>
                  </a:buClr>
                  <a:buSzTx/>
                  <a:buFont typeface="Roboto"/>
                  <a:buNone/>
                  <a:tabLst/>
                  <a:defRPr/>
                </a:pPr>
                <a:r>
                  <a:rPr kumimoji="0" lang="en-US" sz="650" b="0" i="0" u="none" strike="noStrike" kern="0" cap="none" spc="0" normalizeH="0" baseline="0" noProof="0" err="1">
                    <a:ln>
                      <a:noFill/>
                    </a:ln>
                    <a:solidFill>
                      <a:srgbClr val="9E9E9E"/>
                    </a:solidFill>
                    <a:effectLst/>
                    <a:uLnTx/>
                    <a:uFillTx/>
                    <a:latin typeface="Roboto"/>
                    <a:ea typeface="Roboto"/>
                    <a:cs typeface="Roboto"/>
                    <a:sym typeface="Roboto"/>
                  </a:rPr>
                  <a:t>InstanceGroup</a:t>
                </a:r>
                <a:endParaRPr kumimoji="0" sz="650" b="0" i="0" u="none" strike="noStrike" kern="0" cap="none" spc="0" normalizeH="0" baseline="0" noProof="0">
                  <a:ln>
                    <a:noFill/>
                  </a:ln>
                  <a:solidFill>
                    <a:srgbClr val="9E9E9E"/>
                  </a:solidFill>
                  <a:effectLst/>
                  <a:uLnTx/>
                  <a:uFillTx/>
                  <a:latin typeface="Arial"/>
                  <a:ea typeface="Arial"/>
                  <a:cs typeface="Arial"/>
                  <a:sym typeface="Arial"/>
                </a:endParaRPr>
              </a:p>
            </p:txBody>
          </p:sp>
          <p:cxnSp>
            <p:nvCxnSpPr>
              <p:cNvPr id="104" name="Google Shape;2448;p64">
                <a:extLst>
                  <a:ext uri="{FF2B5EF4-FFF2-40B4-BE49-F238E27FC236}">
                    <a16:creationId xmlns:a16="http://schemas.microsoft.com/office/drawing/2014/main" id="{E62A2E15-C889-E3C2-5133-EAAEBCBCE842}"/>
                  </a:ext>
                </a:extLst>
              </p:cNvPr>
              <p:cNvCxnSpPr/>
              <p:nvPr/>
            </p:nvCxnSpPr>
            <p:spPr>
              <a:xfrm>
                <a:off x="4512361" y="2378987"/>
                <a:ext cx="711886" cy="0"/>
              </a:xfrm>
              <a:prstGeom prst="straightConnector1">
                <a:avLst/>
              </a:prstGeom>
              <a:noFill/>
              <a:ln w="9525" cap="flat" cmpd="sng">
                <a:solidFill>
                  <a:srgbClr val="E0E0E0"/>
                </a:solidFill>
                <a:prstDash val="solid"/>
                <a:round/>
                <a:headEnd type="none" w="sm" len="sm"/>
                <a:tailEnd type="none" w="sm" len="sm"/>
              </a:ln>
            </p:spPr>
          </p:cxnSp>
        </p:grpSp>
        <p:pic>
          <p:nvPicPr>
            <p:cNvPr id="105" name="Google Shape;2479;p64">
              <a:extLst>
                <a:ext uri="{FF2B5EF4-FFF2-40B4-BE49-F238E27FC236}">
                  <a16:creationId xmlns:a16="http://schemas.microsoft.com/office/drawing/2014/main" id="{A048E5F2-D7A4-BD1F-F203-88CF645AB7A5}"/>
                </a:ext>
              </a:extLst>
            </p:cNvPr>
            <p:cNvPicPr preferRelativeResize="0"/>
            <p:nvPr/>
          </p:nvPicPr>
          <p:blipFill>
            <a:blip r:embed="rId4">
              <a:alphaModFix/>
            </a:blip>
            <a:stretch>
              <a:fillRect/>
            </a:stretch>
          </p:blipFill>
          <p:spPr>
            <a:xfrm>
              <a:off x="5666399" y="3167256"/>
              <a:ext cx="274200" cy="274200"/>
            </a:xfrm>
            <a:prstGeom prst="rect">
              <a:avLst/>
            </a:prstGeom>
            <a:noFill/>
            <a:ln>
              <a:noFill/>
            </a:ln>
          </p:spPr>
        </p:pic>
      </p:grpSp>
      <p:cxnSp>
        <p:nvCxnSpPr>
          <p:cNvPr id="109" name="Google Shape;2471;p64">
            <a:extLst>
              <a:ext uri="{FF2B5EF4-FFF2-40B4-BE49-F238E27FC236}">
                <a16:creationId xmlns:a16="http://schemas.microsoft.com/office/drawing/2014/main" id="{805F045A-3630-109F-E900-627D566C3D16}"/>
              </a:ext>
            </a:extLst>
          </p:cNvPr>
          <p:cNvCxnSpPr>
            <a:cxnSpLocks/>
            <a:stCxn id="62" idx="3"/>
            <a:endCxn id="102" idx="1"/>
          </p:cNvCxnSpPr>
          <p:nvPr/>
        </p:nvCxnSpPr>
        <p:spPr>
          <a:xfrm>
            <a:off x="6431490" y="2750514"/>
            <a:ext cx="471734" cy="2371"/>
          </a:xfrm>
          <a:prstGeom prst="straightConnector1">
            <a:avLst/>
          </a:prstGeom>
          <a:noFill/>
          <a:ln w="9525" cap="flat" cmpd="sng">
            <a:solidFill>
              <a:srgbClr val="3A7DF0"/>
            </a:solidFill>
            <a:prstDash val="solid"/>
            <a:round/>
            <a:headEnd type="none" w="sm" len="sm"/>
            <a:tailEnd type="triangle" w="sm" len="sm"/>
          </a:ln>
        </p:spPr>
      </p:cxnSp>
      <p:cxnSp>
        <p:nvCxnSpPr>
          <p:cNvPr id="112" name="Google Shape;2471;p64">
            <a:extLst>
              <a:ext uri="{FF2B5EF4-FFF2-40B4-BE49-F238E27FC236}">
                <a16:creationId xmlns:a16="http://schemas.microsoft.com/office/drawing/2014/main" id="{BDDECD75-D492-05C0-6006-82686BD04DDB}"/>
              </a:ext>
            </a:extLst>
          </p:cNvPr>
          <p:cNvCxnSpPr>
            <a:cxnSpLocks/>
            <a:stCxn id="102" idx="3"/>
          </p:cNvCxnSpPr>
          <p:nvPr/>
        </p:nvCxnSpPr>
        <p:spPr>
          <a:xfrm flipV="1">
            <a:off x="8040587" y="2437836"/>
            <a:ext cx="471734" cy="315049"/>
          </a:xfrm>
          <a:prstGeom prst="bentConnector3">
            <a:avLst>
              <a:gd name="adj1" fmla="val 50000"/>
            </a:avLst>
          </a:prstGeom>
          <a:noFill/>
          <a:ln w="9525" cap="flat" cmpd="sng">
            <a:solidFill>
              <a:srgbClr val="3A7DF0"/>
            </a:solidFill>
            <a:prstDash val="solid"/>
            <a:round/>
            <a:headEnd type="none" w="sm" len="sm"/>
            <a:tailEnd type="triangle" w="sm" len="sm"/>
          </a:ln>
        </p:spPr>
      </p:cxnSp>
      <p:cxnSp>
        <p:nvCxnSpPr>
          <p:cNvPr id="115" name="Google Shape;2471;p64">
            <a:extLst>
              <a:ext uri="{FF2B5EF4-FFF2-40B4-BE49-F238E27FC236}">
                <a16:creationId xmlns:a16="http://schemas.microsoft.com/office/drawing/2014/main" id="{8728BDAF-C25A-7E0A-E46C-4A3BB8CB13AA}"/>
              </a:ext>
            </a:extLst>
          </p:cNvPr>
          <p:cNvCxnSpPr>
            <a:cxnSpLocks/>
            <a:stCxn id="102" idx="3"/>
            <a:endCxn id="66" idx="1"/>
          </p:cNvCxnSpPr>
          <p:nvPr/>
        </p:nvCxnSpPr>
        <p:spPr>
          <a:xfrm>
            <a:off x="8040587" y="2752885"/>
            <a:ext cx="471734" cy="315049"/>
          </a:xfrm>
          <a:prstGeom prst="bentConnector3">
            <a:avLst>
              <a:gd name="adj1" fmla="val 50000"/>
            </a:avLst>
          </a:prstGeom>
          <a:noFill/>
          <a:ln w="9525" cap="flat" cmpd="sng">
            <a:solidFill>
              <a:srgbClr val="3A7DF0"/>
            </a:solidFill>
            <a:prstDash val="solid"/>
            <a:round/>
            <a:headEnd type="none" w="sm" len="sm"/>
            <a:tailEnd type="triangle" w="sm" len="sm"/>
          </a:ln>
        </p:spPr>
      </p:cxnSp>
      <p:cxnSp>
        <p:nvCxnSpPr>
          <p:cNvPr id="159" name="Google Shape;2471;p64">
            <a:extLst>
              <a:ext uri="{FF2B5EF4-FFF2-40B4-BE49-F238E27FC236}">
                <a16:creationId xmlns:a16="http://schemas.microsoft.com/office/drawing/2014/main" id="{22D60339-756A-9E9C-2904-BE775EA10F88}"/>
              </a:ext>
            </a:extLst>
          </p:cNvPr>
          <p:cNvCxnSpPr>
            <a:cxnSpLocks/>
            <a:stCxn id="161" idx="3"/>
            <a:endCxn id="166" idx="1"/>
          </p:cNvCxnSpPr>
          <p:nvPr/>
        </p:nvCxnSpPr>
        <p:spPr>
          <a:xfrm>
            <a:off x="4896995" y="3941465"/>
            <a:ext cx="471734" cy="0"/>
          </a:xfrm>
          <a:prstGeom prst="straightConnector1">
            <a:avLst/>
          </a:prstGeom>
          <a:noFill/>
          <a:ln w="9525" cap="flat" cmpd="sng">
            <a:solidFill>
              <a:srgbClr val="3A7DF0"/>
            </a:solidFill>
            <a:prstDash val="solid"/>
            <a:round/>
            <a:headEnd type="none" w="sm" len="sm"/>
            <a:tailEnd type="triangle" w="sm" len="sm"/>
          </a:ln>
        </p:spPr>
      </p:cxnSp>
      <p:grpSp>
        <p:nvGrpSpPr>
          <p:cNvPr id="160" name="グループ化 159">
            <a:extLst>
              <a:ext uri="{FF2B5EF4-FFF2-40B4-BE49-F238E27FC236}">
                <a16:creationId xmlns:a16="http://schemas.microsoft.com/office/drawing/2014/main" id="{738125E4-3019-0A1C-72CA-CC05DA7D4C65}"/>
              </a:ext>
            </a:extLst>
          </p:cNvPr>
          <p:cNvGrpSpPr/>
          <p:nvPr/>
        </p:nvGrpSpPr>
        <p:grpSpPr>
          <a:xfrm>
            <a:off x="3963095" y="3750365"/>
            <a:ext cx="933900" cy="382200"/>
            <a:chOff x="2718929" y="3180411"/>
            <a:chExt cx="933900" cy="382200"/>
          </a:xfrm>
        </p:grpSpPr>
        <p:sp>
          <p:nvSpPr>
            <p:cNvPr id="161" name="Google Shape;2463;p64">
              <a:extLst>
                <a:ext uri="{FF2B5EF4-FFF2-40B4-BE49-F238E27FC236}">
                  <a16:creationId xmlns:a16="http://schemas.microsoft.com/office/drawing/2014/main" id="{A52B8197-BBF4-4A77-D652-680A8D205B19}"/>
                </a:ext>
              </a:extLst>
            </p:cNvPr>
            <p:cNvSpPr/>
            <p:nvPr/>
          </p:nvSpPr>
          <p:spPr>
            <a:xfrm>
              <a:off x="2718929" y="3180411"/>
              <a:ext cx="933900" cy="3822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defTabSz="914400" eaLnBrk="1" fontAlgn="auto" latinLnBrk="0" hangingPunct="1">
                <a:lnSpc>
                  <a:spcPct val="121428"/>
                </a:lnSpc>
                <a:spcBef>
                  <a:spcPts val="200"/>
                </a:spcBef>
                <a:spcAft>
                  <a:spcPts val="0"/>
                </a:spcAft>
                <a:buClr>
                  <a:srgbClr val="757575"/>
                </a:buClr>
                <a:buSzTx/>
                <a:buFont typeface="Roboto"/>
                <a:buNone/>
                <a:tabLst/>
                <a:defRPr/>
              </a:pP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Cloud Load</a:t>
              </a:r>
              <a:br>
                <a:rPr kumimoji="0" lang="en-US" sz="700" b="0" i="0" u="none" strike="noStrike" kern="0" cap="none" spc="0" normalizeH="0" baseline="0" noProof="0">
                  <a:ln>
                    <a:noFill/>
                  </a:ln>
                  <a:solidFill>
                    <a:srgbClr val="757575"/>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Balancing</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pic>
          <p:nvPicPr>
            <p:cNvPr id="162" name="Google Shape;2478;p64">
              <a:extLst>
                <a:ext uri="{FF2B5EF4-FFF2-40B4-BE49-F238E27FC236}">
                  <a16:creationId xmlns:a16="http://schemas.microsoft.com/office/drawing/2014/main" id="{E0CEDF68-0A56-610C-7C85-D1005A1E3084}"/>
                </a:ext>
              </a:extLst>
            </p:cNvPr>
            <p:cNvPicPr preferRelativeResize="0"/>
            <p:nvPr/>
          </p:nvPicPr>
          <p:blipFill>
            <a:blip r:embed="rId3">
              <a:alphaModFix/>
            </a:blip>
            <a:stretch>
              <a:fillRect/>
            </a:stretch>
          </p:blipFill>
          <p:spPr>
            <a:xfrm>
              <a:off x="2805037" y="3246167"/>
              <a:ext cx="240350" cy="240350"/>
            </a:xfrm>
            <a:prstGeom prst="rect">
              <a:avLst/>
            </a:prstGeom>
            <a:noFill/>
            <a:ln>
              <a:noFill/>
            </a:ln>
          </p:spPr>
        </p:pic>
      </p:grpSp>
      <p:grpSp>
        <p:nvGrpSpPr>
          <p:cNvPr id="163" name="グループ化 162">
            <a:extLst>
              <a:ext uri="{FF2B5EF4-FFF2-40B4-BE49-F238E27FC236}">
                <a16:creationId xmlns:a16="http://schemas.microsoft.com/office/drawing/2014/main" id="{A8B36C9F-DD51-84C0-23D0-19BE91C09186}"/>
              </a:ext>
            </a:extLst>
          </p:cNvPr>
          <p:cNvGrpSpPr/>
          <p:nvPr/>
        </p:nvGrpSpPr>
        <p:grpSpPr>
          <a:xfrm>
            <a:off x="5368729" y="3657126"/>
            <a:ext cx="1137363" cy="568678"/>
            <a:chOff x="4105798" y="3086495"/>
            <a:chExt cx="1137363" cy="568678"/>
          </a:xfrm>
        </p:grpSpPr>
        <p:grpSp>
          <p:nvGrpSpPr>
            <p:cNvPr id="164" name="Google Shape;2445;p64">
              <a:extLst>
                <a:ext uri="{FF2B5EF4-FFF2-40B4-BE49-F238E27FC236}">
                  <a16:creationId xmlns:a16="http://schemas.microsoft.com/office/drawing/2014/main" id="{69ABD73D-622F-4321-D2B5-952068760858}"/>
                </a:ext>
              </a:extLst>
            </p:cNvPr>
            <p:cNvGrpSpPr/>
            <p:nvPr/>
          </p:nvGrpSpPr>
          <p:grpSpPr>
            <a:xfrm>
              <a:off x="4105798" y="3086495"/>
              <a:ext cx="1137363" cy="568678"/>
              <a:chOff x="4087334" y="2019708"/>
              <a:chExt cx="1137363" cy="568678"/>
            </a:xfrm>
          </p:grpSpPr>
          <p:sp>
            <p:nvSpPr>
              <p:cNvPr id="166" name="Google Shape;2446;p64">
                <a:extLst>
                  <a:ext uri="{FF2B5EF4-FFF2-40B4-BE49-F238E27FC236}">
                    <a16:creationId xmlns:a16="http://schemas.microsoft.com/office/drawing/2014/main" id="{F38814E4-5B77-AA73-B7D7-53A4FE652DD5}"/>
                  </a:ext>
                </a:extLst>
              </p:cNvPr>
              <p:cNvSpPr/>
              <p:nvPr/>
            </p:nvSpPr>
            <p:spPr>
              <a:xfrm>
                <a:off x="4087334" y="2019708"/>
                <a:ext cx="1137363" cy="568678"/>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256025" anchor="t"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a:ln>
                      <a:noFill/>
                    </a:ln>
                    <a:solidFill>
                      <a:srgbClr val="212121"/>
                    </a:solidFill>
                    <a:effectLst/>
                    <a:uLnTx/>
                    <a:uFillTx/>
                    <a:latin typeface="Roboto"/>
                    <a:ea typeface="Roboto"/>
                    <a:cs typeface="Roboto"/>
                    <a:sym typeface="Roboto"/>
                  </a:rPr>
                  <a:t>Jenkins</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Compute Engine</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sp>
            <p:nvSpPr>
              <p:cNvPr id="167" name="Google Shape;2447;p64">
                <a:extLst>
                  <a:ext uri="{FF2B5EF4-FFF2-40B4-BE49-F238E27FC236}">
                    <a16:creationId xmlns:a16="http://schemas.microsoft.com/office/drawing/2014/main" id="{F953CBC6-7B24-8015-E5DD-39C1FC1EDF1C}"/>
                  </a:ext>
                </a:extLst>
              </p:cNvPr>
              <p:cNvSpPr txBox="1"/>
              <p:nvPr/>
            </p:nvSpPr>
            <p:spPr>
              <a:xfrm>
                <a:off x="4512925" y="2416799"/>
                <a:ext cx="622003" cy="100027"/>
              </a:xfrm>
              <a:prstGeom prst="rect">
                <a:avLst/>
              </a:prstGeom>
              <a:noFill/>
              <a:ln>
                <a:noFill/>
              </a:ln>
            </p:spPr>
            <p:txBody>
              <a:bodyPr spcFirstLastPara="1" wrap="square" lIns="0" tIns="0" rIns="0" bIns="0" anchor="t" anchorCtr="0">
                <a:noAutofit/>
              </a:bodyPr>
              <a:lstStyle/>
              <a:p>
                <a:pPr marL="0" marR="0" lvl="0" indent="0" defTabSz="914400" eaLnBrk="1" fontAlgn="auto" latinLnBrk="0" hangingPunct="1">
                  <a:lnSpc>
                    <a:spcPct val="100000"/>
                  </a:lnSpc>
                  <a:spcBef>
                    <a:spcPts val="0"/>
                  </a:spcBef>
                  <a:spcAft>
                    <a:spcPts val="0"/>
                  </a:spcAft>
                  <a:buClr>
                    <a:srgbClr val="9E9E9E"/>
                  </a:buClr>
                  <a:buSzTx/>
                  <a:buFont typeface="Roboto"/>
                  <a:buNone/>
                  <a:tabLst/>
                  <a:defRPr/>
                </a:pPr>
                <a:r>
                  <a:rPr kumimoji="0" lang="en-US" sz="650" b="0" i="0" u="none" strike="noStrike" kern="0" cap="none" spc="0" normalizeH="0" baseline="0" noProof="0" err="1">
                    <a:ln>
                      <a:noFill/>
                    </a:ln>
                    <a:solidFill>
                      <a:srgbClr val="9E9E9E"/>
                    </a:solidFill>
                    <a:effectLst/>
                    <a:uLnTx/>
                    <a:uFillTx/>
                    <a:latin typeface="Roboto"/>
                    <a:ea typeface="Roboto"/>
                    <a:cs typeface="Roboto"/>
                    <a:sym typeface="Roboto"/>
                  </a:rPr>
                  <a:t>InstanceGroup</a:t>
                </a:r>
                <a:endParaRPr kumimoji="0" sz="650" b="0" i="0" u="none" strike="noStrike" kern="0" cap="none" spc="0" normalizeH="0" baseline="0" noProof="0">
                  <a:ln>
                    <a:noFill/>
                  </a:ln>
                  <a:solidFill>
                    <a:srgbClr val="9E9E9E"/>
                  </a:solidFill>
                  <a:effectLst/>
                  <a:uLnTx/>
                  <a:uFillTx/>
                  <a:latin typeface="Arial"/>
                  <a:ea typeface="Arial"/>
                  <a:cs typeface="Arial"/>
                  <a:sym typeface="Arial"/>
                </a:endParaRPr>
              </a:p>
            </p:txBody>
          </p:sp>
          <p:cxnSp>
            <p:nvCxnSpPr>
              <p:cNvPr id="168" name="Google Shape;2448;p64">
                <a:extLst>
                  <a:ext uri="{FF2B5EF4-FFF2-40B4-BE49-F238E27FC236}">
                    <a16:creationId xmlns:a16="http://schemas.microsoft.com/office/drawing/2014/main" id="{AE1DA8FA-E35C-FBA1-E82B-AD63A523DCE0}"/>
                  </a:ext>
                </a:extLst>
              </p:cNvPr>
              <p:cNvCxnSpPr/>
              <p:nvPr/>
            </p:nvCxnSpPr>
            <p:spPr>
              <a:xfrm>
                <a:off x="4512361" y="2378987"/>
                <a:ext cx="711886" cy="0"/>
              </a:xfrm>
              <a:prstGeom prst="straightConnector1">
                <a:avLst/>
              </a:prstGeom>
              <a:noFill/>
              <a:ln w="9525" cap="flat" cmpd="sng">
                <a:solidFill>
                  <a:srgbClr val="E0E0E0"/>
                </a:solidFill>
                <a:prstDash val="solid"/>
                <a:round/>
                <a:headEnd type="none" w="sm" len="sm"/>
                <a:tailEnd type="none" w="sm" len="sm"/>
              </a:ln>
            </p:spPr>
          </p:cxnSp>
        </p:grpSp>
        <p:pic>
          <p:nvPicPr>
            <p:cNvPr id="165" name="Google Shape;2479;p64">
              <a:extLst>
                <a:ext uri="{FF2B5EF4-FFF2-40B4-BE49-F238E27FC236}">
                  <a16:creationId xmlns:a16="http://schemas.microsoft.com/office/drawing/2014/main" id="{817275E2-BF1E-2563-3B0A-E55EF284809A}"/>
                </a:ext>
              </a:extLst>
            </p:cNvPr>
            <p:cNvPicPr preferRelativeResize="0"/>
            <p:nvPr/>
          </p:nvPicPr>
          <p:blipFill>
            <a:blip r:embed="rId4">
              <a:alphaModFix/>
            </a:blip>
            <a:stretch>
              <a:fillRect/>
            </a:stretch>
          </p:blipFill>
          <p:spPr>
            <a:xfrm>
              <a:off x="4193214" y="3151137"/>
              <a:ext cx="274200" cy="274200"/>
            </a:xfrm>
            <a:prstGeom prst="rect">
              <a:avLst/>
            </a:prstGeom>
            <a:noFill/>
            <a:ln>
              <a:noFill/>
            </a:ln>
          </p:spPr>
        </p:pic>
      </p:grpSp>
      <p:grpSp>
        <p:nvGrpSpPr>
          <p:cNvPr id="169" name="グループ化 168">
            <a:extLst>
              <a:ext uri="{FF2B5EF4-FFF2-40B4-BE49-F238E27FC236}">
                <a16:creationId xmlns:a16="http://schemas.microsoft.com/office/drawing/2014/main" id="{3D3EDE10-1287-8EF9-F5DB-21A2DCACCC0D}"/>
              </a:ext>
            </a:extLst>
          </p:cNvPr>
          <p:cNvGrpSpPr/>
          <p:nvPr/>
        </p:nvGrpSpPr>
        <p:grpSpPr>
          <a:xfrm>
            <a:off x="6977826" y="3744974"/>
            <a:ext cx="1137363" cy="384028"/>
            <a:chOff x="5578983" y="3188091"/>
            <a:chExt cx="1137363" cy="384028"/>
          </a:xfrm>
        </p:grpSpPr>
        <p:sp>
          <p:nvSpPr>
            <p:cNvPr id="172" name="Google Shape;2446;p64">
              <a:extLst>
                <a:ext uri="{FF2B5EF4-FFF2-40B4-BE49-F238E27FC236}">
                  <a16:creationId xmlns:a16="http://schemas.microsoft.com/office/drawing/2014/main" id="{1BDD4F78-AB49-E192-6360-438BDA0C559C}"/>
                </a:ext>
              </a:extLst>
            </p:cNvPr>
            <p:cNvSpPr/>
            <p:nvPr/>
          </p:nvSpPr>
          <p:spPr>
            <a:xfrm>
              <a:off x="5578983" y="3188091"/>
              <a:ext cx="1137363" cy="384028"/>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256025" anchor="t"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err="1">
                  <a:ln>
                    <a:noFill/>
                  </a:ln>
                  <a:solidFill>
                    <a:srgbClr val="212121"/>
                  </a:solidFill>
                  <a:effectLst/>
                  <a:uLnTx/>
                  <a:uFillTx/>
                  <a:latin typeface="Roboto"/>
                  <a:ea typeface="Roboto"/>
                  <a:cs typeface="Roboto"/>
                  <a:sym typeface="Roboto"/>
                </a:rPr>
                <a:t>Stubserver</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Compute Engine</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pic>
          <p:nvPicPr>
            <p:cNvPr id="171" name="Google Shape;2479;p64">
              <a:extLst>
                <a:ext uri="{FF2B5EF4-FFF2-40B4-BE49-F238E27FC236}">
                  <a16:creationId xmlns:a16="http://schemas.microsoft.com/office/drawing/2014/main" id="{4084A3A0-FB4B-16E1-130D-2B36EFDCAA02}"/>
                </a:ext>
              </a:extLst>
            </p:cNvPr>
            <p:cNvPicPr preferRelativeResize="0"/>
            <p:nvPr/>
          </p:nvPicPr>
          <p:blipFill>
            <a:blip r:embed="rId4">
              <a:alphaModFix/>
            </a:blip>
            <a:stretch>
              <a:fillRect/>
            </a:stretch>
          </p:blipFill>
          <p:spPr>
            <a:xfrm>
              <a:off x="5655208" y="3232351"/>
              <a:ext cx="274200" cy="274200"/>
            </a:xfrm>
            <a:prstGeom prst="rect">
              <a:avLst/>
            </a:prstGeom>
            <a:noFill/>
            <a:ln>
              <a:noFill/>
            </a:ln>
          </p:spPr>
        </p:pic>
      </p:grpSp>
      <p:cxnSp>
        <p:nvCxnSpPr>
          <p:cNvPr id="175" name="Google Shape;2471;p64">
            <a:extLst>
              <a:ext uri="{FF2B5EF4-FFF2-40B4-BE49-F238E27FC236}">
                <a16:creationId xmlns:a16="http://schemas.microsoft.com/office/drawing/2014/main" id="{C132CA83-CAD6-E5FE-A384-097A5B472EE9}"/>
              </a:ext>
            </a:extLst>
          </p:cNvPr>
          <p:cNvCxnSpPr>
            <a:cxnSpLocks/>
            <a:stCxn id="166" idx="3"/>
            <a:endCxn id="172" idx="1"/>
          </p:cNvCxnSpPr>
          <p:nvPr/>
        </p:nvCxnSpPr>
        <p:spPr>
          <a:xfrm flipV="1">
            <a:off x="6506092" y="3936988"/>
            <a:ext cx="471734" cy="4477"/>
          </a:xfrm>
          <a:prstGeom prst="straightConnector1">
            <a:avLst/>
          </a:prstGeom>
          <a:noFill/>
          <a:ln w="9525" cap="flat" cmpd="sng">
            <a:solidFill>
              <a:srgbClr val="3A7DF0"/>
            </a:solidFill>
            <a:prstDash val="solid"/>
            <a:round/>
            <a:headEnd type="none" w="sm" len="sm"/>
            <a:tailEnd type="triangle" w="sm" len="sm"/>
          </a:ln>
        </p:spPr>
      </p:cxnSp>
      <p:grpSp>
        <p:nvGrpSpPr>
          <p:cNvPr id="176" name="グループ化 175">
            <a:extLst>
              <a:ext uri="{FF2B5EF4-FFF2-40B4-BE49-F238E27FC236}">
                <a16:creationId xmlns:a16="http://schemas.microsoft.com/office/drawing/2014/main" id="{3AE7766D-52FB-9101-685B-79E08859A37A}"/>
              </a:ext>
            </a:extLst>
          </p:cNvPr>
          <p:cNvGrpSpPr/>
          <p:nvPr/>
        </p:nvGrpSpPr>
        <p:grpSpPr>
          <a:xfrm>
            <a:off x="8481275" y="3750763"/>
            <a:ext cx="1137363" cy="376590"/>
            <a:chOff x="5586654" y="3170487"/>
            <a:chExt cx="1137363" cy="376590"/>
          </a:xfrm>
        </p:grpSpPr>
        <p:sp>
          <p:nvSpPr>
            <p:cNvPr id="177" name="Google Shape;2446;p64">
              <a:extLst>
                <a:ext uri="{FF2B5EF4-FFF2-40B4-BE49-F238E27FC236}">
                  <a16:creationId xmlns:a16="http://schemas.microsoft.com/office/drawing/2014/main" id="{16E7917E-FF73-B4A2-F877-E9CC08038CEB}"/>
                </a:ext>
              </a:extLst>
            </p:cNvPr>
            <p:cNvSpPr/>
            <p:nvPr/>
          </p:nvSpPr>
          <p:spPr>
            <a:xfrm>
              <a:off x="5586654" y="3170487"/>
              <a:ext cx="1137363" cy="376590"/>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256025" anchor="t"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err="1">
                  <a:ln>
                    <a:noFill/>
                  </a:ln>
                  <a:solidFill>
                    <a:srgbClr val="212121"/>
                  </a:solidFill>
                  <a:effectLst/>
                  <a:uLnTx/>
                  <a:uFillTx/>
                  <a:latin typeface="Roboto"/>
                  <a:ea typeface="Roboto"/>
                  <a:cs typeface="Roboto"/>
                  <a:sym typeface="Roboto"/>
                </a:rPr>
                <a:t>UITestserver</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Compute Engine</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pic>
          <p:nvPicPr>
            <p:cNvPr id="178" name="Google Shape;2479;p64">
              <a:extLst>
                <a:ext uri="{FF2B5EF4-FFF2-40B4-BE49-F238E27FC236}">
                  <a16:creationId xmlns:a16="http://schemas.microsoft.com/office/drawing/2014/main" id="{47DCDBC4-54A8-3489-2D8D-192E30733AD3}"/>
                </a:ext>
              </a:extLst>
            </p:cNvPr>
            <p:cNvPicPr preferRelativeResize="0"/>
            <p:nvPr/>
          </p:nvPicPr>
          <p:blipFill>
            <a:blip r:embed="rId4">
              <a:alphaModFix/>
            </a:blip>
            <a:stretch>
              <a:fillRect/>
            </a:stretch>
          </p:blipFill>
          <p:spPr>
            <a:xfrm>
              <a:off x="5671525" y="3225431"/>
              <a:ext cx="274200" cy="274200"/>
            </a:xfrm>
            <a:prstGeom prst="rect">
              <a:avLst/>
            </a:prstGeom>
            <a:noFill/>
            <a:ln>
              <a:noFill/>
            </a:ln>
          </p:spPr>
        </p:pic>
      </p:grpSp>
      <p:cxnSp>
        <p:nvCxnSpPr>
          <p:cNvPr id="179" name="Google Shape;2471;p64">
            <a:extLst>
              <a:ext uri="{FF2B5EF4-FFF2-40B4-BE49-F238E27FC236}">
                <a16:creationId xmlns:a16="http://schemas.microsoft.com/office/drawing/2014/main" id="{3C39D3CD-93FC-82DD-2D95-BA37B10ABBC8}"/>
              </a:ext>
            </a:extLst>
          </p:cNvPr>
          <p:cNvCxnSpPr>
            <a:cxnSpLocks/>
            <a:stCxn id="181" idx="3"/>
            <a:endCxn id="186" idx="1"/>
          </p:cNvCxnSpPr>
          <p:nvPr/>
        </p:nvCxnSpPr>
        <p:spPr>
          <a:xfrm>
            <a:off x="4921620" y="4854171"/>
            <a:ext cx="471734" cy="0"/>
          </a:xfrm>
          <a:prstGeom prst="straightConnector1">
            <a:avLst/>
          </a:prstGeom>
          <a:noFill/>
          <a:ln w="9525" cap="flat" cmpd="sng">
            <a:solidFill>
              <a:srgbClr val="3A7DF0"/>
            </a:solidFill>
            <a:prstDash val="solid"/>
            <a:round/>
            <a:headEnd type="none" w="sm" len="sm"/>
            <a:tailEnd type="triangle" w="sm" len="sm"/>
          </a:ln>
        </p:spPr>
      </p:cxnSp>
      <p:grpSp>
        <p:nvGrpSpPr>
          <p:cNvPr id="180" name="グループ化 179">
            <a:extLst>
              <a:ext uri="{FF2B5EF4-FFF2-40B4-BE49-F238E27FC236}">
                <a16:creationId xmlns:a16="http://schemas.microsoft.com/office/drawing/2014/main" id="{F823B03B-7911-DD8D-2FF7-EE17F11C49D1}"/>
              </a:ext>
            </a:extLst>
          </p:cNvPr>
          <p:cNvGrpSpPr/>
          <p:nvPr/>
        </p:nvGrpSpPr>
        <p:grpSpPr>
          <a:xfrm>
            <a:off x="3987720" y="4663071"/>
            <a:ext cx="933900" cy="382200"/>
            <a:chOff x="2718929" y="3180411"/>
            <a:chExt cx="933900" cy="382200"/>
          </a:xfrm>
        </p:grpSpPr>
        <p:sp>
          <p:nvSpPr>
            <p:cNvPr id="181" name="Google Shape;2463;p64">
              <a:extLst>
                <a:ext uri="{FF2B5EF4-FFF2-40B4-BE49-F238E27FC236}">
                  <a16:creationId xmlns:a16="http://schemas.microsoft.com/office/drawing/2014/main" id="{CE835527-E22F-4E93-7954-49ED41A78765}"/>
                </a:ext>
              </a:extLst>
            </p:cNvPr>
            <p:cNvSpPr/>
            <p:nvPr/>
          </p:nvSpPr>
          <p:spPr>
            <a:xfrm>
              <a:off x="2718929" y="3180411"/>
              <a:ext cx="933900" cy="3822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defTabSz="914400" eaLnBrk="1" fontAlgn="auto" latinLnBrk="0" hangingPunct="1">
                <a:lnSpc>
                  <a:spcPct val="121428"/>
                </a:lnSpc>
                <a:spcBef>
                  <a:spcPts val="200"/>
                </a:spcBef>
                <a:spcAft>
                  <a:spcPts val="0"/>
                </a:spcAft>
                <a:buClr>
                  <a:srgbClr val="757575"/>
                </a:buClr>
                <a:buSzTx/>
                <a:buFont typeface="Roboto"/>
                <a:buNone/>
                <a:tabLst/>
                <a:defRPr/>
              </a:pP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Cloud Load</a:t>
              </a:r>
              <a:br>
                <a:rPr kumimoji="0" lang="en-US" sz="700" b="0" i="0" u="none" strike="noStrike" kern="0" cap="none" spc="0" normalizeH="0" baseline="0" noProof="0">
                  <a:ln>
                    <a:noFill/>
                  </a:ln>
                  <a:solidFill>
                    <a:srgbClr val="757575"/>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Balancing</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pic>
          <p:nvPicPr>
            <p:cNvPr id="182" name="Google Shape;2478;p64">
              <a:extLst>
                <a:ext uri="{FF2B5EF4-FFF2-40B4-BE49-F238E27FC236}">
                  <a16:creationId xmlns:a16="http://schemas.microsoft.com/office/drawing/2014/main" id="{84053790-4AC2-4790-2F70-8CDAA84E59A5}"/>
                </a:ext>
              </a:extLst>
            </p:cNvPr>
            <p:cNvPicPr preferRelativeResize="0"/>
            <p:nvPr/>
          </p:nvPicPr>
          <p:blipFill>
            <a:blip r:embed="rId3">
              <a:alphaModFix/>
            </a:blip>
            <a:stretch>
              <a:fillRect/>
            </a:stretch>
          </p:blipFill>
          <p:spPr>
            <a:xfrm>
              <a:off x="2805037" y="3246167"/>
              <a:ext cx="240350" cy="240350"/>
            </a:xfrm>
            <a:prstGeom prst="rect">
              <a:avLst/>
            </a:prstGeom>
            <a:noFill/>
            <a:ln>
              <a:noFill/>
            </a:ln>
          </p:spPr>
        </p:pic>
      </p:grpSp>
      <p:grpSp>
        <p:nvGrpSpPr>
          <p:cNvPr id="183" name="グループ化 182">
            <a:extLst>
              <a:ext uri="{FF2B5EF4-FFF2-40B4-BE49-F238E27FC236}">
                <a16:creationId xmlns:a16="http://schemas.microsoft.com/office/drawing/2014/main" id="{38EEBB82-E79D-6144-F3EE-E69D678C7C74}"/>
              </a:ext>
            </a:extLst>
          </p:cNvPr>
          <p:cNvGrpSpPr/>
          <p:nvPr/>
        </p:nvGrpSpPr>
        <p:grpSpPr>
          <a:xfrm>
            <a:off x="5393354" y="4569832"/>
            <a:ext cx="1137363" cy="568678"/>
            <a:chOff x="4105798" y="3086495"/>
            <a:chExt cx="1137363" cy="568678"/>
          </a:xfrm>
        </p:grpSpPr>
        <p:grpSp>
          <p:nvGrpSpPr>
            <p:cNvPr id="184" name="Google Shape;2445;p64">
              <a:extLst>
                <a:ext uri="{FF2B5EF4-FFF2-40B4-BE49-F238E27FC236}">
                  <a16:creationId xmlns:a16="http://schemas.microsoft.com/office/drawing/2014/main" id="{880E6B3D-9C59-C4A4-5CAE-5BC1230EC405}"/>
                </a:ext>
              </a:extLst>
            </p:cNvPr>
            <p:cNvGrpSpPr/>
            <p:nvPr/>
          </p:nvGrpSpPr>
          <p:grpSpPr>
            <a:xfrm>
              <a:off x="4105798" y="3086495"/>
              <a:ext cx="1137363" cy="568678"/>
              <a:chOff x="4087334" y="2019708"/>
              <a:chExt cx="1137363" cy="568678"/>
            </a:xfrm>
          </p:grpSpPr>
          <p:sp>
            <p:nvSpPr>
              <p:cNvPr id="186" name="Google Shape;2446;p64">
                <a:extLst>
                  <a:ext uri="{FF2B5EF4-FFF2-40B4-BE49-F238E27FC236}">
                    <a16:creationId xmlns:a16="http://schemas.microsoft.com/office/drawing/2014/main" id="{919FA27F-3328-6666-4D1D-7B683FE1BB6A}"/>
                  </a:ext>
                </a:extLst>
              </p:cNvPr>
              <p:cNvSpPr/>
              <p:nvPr/>
            </p:nvSpPr>
            <p:spPr>
              <a:xfrm>
                <a:off x="4087334" y="2019708"/>
                <a:ext cx="1137363" cy="568678"/>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256025" anchor="t"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a:ln>
                      <a:noFill/>
                    </a:ln>
                    <a:solidFill>
                      <a:srgbClr val="212121"/>
                    </a:solidFill>
                    <a:effectLst/>
                    <a:uLnTx/>
                    <a:uFillTx/>
                    <a:latin typeface="Roboto"/>
                    <a:ea typeface="Roboto"/>
                    <a:cs typeface="Roboto"/>
                    <a:sym typeface="Roboto"/>
                  </a:rPr>
                  <a:t>Git</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Compute Engine</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sp>
            <p:nvSpPr>
              <p:cNvPr id="187" name="Google Shape;2447;p64">
                <a:extLst>
                  <a:ext uri="{FF2B5EF4-FFF2-40B4-BE49-F238E27FC236}">
                    <a16:creationId xmlns:a16="http://schemas.microsoft.com/office/drawing/2014/main" id="{65B97E9F-4EF0-CC15-2139-4CA80AE6E3A1}"/>
                  </a:ext>
                </a:extLst>
              </p:cNvPr>
              <p:cNvSpPr txBox="1"/>
              <p:nvPr/>
            </p:nvSpPr>
            <p:spPr>
              <a:xfrm>
                <a:off x="4512925" y="2416799"/>
                <a:ext cx="622003" cy="100027"/>
              </a:xfrm>
              <a:prstGeom prst="rect">
                <a:avLst/>
              </a:prstGeom>
              <a:noFill/>
              <a:ln>
                <a:noFill/>
              </a:ln>
            </p:spPr>
            <p:txBody>
              <a:bodyPr spcFirstLastPara="1" wrap="square" lIns="0" tIns="0" rIns="0" bIns="0" anchor="t" anchorCtr="0">
                <a:noAutofit/>
              </a:bodyPr>
              <a:lstStyle/>
              <a:p>
                <a:pPr marL="0" marR="0" lvl="0" indent="0" defTabSz="914400" eaLnBrk="1" fontAlgn="auto" latinLnBrk="0" hangingPunct="1">
                  <a:lnSpc>
                    <a:spcPct val="100000"/>
                  </a:lnSpc>
                  <a:spcBef>
                    <a:spcPts val="0"/>
                  </a:spcBef>
                  <a:spcAft>
                    <a:spcPts val="0"/>
                  </a:spcAft>
                  <a:buClr>
                    <a:srgbClr val="9E9E9E"/>
                  </a:buClr>
                  <a:buSzTx/>
                  <a:buFont typeface="Roboto"/>
                  <a:buNone/>
                  <a:tabLst/>
                  <a:defRPr/>
                </a:pPr>
                <a:r>
                  <a:rPr kumimoji="0" lang="en-US" sz="650" b="0" i="0" u="none" strike="noStrike" kern="0" cap="none" spc="0" normalizeH="0" baseline="0" noProof="0" err="1">
                    <a:ln>
                      <a:noFill/>
                    </a:ln>
                    <a:solidFill>
                      <a:srgbClr val="9E9E9E"/>
                    </a:solidFill>
                    <a:effectLst/>
                    <a:uLnTx/>
                    <a:uFillTx/>
                    <a:latin typeface="Roboto"/>
                    <a:ea typeface="Roboto"/>
                    <a:cs typeface="Roboto"/>
                    <a:sym typeface="Roboto"/>
                  </a:rPr>
                  <a:t>InstanceGroup</a:t>
                </a:r>
                <a:endParaRPr kumimoji="0" sz="650" b="0" i="0" u="none" strike="noStrike" kern="0" cap="none" spc="0" normalizeH="0" baseline="0" noProof="0">
                  <a:ln>
                    <a:noFill/>
                  </a:ln>
                  <a:solidFill>
                    <a:srgbClr val="9E9E9E"/>
                  </a:solidFill>
                  <a:effectLst/>
                  <a:uLnTx/>
                  <a:uFillTx/>
                  <a:latin typeface="Arial"/>
                  <a:ea typeface="Arial"/>
                  <a:cs typeface="Arial"/>
                  <a:sym typeface="Arial"/>
                </a:endParaRPr>
              </a:p>
            </p:txBody>
          </p:sp>
          <p:cxnSp>
            <p:nvCxnSpPr>
              <p:cNvPr id="188" name="Google Shape;2448;p64">
                <a:extLst>
                  <a:ext uri="{FF2B5EF4-FFF2-40B4-BE49-F238E27FC236}">
                    <a16:creationId xmlns:a16="http://schemas.microsoft.com/office/drawing/2014/main" id="{09E43F89-C19A-CDA4-CA36-8D62DCA809A8}"/>
                  </a:ext>
                </a:extLst>
              </p:cNvPr>
              <p:cNvCxnSpPr/>
              <p:nvPr/>
            </p:nvCxnSpPr>
            <p:spPr>
              <a:xfrm>
                <a:off x="4512361" y="2378987"/>
                <a:ext cx="711886" cy="0"/>
              </a:xfrm>
              <a:prstGeom prst="straightConnector1">
                <a:avLst/>
              </a:prstGeom>
              <a:noFill/>
              <a:ln w="9525" cap="flat" cmpd="sng">
                <a:solidFill>
                  <a:srgbClr val="E0E0E0"/>
                </a:solidFill>
                <a:prstDash val="solid"/>
                <a:round/>
                <a:headEnd type="none" w="sm" len="sm"/>
                <a:tailEnd type="none" w="sm" len="sm"/>
              </a:ln>
            </p:spPr>
          </p:cxnSp>
        </p:grpSp>
        <p:pic>
          <p:nvPicPr>
            <p:cNvPr id="185" name="Google Shape;2479;p64">
              <a:extLst>
                <a:ext uri="{FF2B5EF4-FFF2-40B4-BE49-F238E27FC236}">
                  <a16:creationId xmlns:a16="http://schemas.microsoft.com/office/drawing/2014/main" id="{9163FBE4-6060-367C-6FB2-2A7D1C0AFAF5}"/>
                </a:ext>
              </a:extLst>
            </p:cNvPr>
            <p:cNvPicPr preferRelativeResize="0"/>
            <p:nvPr/>
          </p:nvPicPr>
          <p:blipFill>
            <a:blip r:embed="rId4">
              <a:alphaModFix/>
            </a:blip>
            <a:stretch>
              <a:fillRect/>
            </a:stretch>
          </p:blipFill>
          <p:spPr>
            <a:xfrm>
              <a:off x="4193214" y="3151137"/>
              <a:ext cx="274200" cy="274200"/>
            </a:xfrm>
            <a:prstGeom prst="rect">
              <a:avLst/>
            </a:prstGeom>
            <a:noFill/>
            <a:ln>
              <a:noFill/>
            </a:ln>
          </p:spPr>
        </p:pic>
      </p:grpSp>
      <p:grpSp>
        <p:nvGrpSpPr>
          <p:cNvPr id="189" name="グループ化 188">
            <a:extLst>
              <a:ext uri="{FF2B5EF4-FFF2-40B4-BE49-F238E27FC236}">
                <a16:creationId xmlns:a16="http://schemas.microsoft.com/office/drawing/2014/main" id="{C535BFA1-C4D3-2F61-724A-99EC456EAFF5}"/>
              </a:ext>
            </a:extLst>
          </p:cNvPr>
          <p:cNvGrpSpPr/>
          <p:nvPr/>
        </p:nvGrpSpPr>
        <p:grpSpPr>
          <a:xfrm>
            <a:off x="5402429" y="5476444"/>
            <a:ext cx="1137363" cy="387235"/>
            <a:chOff x="5578983" y="3102614"/>
            <a:chExt cx="1137363" cy="387235"/>
          </a:xfrm>
        </p:grpSpPr>
        <p:sp>
          <p:nvSpPr>
            <p:cNvPr id="190" name="Google Shape;2446;p64">
              <a:extLst>
                <a:ext uri="{FF2B5EF4-FFF2-40B4-BE49-F238E27FC236}">
                  <a16:creationId xmlns:a16="http://schemas.microsoft.com/office/drawing/2014/main" id="{D6FDD1FA-69B9-3DB2-2818-2C3F984E75D7}"/>
                </a:ext>
              </a:extLst>
            </p:cNvPr>
            <p:cNvSpPr/>
            <p:nvPr/>
          </p:nvSpPr>
          <p:spPr>
            <a:xfrm>
              <a:off x="5578983" y="3102614"/>
              <a:ext cx="1137363" cy="387235"/>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256025" anchor="t"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err="1">
                  <a:ln>
                    <a:noFill/>
                  </a:ln>
                  <a:solidFill>
                    <a:srgbClr val="212121"/>
                  </a:solidFill>
                  <a:effectLst/>
                  <a:uLnTx/>
                  <a:uFillTx/>
                  <a:latin typeface="Roboto"/>
                  <a:ea typeface="Roboto"/>
                  <a:cs typeface="Roboto"/>
                  <a:sym typeface="Roboto"/>
                </a:rPr>
                <a:t>ElasticSearch</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Compute Engine</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pic>
          <p:nvPicPr>
            <p:cNvPr id="191" name="Google Shape;2479;p64">
              <a:extLst>
                <a:ext uri="{FF2B5EF4-FFF2-40B4-BE49-F238E27FC236}">
                  <a16:creationId xmlns:a16="http://schemas.microsoft.com/office/drawing/2014/main" id="{D10D99E5-F072-365F-08B8-D2FFCB040FF8}"/>
                </a:ext>
              </a:extLst>
            </p:cNvPr>
            <p:cNvPicPr preferRelativeResize="0"/>
            <p:nvPr/>
          </p:nvPicPr>
          <p:blipFill>
            <a:blip r:embed="rId4">
              <a:alphaModFix/>
            </a:blip>
            <a:stretch>
              <a:fillRect/>
            </a:stretch>
          </p:blipFill>
          <p:spPr>
            <a:xfrm>
              <a:off x="5666399" y="3167256"/>
              <a:ext cx="274200" cy="274200"/>
            </a:xfrm>
            <a:prstGeom prst="rect">
              <a:avLst/>
            </a:prstGeom>
            <a:noFill/>
            <a:ln>
              <a:noFill/>
            </a:ln>
          </p:spPr>
        </p:pic>
      </p:grpSp>
      <p:cxnSp>
        <p:nvCxnSpPr>
          <p:cNvPr id="192" name="Google Shape;2471;p64">
            <a:extLst>
              <a:ext uri="{FF2B5EF4-FFF2-40B4-BE49-F238E27FC236}">
                <a16:creationId xmlns:a16="http://schemas.microsoft.com/office/drawing/2014/main" id="{FA101310-ED6A-B740-48A5-53B905D6A24D}"/>
              </a:ext>
            </a:extLst>
          </p:cNvPr>
          <p:cNvCxnSpPr>
            <a:cxnSpLocks/>
            <a:stCxn id="186" idx="2"/>
            <a:endCxn id="190" idx="0"/>
          </p:cNvCxnSpPr>
          <p:nvPr/>
        </p:nvCxnSpPr>
        <p:spPr>
          <a:xfrm>
            <a:off x="5962036" y="5138510"/>
            <a:ext cx="9075" cy="337934"/>
          </a:xfrm>
          <a:prstGeom prst="straightConnector1">
            <a:avLst/>
          </a:prstGeom>
          <a:noFill/>
          <a:ln w="9525" cap="flat" cmpd="sng">
            <a:solidFill>
              <a:srgbClr val="3A7DF0"/>
            </a:solidFill>
            <a:prstDash val="solid"/>
            <a:round/>
            <a:headEnd type="triangle" w="med" len="med"/>
            <a:tailEnd type="triangle" w="med" len="med"/>
          </a:ln>
        </p:spPr>
      </p:cxnSp>
      <p:cxnSp>
        <p:nvCxnSpPr>
          <p:cNvPr id="193" name="Google Shape;2471;p64">
            <a:extLst>
              <a:ext uri="{FF2B5EF4-FFF2-40B4-BE49-F238E27FC236}">
                <a16:creationId xmlns:a16="http://schemas.microsoft.com/office/drawing/2014/main" id="{E32B2103-737C-12FE-A788-376B54561B90}"/>
              </a:ext>
            </a:extLst>
          </p:cNvPr>
          <p:cNvCxnSpPr>
            <a:cxnSpLocks/>
            <a:stCxn id="186" idx="0"/>
            <a:endCxn id="161" idx="2"/>
          </p:cNvCxnSpPr>
          <p:nvPr/>
        </p:nvCxnSpPr>
        <p:spPr>
          <a:xfrm rot="16200000" flipV="1">
            <a:off x="4977408" y="3585203"/>
            <a:ext cx="437267" cy="1531991"/>
          </a:xfrm>
          <a:prstGeom prst="bentConnector3">
            <a:avLst>
              <a:gd name="adj1" fmla="val 50000"/>
            </a:avLst>
          </a:prstGeom>
          <a:noFill/>
          <a:ln w="9525" cap="flat" cmpd="sng">
            <a:solidFill>
              <a:srgbClr val="3A7DF0"/>
            </a:solidFill>
            <a:prstDash val="solid"/>
            <a:round/>
            <a:headEnd type="none" w="sm" len="sm"/>
            <a:tailEnd type="triangle" w="sm" len="sm"/>
          </a:ln>
        </p:spPr>
      </p:cxnSp>
      <p:grpSp>
        <p:nvGrpSpPr>
          <p:cNvPr id="201" name="グループ化 200">
            <a:extLst>
              <a:ext uri="{FF2B5EF4-FFF2-40B4-BE49-F238E27FC236}">
                <a16:creationId xmlns:a16="http://schemas.microsoft.com/office/drawing/2014/main" id="{D0940098-8808-8CE3-C981-9F6D6E065274}"/>
              </a:ext>
            </a:extLst>
          </p:cNvPr>
          <p:cNvGrpSpPr/>
          <p:nvPr/>
        </p:nvGrpSpPr>
        <p:grpSpPr>
          <a:xfrm>
            <a:off x="8499622" y="4667238"/>
            <a:ext cx="1212704" cy="382226"/>
            <a:chOff x="7342757" y="3429000"/>
            <a:chExt cx="1212704" cy="382226"/>
          </a:xfrm>
        </p:grpSpPr>
        <p:sp>
          <p:nvSpPr>
            <p:cNvPr id="202" name="Google Shape;2451;p64">
              <a:extLst>
                <a:ext uri="{FF2B5EF4-FFF2-40B4-BE49-F238E27FC236}">
                  <a16:creationId xmlns:a16="http://schemas.microsoft.com/office/drawing/2014/main" id="{AA86802A-52B0-50A0-F036-96E4B5B01B08}"/>
                </a:ext>
              </a:extLst>
            </p:cNvPr>
            <p:cNvSpPr/>
            <p:nvPr/>
          </p:nvSpPr>
          <p:spPr>
            <a:xfrm>
              <a:off x="7342757" y="3429000"/>
              <a:ext cx="1212704" cy="382226"/>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73150" anchor="ctr"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err="1">
                  <a:ln>
                    <a:noFill/>
                  </a:ln>
                  <a:solidFill>
                    <a:srgbClr val="212121"/>
                  </a:solidFill>
                  <a:effectLst/>
                  <a:uLnTx/>
                  <a:uFillTx/>
                  <a:latin typeface="Roboto"/>
                  <a:ea typeface="Roboto"/>
                  <a:cs typeface="Roboto"/>
                  <a:sym typeface="Roboto"/>
                </a:rPr>
                <a:t>DataBase</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Cloud SQL</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pic>
          <p:nvPicPr>
            <p:cNvPr id="203" name="Google Shape;2482;p64">
              <a:extLst>
                <a:ext uri="{FF2B5EF4-FFF2-40B4-BE49-F238E27FC236}">
                  <a16:creationId xmlns:a16="http://schemas.microsoft.com/office/drawing/2014/main" id="{0F3C5087-EEF5-A0C3-B59A-3330FEF328C6}"/>
                </a:ext>
              </a:extLst>
            </p:cNvPr>
            <p:cNvPicPr preferRelativeResize="0"/>
            <p:nvPr/>
          </p:nvPicPr>
          <p:blipFill>
            <a:blip r:embed="rId6">
              <a:alphaModFix/>
            </a:blip>
            <a:stretch>
              <a:fillRect/>
            </a:stretch>
          </p:blipFill>
          <p:spPr>
            <a:xfrm>
              <a:off x="7438133" y="3473041"/>
              <a:ext cx="216500" cy="294121"/>
            </a:xfrm>
            <a:prstGeom prst="rect">
              <a:avLst/>
            </a:prstGeom>
            <a:noFill/>
            <a:ln>
              <a:noFill/>
            </a:ln>
          </p:spPr>
        </p:pic>
      </p:grpSp>
      <p:cxnSp>
        <p:nvCxnSpPr>
          <p:cNvPr id="205" name="Google Shape;2471;p64">
            <a:extLst>
              <a:ext uri="{FF2B5EF4-FFF2-40B4-BE49-F238E27FC236}">
                <a16:creationId xmlns:a16="http://schemas.microsoft.com/office/drawing/2014/main" id="{B73F1EF5-4137-584E-4567-7600DC8F5ADD}"/>
              </a:ext>
            </a:extLst>
          </p:cNvPr>
          <p:cNvCxnSpPr>
            <a:cxnSpLocks/>
            <a:stCxn id="186" idx="3"/>
            <a:endCxn id="202" idx="1"/>
          </p:cNvCxnSpPr>
          <p:nvPr/>
        </p:nvCxnSpPr>
        <p:spPr>
          <a:xfrm>
            <a:off x="6530717" y="4854171"/>
            <a:ext cx="1968905" cy="4180"/>
          </a:xfrm>
          <a:prstGeom prst="straightConnector1">
            <a:avLst/>
          </a:prstGeom>
          <a:noFill/>
          <a:ln w="9525" cap="flat" cmpd="sng">
            <a:solidFill>
              <a:srgbClr val="3A7DF0"/>
            </a:solidFill>
            <a:prstDash val="solid"/>
            <a:round/>
            <a:headEnd type="none" w="sm" len="sm"/>
            <a:tailEnd type="triangle" w="sm" len="sm"/>
          </a:ln>
        </p:spPr>
      </p:cxnSp>
      <p:grpSp>
        <p:nvGrpSpPr>
          <p:cNvPr id="213" name="グループ化 212">
            <a:extLst>
              <a:ext uri="{FF2B5EF4-FFF2-40B4-BE49-F238E27FC236}">
                <a16:creationId xmlns:a16="http://schemas.microsoft.com/office/drawing/2014/main" id="{322B38E5-9E23-A100-16BE-95ECED74E9F7}"/>
              </a:ext>
            </a:extLst>
          </p:cNvPr>
          <p:cNvGrpSpPr/>
          <p:nvPr/>
        </p:nvGrpSpPr>
        <p:grpSpPr>
          <a:xfrm>
            <a:off x="8499622" y="5476444"/>
            <a:ext cx="1212704" cy="382226"/>
            <a:chOff x="7342757" y="2798903"/>
            <a:chExt cx="1212704" cy="382226"/>
          </a:xfrm>
        </p:grpSpPr>
        <p:sp>
          <p:nvSpPr>
            <p:cNvPr id="214" name="Google Shape;2450;p64">
              <a:extLst>
                <a:ext uri="{FF2B5EF4-FFF2-40B4-BE49-F238E27FC236}">
                  <a16:creationId xmlns:a16="http://schemas.microsoft.com/office/drawing/2014/main" id="{93D88938-41CC-9924-08C6-96A30E950957}"/>
                </a:ext>
              </a:extLst>
            </p:cNvPr>
            <p:cNvSpPr/>
            <p:nvPr/>
          </p:nvSpPr>
          <p:spPr>
            <a:xfrm>
              <a:off x="7342757" y="2798903"/>
              <a:ext cx="1212704" cy="382226"/>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73150" anchor="ctr"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a:ln>
                    <a:noFill/>
                  </a:ln>
                  <a:solidFill>
                    <a:srgbClr val="212121"/>
                  </a:solidFill>
                  <a:effectLst/>
                  <a:uLnTx/>
                  <a:uFillTx/>
                  <a:latin typeface="Roboto"/>
                  <a:ea typeface="Roboto"/>
                  <a:cs typeface="Roboto"/>
                  <a:sym typeface="Roboto"/>
                </a:rPr>
                <a:t>Storage</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Cloud Storage</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pic>
          <p:nvPicPr>
            <p:cNvPr id="215" name="Google Shape;2481;p64">
              <a:extLst>
                <a:ext uri="{FF2B5EF4-FFF2-40B4-BE49-F238E27FC236}">
                  <a16:creationId xmlns:a16="http://schemas.microsoft.com/office/drawing/2014/main" id="{A2EA00CD-1BE7-A2C2-EB44-62A6B1D8BFE7}"/>
                </a:ext>
              </a:extLst>
            </p:cNvPr>
            <p:cNvPicPr preferRelativeResize="0"/>
            <p:nvPr/>
          </p:nvPicPr>
          <p:blipFill>
            <a:blip r:embed="rId5">
              <a:alphaModFix/>
            </a:blip>
            <a:stretch>
              <a:fillRect/>
            </a:stretch>
          </p:blipFill>
          <p:spPr>
            <a:xfrm>
              <a:off x="7438131" y="2902826"/>
              <a:ext cx="216500" cy="174403"/>
            </a:xfrm>
            <a:prstGeom prst="rect">
              <a:avLst/>
            </a:prstGeom>
            <a:noFill/>
            <a:ln>
              <a:noFill/>
            </a:ln>
          </p:spPr>
        </p:pic>
      </p:grpSp>
      <p:grpSp>
        <p:nvGrpSpPr>
          <p:cNvPr id="220" name="グループ化 219">
            <a:extLst>
              <a:ext uri="{FF2B5EF4-FFF2-40B4-BE49-F238E27FC236}">
                <a16:creationId xmlns:a16="http://schemas.microsoft.com/office/drawing/2014/main" id="{B47FD5DE-AC76-45B9-539A-345E6D0BA37B}"/>
              </a:ext>
            </a:extLst>
          </p:cNvPr>
          <p:cNvGrpSpPr/>
          <p:nvPr/>
        </p:nvGrpSpPr>
        <p:grpSpPr>
          <a:xfrm>
            <a:off x="7052861" y="5476444"/>
            <a:ext cx="1137300" cy="382200"/>
            <a:chOff x="6624239" y="6140293"/>
            <a:chExt cx="1137300" cy="382200"/>
          </a:xfrm>
        </p:grpSpPr>
        <p:sp>
          <p:nvSpPr>
            <p:cNvPr id="218" name="Google Shape;2047;p58">
              <a:extLst>
                <a:ext uri="{FF2B5EF4-FFF2-40B4-BE49-F238E27FC236}">
                  <a16:creationId xmlns:a16="http://schemas.microsoft.com/office/drawing/2014/main" id="{14060858-7996-F7DD-84A5-7853C1517106}"/>
                </a:ext>
              </a:extLst>
            </p:cNvPr>
            <p:cNvSpPr/>
            <p:nvPr/>
          </p:nvSpPr>
          <p:spPr>
            <a:xfrm>
              <a:off x="6624239" y="6140293"/>
              <a:ext cx="1137300" cy="3822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r>
                <a:rPr lang="en-US" sz="700">
                  <a:solidFill>
                    <a:srgbClr val="757575"/>
                  </a:solidFill>
                  <a:latin typeface="Roboto"/>
                  <a:ea typeface="Roboto"/>
                  <a:cs typeface="Roboto"/>
                  <a:sym typeface="Roboto"/>
                </a:rPr>
                <a:t>Artifact</a:t>
              </a:r>
              <a:br>
                <a:rPr lang="en-US" sz="700" b="0" i="0" u="none" strike="noStrike" cap="none">
                  <a:solidFill>
                    <a:srgbClr val="757575"/>
                  </a:solidFill>
                  <a:latin typeface="Roboto"/>
                  <a:ea typeface="Roboto"/>
                  <a:cs typeface="Roboto"/>
                  <a:sym typeface="Roboto"/>
                </a:rPr>
              </a:br>
              <a:r>
                <a:rPr lang="en-US" sz="700" b="0" i="0" u="none" strike="noStrike" cap="none">
                  <a:solidFill>
                    <a:srgbClr val="757575"/>
                  </a:solidFill>
                  <a:latin typeface="Roboto"/>
                  <a:ea typeface="Roboto"/>
                  <a:cs typeface="Roboto"/>
                  <a:sym typeface="Roboto"/>
                </a:rPr>
                <a:t>Registry</a:t>
              </a:r>
              <a:endParaRPr sz="700" b="0" i="0" u="none" strike="noStrike" cap="none">
                <a:solidFill>
                  <a:srgbClr val="757575"/>
                </a:solidFill>
                <a:latin typeface="Roboto"/>
                <a:ea typeface="Roboto"/>
                <a:cs typeface="Roboto"/>
                <a:sym typeface="Roboto"/>
              </a:endParaRPr>
            </a:p>
          </p:txBody>
        </p:sp>
        <p:pic>
          <p:nvPicPr>
            <p:cNvPr id="219" name="Google Shape;2075;p58">
              <a:extLst>
                <a:ext uri="{FF2B5EF4-FFF2-40B4-BE49-F238E27FC236}">
                  <a16:creationId xmlns:a16="http://schemas.microsoft.com/office/drawing/2014/main" id="{1B14D6FE-B3A8-BA31-5692-B03A4475BE1D}"/>
                </a:ext>
              </a:extLst>
            </p:cNvPr>
            <p:cNvPicPr preferRelativeResize="0"/>
            <p:nvPr/>
          </p:nvPicPr>
          <p:blipFill>
            <a:blip r:embed="rId8">
              <a:alphaModFix/>
            </a:blip>
            <a:stretch>
              <a:fillRect/>
            </a:stretch>
          </p:blipFill>
          <p:spPr>
            <a:xfrm>
              <a:off x="6701985" y="6218045"/>
              <a:ext cx="279298" cy="277525"/>
            </a:xfrm>
            <a:prstGeom prst="rect">
              <a:avLst/>
            </a:prstGeom>
            <a:noFill/>
            <a:ln>
              <a:noFill/>
            </a:ln>
          </p:spPr>
        </p:pic>
      </p:grpSp>
      <p:grpSp>
        <p:nvGrpSpPr>
          <p:cNvPr id="271" name="グループ化 270">
            <a:extLst>
              <a:ext uri="{FF2B5EF4-FFF2-40B4-BE49-F238E27FC236}">
                <a16:creationId xmlns:a16="http://schemas.microsoft.com/office/drawing/2014/main" id="{BFB2900F-049E-7EE9-9C59-989B07DC0BCA}"/>
              </a:ext>
            </a:extLst>
          </p:cNvPr>
          <p:cNvGrpSpPr/>
          <p:nvPr/>
        </p:nvGrpSpPr>
        <p:grpSpPr>
          <a:xfrm>
            <a:off x="10761375" y="3095653"/>
            <a:ext cx="1137361" cy="387000"/>
            <a:chOff x="10812405" y="3278107"/>
            <a:chExt cx="1137361" cy="387000"/>
          </a:xfrm>
        </p:grpSpPr>
        <p:sp>
          <p:nvSpPr>
            <p:cNvPr id="230" name="Google Shape;1819;p56">
              <a:extLst>
                <a:ext uri="{FF2B5EF4-FFF2-40B4-BE49-F238E27FC236}">
                  <a16:creationId xmlns:a16="http://schemas.microsoft.com/office/drawing/2014/main" id="{07653EAF-FF05-7C04-5EA8-5BC2C81D6D8E}"/>
                </a:ext>
              </a:extLst>
            </p:cNvPr>
            <p:cNvSpPr/>
            <p:nvPr/>
          </p:nvSpPr>
          <p:spPr>
            <a:xfrm>
              <a:off x="10812405" y="3278107"/>
              <a:ext cx="1137361" cy="387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118850" rIns="45700" bIns="146300" anchor="ctr" anchorCtr="0">
              <a:noAutofit/>
            </a:bodyPr>
            <a:lstStyle/>
            <a:p>
              <a:pPr marL="0" marR="0" lvl="0" indent="0" algn="l" rtl="0">
                <a:lnSpc>
                  <a:spcPct val="100000"/>
                </a:lnSpc>
                <a:spcBef>
                  <a:spcPts val="0"/>
                </a:spcBef>
                <a:spcAft>
                  <a:spcPts val="0"/>
                </a:spcAft>
                <a:buClr>
                  <a:srgbClr val="757575"/>
                </a:buClr>
                <a:buFont typeface="Roboto"/>
                <a:buNone/>
              </a:pPr>
              <a:r>
                <a:rPr lang="en-US" sz="700">
                  <a:solidFill>
                    <a:srgbClr val="757575"/>
                  </a:solidFill>
                  <a:latin typeface="Roboto"/>
                  <a:ea typeface="Roboto"/>
                  <a:cs typeface="Roboto"/>
                  <a:sym typeface="Roboto"/>
                </a:rPr>
                <a:t>Cloud </a:t>
              </a:r>
              <a:r>
                <a:rPr lang="en-US" sz="700" b="0" i="0" u="none" strike="noStrike" cap="none">
                  <a:solidFill>
                    <a:srgbClr val="757575"/>
                  </a:solidFill>
                  <a:latin typeface="Roboto"/>
                  <a:ea typeface="Roboto"/>
                  <a:cs typeface="Roboto"/>
                  <a:sym typeface="Roboto"/>
                </a:rPr>
                <a:t>Monitoring</a:t>
              </a:r>
              <a:endParaRPr sz="700" b="0" i="0" u="none" strike="noStrike" cap="none">
                <a:solidFill>
                  <a:srgbClr val="757575"/>
                </a:solidFill>
                <a:latin typeface="Roboto"/>
                <a:ea typeface="Roboto"/>
                <a:cs typeface="Roboto"/>
                <a:sym typeface="Roboto"/>
              </a:endParaRPr>
            </a:p>
          </p:txBody>
        </p:sp>
        <p:pic>
          <p:nvPicPr>
            <p:cNvPr id="232" name="Google Shape;1835;p56">
              <a:extLst>
                <a:ext uri="{FF2B5EF4-FFF2-40B4-BE49-F238E27FC236}">
                  <a16:creationId xmlns:a16="http://schemas.microsoft.com/office/drawing/2014/main" id="{BB178DC4-EF78-F46E-7A13-C311E557F2E1}"/>
                </a:ext>
              </a:extLst>
            </p:cNvPr>
            <p:cNvPicPr preferRelativeResize="0"/>
            <p:nvPr/>
          </p:nvPicPr>
          <p:blipFill>
            <a:blip r:embed="rId9">
              <a:alphaModFix/>
            </a:blip>
            <a:stretch>
              <a:fillRect/>
            </a:stretch>
          </p:blipFill>
          <p:spPr>
            <a:xfrm>
              <a:off x="10880432" y="3382025"/>
              <a:ext cx="277500" cy="192724"/>
            </a:xfrm>
            <a:prstGeom prst="rect">
              <a:avLst/>
            </a:prstGeom>
            <a:noFill/>
            <a:ln>
              <a:noFill/>
            </a:ln>
          </p:spPr>
        </p:pic>
      </p:grpSp>
      <p:grpSp>
        <p:nvGrpSpPr>
          <p:cNvPr id="269" name="グループ化 268">
            <a:extLst>
              <a:ext uri="{FF2B5EF4-FFF2-40B4-BE49-F238E27FC236}">
                <a16:creationId xmlns:a16="http://schemas.microsoft.com/office/drawing/2014/main" id="{566F4CDB-F2EF-D8A8-F95A-831A2E1924DD}"/>
              </a:ext>
            </a:extLst>
          </p:cNvPr>
          <p:cNvGrpSpPr/>
          <p:nvPr/>
        </p:nvGrpSpPr>
        <p:grpSpPr>
          <a:xfrm>
            <a:off x="10761376" y="4678113"/>
            <a:ext cx="1137362" cy="387000"/>
            <a:chOff x="10844058" y="4257029"/>
            <a:chExt cx="1137362" cy="387000"/>
          </a:xfrm>
        </p:grpSpPr>
        <p:sp>
          <p:nvSpPr>
            <p:cNvPr id="231" name="Google Shape;1821;p56">
              <a:extLst>
                <a:ext uri="{FF2B5EF4-FFF2-40B4-BE49-F238E27FC236}">
                  <a16:creationId xmlns:a16="http://schemas.microsoft.com/office/drawing/2014/main" id="{4A93C078-DACB-9F69-C484-72EC6143C5E5}"/>
                </a:ext>
              </a:extLst>
            </p:cNvPr>
            <p:cNvSpPr/>
            <p:nvPr/>
          </p:nvSpPr>
          <p:spPr>
            <a:xfrm>
              <a:off x="10844058" y="4257029"/>
              <a:ext cx="1137362" cy="387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118850" rIns="45700" bIns="146300" anchor="ctr" anchorCtr="0">
              <a:noAutofit/>
            </a:bodyPr>
            <a:lstStyle/>
            <a:p>
              <a:pPr marL="0" marR="0" lvl="0" indent="0" algn="l" rtl="0">
                <a:lnSpc>
                  <a:spcPct val="100000"/>
                </a:lnSpc>
                <a:spcBef>
                  <a:spcPts val="0"/>
                </a:spcBef>
                <a:spcAft>
                  <a:spcPts val="0"/>
                </a:spcAft>
                <a:buClr>
                  <a:srgbClr val="757575"/>
                </a:buClr>
                <a:buFont typeface="Roboto"/>
                <a:buNone/>
              </a:pPr>
              <a:r>
                <a:rPr lang="en-US" sz="700">
                  <a:solidFill>
                    <a:srgbClr val="757575"/>
                  </a:solidFill>
                  <a:latin typeface="Roboto"/>
                  <a:ea typeface="Roboto"/>
                  <a:cs typeface="Roboto"/>
                  <a:sym typeface="Roboto"/>
                </a:rPr>
                <a:t>Cloud </a:t>
              </a:r>
              <a:r>
                <a:rPr lang="en-US" sz="700" b="0" i="0" u="none" strike="noStrike" cap="none">
                  <a:solidFill>
                    <a:srgbClr val="757575"/>
                  </a:solidFill>
                  <a:latin typeface="Roboto"/>
                  <a:ea typeface="Roboto"/>
                  <a:cs typeface="Roboto"/>
                  <a:sym typeface="Roboto"/>
                </a:rPr>
                <a:t>Logging</a:t>
              </a:r>
              <a:endParaRPr sz="700" b="0" i="0" u="none" strike="noStrike" cap="none">
                <a:solidFill>
                  <a:srgbClr val="757575"/>
                </a:solidFill>
                <a:latin typeface="Roboto"/>
                <a:ea typeface="Roboto"/>
                <a:cs typeface="Roboto"/>
                <a:sym typeface="Roboto"/>
              </a:endParaRPr>
            </a:p>
          </p:txBody>
        </p:sp>
        <p:pic>
          <p:nvPicPr>
            <p:cNvPr id="233" name="Google Shape;1841;p56">
              <a:extLst>
                <a:ext uri="{FF2B5EF4-FFF2-40B4-BE49-F238E27FC236}">
                  <a16:creationId xmlns:a16="http://schemas.microsoft.com/office/drawing/2014/main" id="{D250E722-C9EE-632B-77E9-C1C6F40FF05E}"/>
                </a:ext>
              </a:extLst>
            </p:cNvPr>
            <p:cNvPicPr preferRelativeResize="0"/>
            <p:nvPr/>
          </p:nvPicPr>
          <p:blipFill>
            <a:blip r:embed="rId10">
              <a:alphaModFix/>
            </a:blip>
            <a:stretch>
              <a:fillRect/>
            </a:stretch>
          </p:blipFill>
          <p:spPr>
            <a:xfrm>
              <a:off x="10936100" y="4336599"/>
              <a:ext cx="229475" cy="229492"/>
            </a:xfrm>
            <a:prstGeom prst="rect">
              <a:avLst/>
            </a:prstGeom>
            <a:noFill/>
            <a:ln>
              <a:noFill/>
            </a:ln>
          </p:spPr>
        </p:pic>
      </p:grpSp>
      <p:grpSp>
        <p:nvGrpSpPr>
          <p:cNvPr id="272" name="グループ化 271">
            <a:extLst>
              <a:ext uri="{FF2B5EF4-FFF2-40B4-BE49-F238E27FC236}">
                <a16:creationId xmlns:a16="http://schemas.microsoft.com/office/drawing/2014/main" id="{CB883AAE-000D-C363-C058-F713D435B4BA}"/>
              </a:ext>
            </a:extLst>
          </p:cNvPr>
          <p:cNvGrpSpPr/>
          <p:nvPr/>
        </p:nvGrpSpPr>
        <p:grpSpPr>
          <a:xfrm>
            <a:off x="10761376" y="2309223"/>
            <a:ext cx="1137360" cy="382200"/>
            <a:chOff x="10812406" y="2235081"/>
            <a:chExt cx="972000" cy="382200"/>
          </a:xfrm>
        </p:grpSpPr>
        <p:sp>
          <p:nvSpPr>
            <p:cNvPr id="234" name="Google Shape;1418;p50">
              <a:extLst>
                <a:ext uri="{FF2B5EF4-FFF2-40B4-BE49-F238E27FC236}">
                  <a16:creationId xmlns:a16="http://schemas.microsoft.com/office/drawing/2014/main" id="{EA4D070C-13CF-4DAC-9844-8B2FDDDF3DB5}"/>
                </a:ext>
              </a:extLst>
            </p:cNvPr>
            <p:cNvSpPr/>
            <p:nvPr/>
          </p:nvSpPr>
          <p:spPr>
            <a:xfrm>
              <a:off x="10812406" y="2235081"/>
              <a:ext cx="972000" cy="3822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r>
                <a:rPr lang="en-US" sz="700" b="0" i="0" u="none" strike="noStrike" cap="none">
                  <a:solidFill>
                    <a:srgbClr val="757575"/>
                  </a:solidFill>
                  <a:latin typeface="Roboto"/>
                  <a:ea typeface="Roboto"/>
                  <a:cs typeface="Roboto"/>
                  <a:sym typeface="Roboto"/>
                </a:rPr>
                <a:t>IAM</a:t>
              </a:r>
              <a:endParaRPr sz="700" b="0" i="0" u="none" strike="noStrike" cap="none">
                <a:solidFill>
                  <a:srgbClr val="757575"/>
                </a:solidFill>
                <a:latin typeface="Roboto"/>
                <a:ea typeface="Roboto"/>
                <a:cs typeface="Roboto"/>
                <a:sym typeface="Roboto"/>
              </a:endParaRPr>
            </a:p>
          </p:txBody>
        </p:sp>
        <p:pic>
          <p:nvPicPr>
            <p:cNvPr id="235" name="Google Shape;1450;p50">
              <a:extLst>
                <a:ext uri="{FF2B5EF4-FFF2-40B4-BE49-F238E27FC236}">
                  <a16:creationId xmlns:a16="http://schemas.microsoft.com/office/drawing/2014/main" id="{1F403CB0-46C7-2B11-118F-81FBF2E242B1}"/>
                </a:ext>
              </a:extLst>
            </p:cNvPr>
            <p:cNvPicPr preferRelativeResize="0"/>
            <p:nvPr/>
          </p:nvPicPr>
          <p:blipFill>
            <a:blip r:embed="rId11">
              <a:alphaModFix/>
            </a:blip>
            <a:stretch>
              <a:fillRect/>
            </a:stretch>
          </p:blipFill>
          <p:spPr>
            <a:xfrm>
              <a:off x="10885090" y="2290007"/>
              <a:ext cx="229850" cy="275825"/>
            </a:xfrm>
            <a:prstGeom prst="rect">
              <a:avLst/>
            </a:prstGeom>
            <a:noFill/>
            <a:ln>
              <a:noFill/>
            </a:ln>
          </p:spPr>
        </p:pic>
      </p:grpSp>
      <p:grpSp>
        <p:nvGrpSpPr>
          <p:cNvPr id="270" name="グループ化 269">
            <a:extLst>
              <a:ext uri="{FF2B5EF4-FFF2-40B4-BE49-F238E27FC236}">
                <a16:creationId xmlns:a16="http://schemas.microsoft.com/office/drawing/2014/main" id="{BDB315CD-A1CC-A5D0-EED9-642F9E718C84}"/>
              </a:ext>
            </a:extLst>
          </p:cNvPr>
          <p:cNvGrpSpPr/>
          <p:nvPr/>
        </p:nvGrpSpPr>
        <p:grpSpPr>
          <a:xfrm>
            <a:off x="10761376" y="3886883"/>
            <a:ext cx="1137362" cy="387000"/>
            <a:chOff x="10844058" y="3758865"/>
            <a:chExt cx="1137362" cy="387000"/>
          </a:xfrm>
        </p:grpSpPr>
        <p:sp>
          <p:nvSpPr>
            <p:cNvPr id="236" name="Google Shape;1796;p56">
              <a:extLst>
                <a:ext uri="{FF2B5EF4-FFF2-40B4-BE49-F238E27FC236}">
                  <a16:creationId xmlns:a16="http://schemas.microsoft.com/office/drawing/2014/main" id="{50EB4A60-6454-B037-E318-ACA7930D1AB4}"/>
                </a:ext>
              </a:extLst>
            </p:cNvPr>
            <p:cNvSpPr/>
            <p:nvPr/>
          </p:nvSpPr>
          <p:spPr>
            <a:xfrm>
              <a:off x="10844058" y="3758865"/>
              <a:ext cx="1137362" cy="387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118850" rIns="45700" bIns="146300" anchor="ctr" anchorCtr="0">
              <a:noAutofit/>
            </a:bodyPr>
            <a:lstStyle/>
            <a:p>
              <a:pPr marL="0" marR="0" lvl="0" indent="0" algn="l" rtl="0">
                <a:lnSpc>
                  <a:spcPct val="100000"/>
                </a:lnSpc>
                <a:spcBef>
                  <a:spcPts val="0"/>
                </a:spcBef>
                <a:spcAft>
                  <a:spcPts val="0"/>
                </a:spcAft>
                <a:buClr>
                  <a:srgbClr val="757575"/>
                </a:buClr>
                <a:buFont typeface="Roboto"/>
                <a:buNone/>
              </a:pPr>
              <a:r>
                <a:rPr lang="en-US" sz="700">
                  <a:solidFill>
                    <a:srgbClr val="757575"/>
                  </a:solidFill>
                  <a:latin typeface="Roboto"/>
                  <a:ea typeface="Roboto"/>
                  <a:cs typeface="Roboto"/>
                  <a:sym typeface="Roboto"/>
                </a:rPr>
                <a:t>Cloud </a:t>
              </a:r>
              <a:r>
                <a:rPr lang="en-US" sz="700" b="0" i="0" u="none" strike="noStrike" cap="none">
                  <a:solidFill>
                    <a:srgbClr val="757575"/>
                  </a:solidFill>
                  <a:latin typeface="Roboto"/>
                  <a:ea typeface="Roboto"/>
                  <a:cs typeface="Roboto"/>
                  <a:sym typeface="Roboto"/>
                </a:rPr>
                <a:t>Trace</a:t>
              </a:r>
              <a:endParaRPr sz="700" b="0" i="0" u="none" strike="noStrike" cap="none">
                <a:solidFill>
                  <a:srgbClr val="757575"/>
                </a:solidFill>
                <a:latin typeface="Roboto"/>
                <a:ea typeface="Roboto"/>
                <a:cs typeface="Roboto"/>
                <a:sym typeface="Roboto"/>
              </a:endParaRPr>
            </a:p>
          </p:txBody>
        </p:sp>
        <p:pic>
          <p:nvPicPr>
            <p:cNvPr id="237" name="Google Shape;1848;p56">
              <a:extLst>
                <a:ext uri="{FF2B5EF4-FFF2-40B4-BE49-F238E27FC236}">
                  <a16:creationId xmlns:a16="http://schemas.microsoft.com/office/drawing/2014/main" id="{3FFEF678-5EB8-08CC-7967-C36D09109830}"/>
                </a:ext>
              </a:extLst>
            </p:cNvPr>
            <p:cNvPicPr preferRelativeResize="0"/>
            <p:nvPr/>
          </p:nvPicPr>
          <p:blipFill>
            <a:blip r:embed="rId12">
              <a:alphaModFix/>
            </a:blip>
            <a:stretch>
              <a:fillRect/>
            </a:stretch>
          </p:blipFill>
          <p:spPr>
            <a:xfrm>
              <a:off x="10912100" y="3815321"/>
              <a:ext cx="277500" cy="274076"/>
            </a:xfrm>
            <a:prstGeom prst="rect">
              <a:avLst/>
            </a:prstGeom>
            <a:noFill/>
            <a:ln>
              <a:noFill/>
            </a:ln>
          </p:spPr>
        </p:pic>
      </p:grpSp>
      <p:sp>
        <p:nvSpPr>
          <p:cNvPr id="240" name="Google Shape;3917;p89">
            <a:extLst>
              <a:ext uri="{FF2B5EF4-FFF2-40B4-BE49-F238E27FC236}">
                <a16:creationId xmlns:a16="http://schemas.microsoft.com/office/drawing/2014/main" id="{0F61B89A-4AAE-0D6E-C3ED-46DC8C1FE973}"/>
              </a:ext>
            </a:extLst>
          </p:cNvPr>
          <p:cNvSpPr txBox="1"/>
          <p:nvPr/>
        </p:nvSpPr>
        <p:spPr>
          <a:xfrm>
            <a:off x="10684079" y="1667296"/>
            <a:ext cx="534072" cy="617763"/>
          </a:xfrm>
          <a:prstGeom prst="rect">
            <a:avLst/>
          </a:prstGeom>
          <a:noFill/>
          <a:ln>
            <a:noFill/>
          </a:ln>
        </p:spPr>
        <p:txBody>
          <a:bodyPr spcFirstLastPara="1" wrap="square" lIns="91425" tIns="64000" rIns="0" bIns="0" anchor="t" anchorCtr="0">
            <a:noAutofit/>
          </a:bodyPr>
          <a:lstStyle/>
          <a:p>
            <a:pPr marL="0" marR="0" lvl="0" indent="0" algn="l" rtl="0">
              <a:lnSpc>
                <a:spcPct val="133333"/>
              </a:lnSpc>
              <a:spcBef>
                <a:spcPts val="0"/>
              </a:spcBef>
              <a:spcAft>
                <a:spcPts val="0"/>
              </a:spcAft>
              <a:buClr>
                <a:srgbClr val="9E9E9E"/>
              </a:buClr>
              <a:buFont typeface="Roboto"/>
              <a:buNone/>
            </a:pPr>
            <a:r>
              <a:rPr lang="en-US" sz="750" b="0" i="0" u="none" strike="noStrike" cap="none">
                <a:solidFill>
                  <a:srgbClr val="434343"/>
                </a:solidFill>
                <a:latin typeface="Roboto"/>
                <a:ea typeface="Roboto"/>
                <a:cs typeface="Roboto"/>
                <a:sym typeface="Roboto"/>
              </a:rPr>
              <a:t>Operating</a:t>
            </a:r>
            <a:endParaRPr sz="600" b="0" i="0" u="none" strike="noStrike" cap="none">
              <a:solidFill>
                <a:srgbClr val="434343"/>
              </a:solidFill>
              <a:latin typeface="Roboto"/>
              <a:ea typeface="Roboto"/>
              <a:cs typeface="Roboto"/>
              <a:sym typeface="Roboto"/>
            </a:endParaRPr>
          </a:p>
        </p:txBody>
      </p:sp>
      <p:sp>
        <p:nvSpPr>
          <p:cNvPr id="249" name="Google Shape;3017;p75">
            <a:extLst>
              <a:ext uri="{FF2B5EF4-FFF2-40B4-BE49-F238E27FC236}">
                <a16:creationId xmlns:a16="http://schemas.microsoft.com/office/drawing/2014/main" id="{26C33032-3D12-F787-84E0-78D140DB3F2A}"/>
              </a:ext>
            </a:extLst>
          </p:cNvPr>
          <p:cNvSpPr txBox="1"/>
          <p:nvPr/>
        </p:nvSpPr>
        <p:spPr>
          <a:xfrm>
            <a:off x="341452" y="1282744"/>
            <a:ext cx="1056231" cy="250200"/>
          </a:xfrm>
          <a:prstGeom prst="rect">
            <a:avLst/>
          </a:prstGeom>
          <a:noFill/>
          <a:ln>
            <a:noFill/>
          </a:ln>
        </p:spPr>
        <p:txBody>
          <a:bodyPr spcFirstLastPara="1" wrap="square" lIns="91425" tIns="45700" rIns="0" bIns="0" anchor="t" anchorCtr="0">
            <a:noAutofit/>
          </a:bodyPr>
          <a:lstStyle/>
          <a:p>
            <a:pPr marL="0" marR="0" lvl="0" indent="0" algn="l" rtl="0">
              <a:lnSpc>
                <a:spcPct val="160000"/>
              </a:lnSpc>
              <a:spcBef>
                <a:spcPts val="0"/>
              </a:spcBef>
              <a:spcAft>
                <a:spcPts val="0"/>
              </a:spcAft>
              <a:buClr>
                <a:srgbClr val="9E9E9E"/>
              </a:buClr>
              <a:buFont typeface="Roboto"/>
              <a:buNone/>
            </a:pPr>
            <a:r>
              <a:rPr lang="en-US" sz="900" b="1" i="0" u="none" strike="noStrike" cap="none">
                <a:solidFill>
                  <a:srgbClr val="434343"/>
                </a:solidFill>
                <a:latin typeface="Roboto"/>
                <a:ea typeface="Roboto"/>
                <a:cs typeface="Roboto"/>
                <a:sym typeface="Roboto"/>
              </a:rPr>
              <a:t>On-Premises </a:t>
            </a:r>
            <a:endParaRPr sz="900" b="1" i="0" u="none" strike="noStrike" cap="none">
              <a:solidFill>
                <a:srgbClr val="434343"/>
              </a:solidFill>
              <a:latin typeface="Roboto"/>
              <a:ea typeface="Roboto"/>
              <a:cs typeface="Roboto"/>
              <a:sym typeface="Roboto"/>
            </a:endParaRPr>
          </a:p>
        </p:txBody>
      </p:sp>
      <p:grpSp>
        <p:nvGrpSpPr>
          <p:cNvPr id="252" name="Google Shape;2459;p64">
            <a:extLst>
              <a:ext uri="{FF2B5EF4-FFF2-40B4-BE49-F238E27FC236}">
                <a16:creationId xmlns:a16="http://schemas.microsoft.com/office/drawing/2014/main" id="{44EB62DB-2AEF-C728-0E3D-D846C7C844C1}"/>
              </a:ext>
            </a:extLst>
          </p:cNvPr>
          <p:cNvGrpSpPr/>
          <p:nvPr/>
        </p:nvGrpSpPr>
        <p:grpSpPr>
          <a:xfrm>
            <a:off x="747500" y="2491572"/>
            <a:ext cx="502920" cy="621792"/>
            <a:chOff x="1214622" y="3426277"/>
            <a:chExt cx="502920" cy="621792"/>
          </a:xfrm>
        </p:grpSpPr>
        <p:sp>
          <p:nvSpPr>
            <p:cNvPr id="253" name="Google Shape;2460;p64">
              <a:extLst>
                <a:ext uri="{FF2B5EF4-FFF2-40B4-BE49-F238E27FC236}">
                  <a16:creationId xmlns:a16="http://schemas.microsoft.com/office/drawing/2014/main" id="{594CECD6-7569-55C5-4476-0F80519AAA07}"/>
                </a:ext>
              </a:extLst>
            </p:cNvPr>
            <p:cNvSpPr/>
            <p:nvPr/>
          </p:nvSpPr>
          <p:spPr>
            <a:xfrm>
              <a:off x="1214622" y="3426277"/>
              <a:ext cx="502920" cy="621792"/>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0" tIns="484625" rIns="0" bIns="45700" anchor="ctr" anchorCtr="0">
              <a:noAutofit/>
            </a:bodyPr>
            <a:lstStyle/>
            <a:p>
              <a:pPr marL="0" marR="0" lvl="0" indent="0" algn="ctr" defTabSz="914400" eaLnBrk="1" fontAlgn="auto" latinLnBrk="0" hangingPunct="1">
                <a:lnSpc>
                  <a:spcPct val="100000"/>
                </a:lnSpc>
                <a:spcBef>
                  <a:spcPts val="0"/>
                </a:spcBef>
                <a:spcAft>
                  <a:spcPts val="0"/>
                </a:spcAft>
                <a:buClr>
                  <a:srgbClr val="212121"/>
                </a:buClr>
                <a:buSzTx/>
                <a:buFont typeface="Roboto"/>
                <a:buNone/>
                <a:tabLst/>
                <a:defRPr/>
              </a:pPr>
              <a:r>
                <a:rPr kumimoji="0" lang="en-US" sz="700" kern="0">
                  <a:solidFill>
                    <a:srgbClr val="212121"/>
                  </a:solidFill>
                  <a:latin typeface="Roboto"/>
                  <a:ea typeface="Roboto"/>
                  <a:cs typeface="Roboto"/>
                  <a:sym typeface="Roboto"/>
                </a:rPr>
                <a:t>User</a:t>
              </a:r>
              <a:endParaRPr kumimoji="0" sz="700" b="0" i="0" u="none" strike="noStrike" kern="0" cap="none" spc="0" normalizeH="0" baseline="0" noProof="0">
                <a:ln>
                  <a:noFill/>
                </a:ln>
                <a:solidFill>
                  <a:srgbClr val="212121"/>
                </a:solidFill>
                <a:effectLst/>
                <a:uLnTx/>
                <a:uFillTx/>
                <a:latin typeface="Roboto"/>
                <a:ea typeface="Roboto"/>
                <a:cs typeface="Roboto"/>
                <a:sym typeface="Roboto"/>
              </a:endParaRPr>
            </a:p>
          </p:txBody>
        </p:sp>
        <p:pic>
          <p:nvPicPr>
            <p:cNvPr id="254" name="Google Shape;2461;p64">
              <a:extLst>
                <a:ext uri="{FF2B5EF4-FFF2-40B4-BE49-F238E27FC236}">
                  <a16:creationId xmlns:a16="http://schemas.microsoft.com/office/drawing/2014/main" id="{ED13E5D7-5DFD-6447-2E55-E3ACA0CFACEF}"/>
                </a:ext>
              </a:extLst>
            </p:cNvPr>
            <p:cNvPicPr preferRelativeResize="0"/>
            <p:nvPr/>
          </p:nvPicPr>
          <p:blipFill rotWithShape="1">
            <a:blip r:embed="rId2">
              <a:alphaModFix/>
            </a:blip>
            <a:srcRect/>
            <a:stretch/>
          </p:blipFill>
          <p:spPr>
            <a:xfrm>
              <a:off x="1251198" y="3462853"/>
              <a:ext cx="429768" cy="429768"/>
            </a:xfrm>
            <a:prstGeom prst="rect">
              <a:avLst/>
            </a:prstGeom>
            <a:noFill/>
            <a:ln>
              <a:noFill/>
            </a:ln>
          </p:spPr>
        </p:pic>
      </p:grpSp>
      <p:cxnSp>
        <p:nvCxnSpPr>
          <p:cNvPr id="255" name="Google Shape;2473;p64">
            <a:extLst>
              <a:ext uri="{FF2B5EF4-FFF2-40B4-BE49-F238E27FC236}">
                <a16:creationId xmlns:a16="http://schemas.microsoft.com/office/drawing/2014/main" id="{69905859-F6CB-8455-9700-091C4EF75393}"/>
              </a:ext>
            </a:extLst>
          </p:cNvPr>
          <p:cNvCxnSpPr>
            <a:cxnSpLocks/>
            <a:stCxn id="254" idx="3"/>
            <a:endCxn id="86" idx="1"/>
          </p:cNvCxnSpPr>
          <p:nvPr/>
        </p:nvCxnSpPr>
        <p:spPr>
          <a:xfrm>
            <a:off x="1213844" y="2743032"/>
            <a:ext cx="2674649" cy="7482"/>
          </a:xfrm>
          <a:prstGeom prst="straightConnector1">
            <a:avLst/>
          </a:prstGeom>
          <a:noFill/>
          <a:ln w="9525" cap="flat" cmpd="sng">
            <a:solidFill>
              <a:srgbClr val="9E9E9E"/>
            </a:solidFill>
            <a:prstDash val="solid"/>
            <a:round/>
            <a:headEnd type="triangle" w="med" len="med"/>
            <a:tailEnd type="triangle" w="med" len="med"/>
          </a:ln>
        </p:spPr>
      </p:cxnSp>
      <p:sp>
        <p:nvSpPr>
          <p:cNvPr id="258" name="Google Shape;3032;p75">
            <a:extLst>
              <a:ext uri="{FF2B5EF4-FFF2-40B4-BE49-F238E27FC236}">
                <a16:creationId xmlns:a16="http://schemas.microsoft.com/office/drawing/2014/main" id="{1A478777-1B8C-B21B-F2B8-6372FBD09E9A}"/>
              </a:ext>
            </a:extLst>
          </p:cNvPr>
          <p:cNvSpPr/>
          <p:nvPr/>
        </p:nvSpPr>
        <p:spPr>
          <a:xfrm>
            <a:off x="692499" y="3534277"/>
            <a:ext cx="628009" cy="73152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spcFirstLastPara="1" wrap="square" lIns="0" tIns="493775" rIns="0" bIns="45700" anchor="ctr" anchorCtr="0">
            <a:noAutofit/>
          </a:bodyPr>
          <a:lstStyle/>
          <a:p>
            <a:pPr marL="0" marR="0" lvl="0" indent="0" algn="ctr" rtl="0">
              <a:lnSpc>
                <a:spcPct val="100000"/>
              </a:lnSpc>
              <a:spcBef>
                <a:spcPts val="0"/>
              </a:spcBef>
              <a:spcAft>
                <a:spcPts val="0"/>
              </a:spcAft>
              <a:buClr>
                <a:srgbClr val="212121"/>
              </a:buClr>
              <a:buFont typeface="Roboto"/>
              <a:buNone/>
            </a:pPr>
            <a:r>
              <a:rPr lang="en-US" sz="700" b="0" i="0" u="none" strike="noStrike" cap="none">
                <a:solidFill>
                  <a:srgbClr val="212121"/>
                </a:solidFill>
                <a:latin typeface="Roboto"/>
                <a:ea typeface="Roboto"/>
                <a:cs typeface="Roboto"/>
                <a:sym typeface="Roboto"/>
              </a:rPr>
              <a:t>Management</a:t>
            </a:r>
          </a:p>
          <a:p>
            <a:pPr marL="0" marR="0" lvl="0" indent="0" algn="ctr" rtl="0">
              <a:lnSpc>
                <a:spcPct val="100000"/>
              </a:lnSpc>
              <a:spcBef>
                <a:spcPts val="0"/>
              </a:spcBef>
              <a:spcAft>
                <a:spcPts val="0"/>
              </a:spcAft>
              <a:buClr>
                <a:srgbClr val="212121"/>
              </a:buClr>
              <a:buFont typeface="Roboto"/>
              <a:buNone/>
            </a:pPr>
            <a:r>
              <a:rPr lang="en-US" sz="700">
                <a:solidFill>
                  <a:srgbClr val="212121"/>
                </a:solidFill>
                <a:latin typeface="Roboto"/>
                <a:ea typeface="Roboto"/>
                <a:cs typeface="Roboto"/>
                <a:sym typeface="Roboto"/>
              </a:rPr>
              <a:t>Server</a:t>
            </a:r>
            <a:endParaRPr sz="700" b="0" i="0" u="none" strike="noStrike" cap="none">
              <a:solidFill>
                <a:srgbClr val="212121"/>
              </a:solidFill>
              <a:latin typeface="Roboto"/>
              <a:ea typeface="Roboto"/>
              <a:cs typeface="Roboto"/>
              <a:sym typeface="Roboto"/>
            </a:endParaRPr>
          </a:p>
        </p:txBody>
      </p:sp>
      <p:pic>
        <p:nvPicPr>
          <p:cNvPr id="259" name="Google Shape;3033;p75">
            <a:extLst>
              <a:ext uri="{FF2B5EF4-FFF2-40B4-BE49-F238E27FC236}">
                <a16:creationId xmlns:a16="http://schemas.microsoft.com/office/drawing/2014/main" id="{1F648DB0-B6F0-16DC-E60D-75A6A99A8B2C}"/>
              </a:ext>
            </a:extLst>
          </p:cNvPr>
          <p:cNvPicPr preferRelativeResize="0"/>
          <p:nvPr/>
        </p:nvPicPr>
        <p:blipFill rotWithShape="1">
          <a:blip r:embed="rId13">
            <a:alphaModFix/>
          </a:blip>
          <a:srcRect/>
          <a:stretch/>
        </p:blipFill>
        <p:spPr>
          <a:xfrm>
            <a:off x="796060" y="3571229"/>
            <a:ext cx="429768" cy="429768"/>
          </a:xfrm>
          <a:prstGeom prst="rect">
            <a:avLst/>
          </a:prstGeom>
          <a:noFill/>
          <a:ln>
            <a:noFill/>
          </a:ln>
        </p:spPr>
      </p:pic>
      <p:cxnSp>
        <p:nvCxnSpPr>
          <p:cNvPr id="261" name="Google Shape;2473;p64">
            <a:extLst>
              <a:ext uri="{FF2B5EF4-FFF2-40B4-BE49-F238E27FC236}">
                <a16:creationId xmlns:a16="http://schemas.microsoft.com/office/drawing/2014/main" id="{99645563-3388-2A67-1747-935853E9170D}"/>
              </a:ext>
            </a:extLst>
          </p:cNvPr>
          <p:cNvCxnSpPr>
            <a:cxnSpLocks/>
            <a:stCxn id="258" idx="3"/>
            <a:endCxn id="161" idx="1"/>
          </p:cNvCxnSpPr>
          <p:nvPr/>
        </p:nvCxnSpPr>
        <p:spPr>
          <a:xfrm>
            <a:off x="1320508" y="3900037"/>
            <a:ext cx="2642587" cy="41428"/>
          </a:xfrm>
          <a:prstGeom prst="straightConnector1">
            <a:avLst/>
          </a:prstGeom>
          <a:noFill/>
          <a:ln w="9525" cap="flat" cmpd="sng">
            <a:solidFill>
              <a:srgbClr val="9E9E9E"/>
            </a:solidFill>
            <a:prstDash val="solid"/>
            <a:round/>
            <a:headEnd type="triangle" w="med" len="med"/>
            <a:tailEnd type="triangle" w="med" len="med"/>
          </a:ln>
        </p:spPr>
      </p:cxnSp>
      <p:grpSp>
        <p:nvGrpSpPr>
          <p:cNvPr id="266" name="グループ化 265">
            <a:extLst>
              <a:ext uri="{FF2B5EF4-FFF2-40B4-BE49-F238E27FC236}">
                <a16:creationId xmlns:a16="http://schemas.microsoft.com/office/drawing/2014/main" id="{4BFFB7BB-ABB4-EE2C-BEB0-3238AD5C3797}"/>
              </a:ext>
            </a:extLst>
          </p:cNvPr>
          <p:cNvGrpSpPr/>
          <p:nvPr/>
        </p:nvGrpSpPr>
        <p:grpSpPr>
          <a:xfrm>
            <a:off x="10761376" y="5469343"/>
            <a:ext cx="1137363" cy="389301"/>
            <a:chOff x="5578983" y="3102614"/>
            <a:chExt cx="1137363" cy="389301"/>
          </a:xfrm>
        </p:grpSpPr>
        <p:sp>
          <p:nvSpPr>
            <p:cNvPr id="267" name="Google Shape;2446;p64">
              <a:extLst>
                <a:ext uri="{FF2B5EF4-FFF2-40B4-BE49-F238E27FC236}">
                  <a16:creationId xmlns:a16="http://schemas.microsoft.com/office/drawing/2014/main" id="{DE94FADE-2C6A-E7BA-182B-188E0CDF0D44}"/>
                </a:ext>
              </a:extLst>
            </p:cNvPr>
            <p:cNvSpPr/>
            <p:nvPr/>
          </p:nvSpPr>
          <p:spPr>
            <a:xfrm>
              <a:off x="5578983" y="3102614"/>
              <a:ext cx="1137363" cy="389301"/>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429750" tIns="73150" rIns="45700" bIns="256025" anchor="t" anchorCtr="0">
              <a:noAutofit/>
            </a:bodyPr>
            <a:lstStyle/>
            <a:p>
              <a:pPr marL="0" marR="0" lvl="0" indent="0" defTabSz="914400" eaLnBrk="1" fontAlgn="auto" latinLnBrk="0" hangingPunct="1">
                <a:lnSpc>
                  <a:spcPct val="113333"/>
                </a:lnSpc>
                <a:spcBef>
                  <a:spcPts val="0"/>
                </a:spcBef>
                <a:spcAft>
                  <a:spcPts val="0"/>
                </a:spcAft>
                <a:buClr>
                  <a:srgbClr val="212121"/>
                </a:buClr>
                <a:buSzTx/>
                <a:buFont typeface="Roboto"/>
                <a:buNone/>
                <a:tabLst/>
                <a:defRPr/>
              </a:pPr>
              <a:r>
                <a:rPr kumimoji="0" lang="en-US" sz="750" b="0" i="0" u="none" strike="noStrike" kern="0" cap="none" spc="0" normalizeH="0" baseline="0" noProof="0">
                  <a:ln>
                    <a:noFill/>
                  </a:ln>
                  <a:solidFill>
                    <a:srgbClr val="212121"/>
                  </a:solidFill>
                  <a:effectLst/>
                  <a:uLnTx/>
                  <a:uFillTx/>
                  <a:latin typeface="Roboto"/>
                  <a:ea typeface="Roboto"/>
                  <a:cs typeface="Roboto"/>
                  <a:sym typeface="Roboto"/>
                </a:rPr>
                <a:t>Bastion</a:t>
              </a:r>
              <a:br>
                <a:rPr kumimoji="0" lang="en-US" sz="700" b="0" i="0" u="none" strike="noStrike" kern="0" cap="none" spc="0" normalizeH="0" baseline="0" noProof="0">
                  <a:ln>
                    <a:noFill/>
                  </a:ln>
                  <a:solidFill>
                    <a:srgbClr val="212121"/>
                  </a:solidFill>
                  <a:effectLst/>
                  <a:uLnTx/>
                  <a:uFillTx/>
                  <a:latin typeface="Roboto"/>
                  <a:ea typeface="Roboto"/>
                  <a:cs typeface="Roboto"/>
                  <a:sym typeface="Roboto"/>
                </a:rPr>
              </a:br>
              <a:r>
                <a:rPr kumimoji="0" lang="en-US" sz="700" b="0" i="0" u="none" strike="noStrike" kern="0" cap="none" spc="0" normalizeH="0" baseline="0" noProof="0">
                  <a:ln>
                    <a:noFill/>
                  </a:ln>
                  <a:solidFill>
                    <a:srgbClr val="757575"/>
                  </a:solidFill>
                  <a:effectLst/>
                  <a:uLnTx/>
                  <a:uFillTx/>
                  <a:latin typeface="Roboto"/>
                  <a:ea typeface="Roboto"/>
                  <a:cs typeface="Roboto"/>
                  <a:sym typeface="Roboto"/>
                </a:rPr>
                <a:t>Compute Engine</a:t>
              </a:r>
              <a:endParaRPr kumimoji="0" sz="700" b="0" i="0" u="none" strike="noStrike" kern="0" cap="none" spc="0" normalizeH="0" baseline="0" noProof="0">
                <a:ln>
                  <a:noFill/>
                </a:ln>
                <a:solidFill>
                  <a:srgbClr val="757575"/>
                </a:solidFill>
                <a:effectLst/>
                <a:uLnTx/>
                <a:uFillTx/>
                <a:latin typeface="Roboto"/>
                <a:ea typeface="Roboto"/>
                <a:cs typeface="Roboto"/>
                <a:sym typeface="Roboto"/>
              </a:endParaRPr>
            </a:p>
          </p:txBody>
        </p:sp>
        <p:pic>
          <p:nvPicPr>
            <p:cNvPr id="268" name="Google Shape;2479;p64">
              <a:extLst>
                <a:ext uri="{FF2B5EF4-FFF2-40B4-BE49-F238E27FC236}">
                  <a16:creationId xmlns:a16="http://schemas.microsoft.com/office/drawing/2014/main" id="{B9BA4B62-F049-B68C-6043-06FEC9942BA5}"/>
                </a:ext>
              </a:extLst>
            </p:cNvPr>
            <p:cNvPicPr preferRelativeResize="0"/>
            <p:nvPr/>
          </p:nvPicPr>
          <p:blipFill>
            <a:blip r:embed="rId4">
              <a:alphaModFix/>
            </a:blip>
            <a:stretch>
              <a:fillRect/>
            </a:stretch>
          </p:blipFill>
          <p:spPr>
            <a:xfrm>
              <a:off x="5666399" y="3167256"/>
              <a:ext cx="274200" cy="274200"/>
            </a:xfrm>
            <a:prstGeom prst="rect">
              <a:avLst/>
            </a:prstGeom>
            <a:noFill/>
            <a:ln>
              <a:noFill/>
            </a:ln>
          </p:spPr>
        </p:pic>
      </p:grpSp>
      <p:grpSp>
        <p:nvGrpSpPr>
          <p:cNvPr id="273" name="Google Shape;2459;p64">
            <a:extLst>
              <a:ext uri="{FF2B5EF4-FFF2-40B4-BE49-F238E27FC236}">
                <a16:creationId xmlns:a16="http://schemas.microsoft.com/office/drawing/2014/main" id="{8967994A-5001-8AF7-5DB9-B32AE78D9F40}"/>
              </a:ext>
            </a:extLst>
          </p:cNvPr>
          <p:cNvGrpSpPr/>
          <p:nvPr/>
        </p:nvGrpSpPr>
        <p:grpSpPr>
          <a:xfrm>
            <a:off x="782098" y="5520825"/>
            <a:ext cx="502920" cy="621792"/>
            <a:chOff x="1214622" y="3426277"/>
            <a:chExt cx="502920" cy="621792"/>
          </a:xfrm>
        </p:grpSpPr>
        <p:sp>
          <p:nvSpPr>
            <p:cNvPr id="274" name="Google Shape;2460;p64">
              <a:extLst>
                <a:ext uri="{FF2B5EF4-FFF2-40B4-BE49-F238E27FC236}">
                  <a16:creationId xmlns:a16="http://schemas.microsoft.com/office/drawing/2014/main" id="{2F60AD24-59A5-BA31-851B-1B80145716D3}"/>
                </a:ext>
              </a:extLst>
            </p:cNvPr>
            <p:cNvSpPr/>
            <p:nvPr/>
          </p:nvSpPr>
          <p:spPr>
            <a:xfrm>
              <a:off x="1214622" y="3426277"/>
              <a:ext cx="502920" cy="621792"/>
            </a:xfrm>
            <a:prstGeom prst="roundRect">
              <a:avLst>
                <a:gd name="adj" fmla="val 1674"/>
              </a:avLst>
            </a:prstGeom>
            <a:solidFill>
              <a:srgbClr val="FFFFFF"/>
            </a:solidFill>
            <a:ln>
              <a:noFill/>
            </a:ln>
            <a:effectLst>
              <a:outerShdw blurRad="19050" dist="6350" dir="5400000" algn="ctr" rotWithShape="0">
                <a:srgbClr val="000000">
                  <a:alpha val="44705"/>
                </a:srgbClr>
              </a:outerShdw>
            </a:effectLst>
          </p:spPr>
          <p:txBody>
            <a:bodyPr spcFirstLastPara="1" wrap="square" lIns="0" tIns="484625" rIns="0" bIns="45700" anchor="ctr" anchorCtr="0">
              <a:noAutofit/>
            </a:bodyPr>
            <a:lstStyle/>
            <a:p>
              <a:pPr marL="0" marR="0" lvl="0" indent="0" algn="ctr" defTabSz="914400" eaLnBrk="1" fontAlgn="auto" latinLnBrk="0" hangingPunct="1">
                <a:lnSpc>
                  <a:spcPct val="100000"/>
                </a:lnSpc>
                <a:spcBef>
                  <a:spcPts val="0"/>
                </a:spcBef>
                <a:spcAft>
                  <a:spcPts val="0"/>
                </a:spcAft>
                <a:buClr>
                  <a:srgbClr val="212121"/>
                </a:buClr>
                <a:buSzTx/>
                <a:buFont typeface="Roboto"/>
                <a:buNone/>
                <a:tabLst/>
                <a:defRPr/>
              </a:pPr>
              <a:r>
                <a:rPr kumimoji="0" lang="en-US" sz="700" kern="0">
                  <a:solidFill>
                    <a:srgbClr val="212121"/>
                  </a:solidFill>
                  <a:latin typeface="Roboto"/>
                  <a:ea typeface="Roboto"/>
                  <a:cs typeface="Roboto"/>
                  <a:sym typeface="Roboto"/>
                </a:rPr>
                <a:t>Operator</a:t>
              </a:r>
              <a:endParaRPr kumimoji="0" sz="700" b="0" i="0" u="none" strike="noStrike" kern="0" cap="none" spc="0" normalizeH="0" baseline="0" noProof="0">
                <a:ln>
                  <a:noFill/>
                </a:ln>
                <a:solidFill>
                  <a:srgbClr val="212121"/>
                </a:solidFill>
                <a:effectLst/>
                <a:uLnTx/>
                <a:uFillTx/>
                <a:latin typeface="Roboto"/>
                <a:ea typeface="Roboto"/>
                <a:cs typeface="Roboto"/>
                <a:sym typeface="Roboto"/>
              </a:endParaRPr>
            </a:p>
          </p:txBody>
        </p:sp>
        <p:pic>
          <p:nvPicPr>
            <p:cNvPr id="275" name="Google Shape;2461;p64">
              <a:extLst>
                <a:ext uri="{FF2B5EF4-FFF2-40B4-BE49-F238E27FC236}">
                  <a16:creationId xmlns:a16="http://schemas.microsoft.com/office/drawing/2014/main" id="{16E4CAB5-B56D-858F-354B-FA516CC71F2A}"/>
                </a:ext>
              </a:extLst>
            </p:cNvPr>
            <p:cNvPicPr preferRelativeResize="0"/>
            <p:nvPr/>
          </p:nvPicPr>
          <p:blipFill rotWithShape="1">
            <a:blip r:embed="rId2">
              <a:alphaModFix/>
            </a:blip>
            <a:srcRect/>
            <a:stretch/>
          </p:blipFill>
          <p:spPr>
            <a:xfrm>
              <a:off x="1251198" y="3462853"/>
              <a:ext cx="429768" cy="429768"/>
            </a:xfrm>
            <a:prstGeom prst="rect">
              <a:avLst/>
            </a:prstGeom>
            <a:noFill/>
            <a:ln>
              <a:noFill/>
            </a:ln>
          </p:spPr>
        </p:pic>
      </p:grpSp>
      <p:cxnSp>
        <p:nvCxnSpPr>
          <p:cNvPr id="276" name="Google Shape;2473;p64">
            <a:extLst>
              <a:ext uri="{FF2B5EF4-FFF2-40B4-BE49-F238E27FC236}">
                <a16:creationId xmlns:a16="http://schemas.microsoft.com/office/drawing/2014/main" id="{6AF83B32-E9D2-99FF-C36E-338305317A5F}"/>
              </a:ext>
            </a:extLst>
          </p:cNvPr>
          <p:cNvCxnSpPr>
            <a:cxnSpLocks/>
            <a:stCxn id="275" idx="3"/>
            <a:endCxn id="268" idx="2"/>
          </p:cNvCxnSpPr>
          <p:nvPr/>
        </p:nvCxnSpPr>
        <p:spPr>
          <a:xfrm>
            <a:off x="1248442" y="5772285"/>
            <a:ext cx="9737450" cy="35900"/>
          </a:xfrm>
          <a:prstGeom prst="bentConnector4">
            <a:avLst>
              <a:gd name="adj1" fmla="val 22885"/>
              <a:gd name="adj2" fmla="val 1002089"/>
            </a:avLst>
          </a:prstGeom>
          <a:noFill/>
          <a:ln w="9525" cap="flat" cmpd="sng">
            <a:solidFill>
              <a:srgbClr val="9E9E9E"/>
            </a:solidFill>
            <a:prstDash val="solid"/>
            <a:round/>
            <a:headEnd type="triangle" w="med" len="med"/>
            <a:tailEnd type="triangle" w="med" len="med"/>
          </a:ln>
        </p:spPr>
      </p:cxnSp>
      <p:sp>
        <p:nvSpPr>
          <p:cNvPr id="245" name="Google Shape;3916;p89">
            <a:extLst>
              <a:ext uri="{FF2B5EF4-FFF2-40B4-BE49-F238E27FC236}">
                <a16:creationId xmlns:a16="http://schemas.microsoft.com/office/drawing/2014/main" id="{8B93A26F-B15F-F420-1EBB-4488EF5EBA75}"/>
              </a:ext>
            </a:extLst>
          </p:cNvPr>
          <p:cNvSpPr/>
          <p:nvPr/>
        </p:nvSpPr>
        <p:spPr>
          <a:xfrm>
            <a:off x="2324606" y="1578230"/>
            <a:ext cx="984584" cy="4564387"/>
          </a:xfrm>
          <a:prstGeom prst="roundRect">
            <a:avLst>
              <a:gd name="adj" fmla="val 827"/>
            </a:avLst>
          </a:prstGeom>
          <a:solidFill>
            <a:srgbClr val="F3E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434343"/>
              </a:solidFill>
              <a:latin typeface="Arial"/>
              <a:ea typeface="Arial"/>
              <a:cs typeface="Arial"/>
              <a:sym typeface="Arial"/>
            </a:endParaRPr>
          </a:p>
        </p:txBody>
      </p:sp>
      <p:sp>
        <p:nvSpPr>
          <p:cNvPr id="246" name="Google Shape;3917;p89">
            <a:extLst>
              <a:ext uri="{FF2B5EF4-FFF2-40B4-BE49-F238E27FC236}">
                <a16:creationId xmlns:a16="http://schemas.microsoft.com/office/drawing/2014/main" id="{0D7C432D-8DA0-68E1-0848-B16F30A7C74C}"/>
              </a:ext>
            </a:extLst>
          </p:cNvPr>
          <p:cNvSpPr txBox="1"/>
          <p:nvPr/>
        </p:nvSpPr>
        <p:spPr>
          <a:xfrm>
            <a:off x="2365622" y="1597794"/>
            <a:ext cx="534072" cy="617763"/>
          </a:xfrm>
          <a:prstGeom prst="rect">
            <a:avLst/>
          </a:prstGeom>
          <a:noFill/>
          <a:ln>
            <a:noFill/>
          </a:ln>
        </p:spPr>
        <p:txBody>
          <a:bodyPr spcFirstLastPara="1" wrap="square" lIns="91425" tIns="64000" rIns="0" bIns="0" anchor="t" anchorCtr="0">
            <a:noAutofit/>
          </a:bodyPr>
          <a:lstStyle/>
          <a:p>
            <a:pPr marL="0" marR="0" lvl="0" indent="0" algn="l" rtl="0">
              <a:lnSpc>
                <a:spcPct val="133333"/>
              </a:lnSpc>
              <a:spcBef>
                <a:spcPts val="0"/>
              </a:spcBef>
              <a:spcAft>
                <a:spcPts val="0"/>
              </a:spcAft>
              <a:buClr>
                <a:srgbClr val="9E9E9E"/>
              </a:buClr>
              <a:buFont typeface="Roboto"/>
              <a:buNone/>
            </a:pPr>
            <a:r>
              <a:rPr lang="en-US" sz="750" b="0" i="0" u="none" strike="noStrike" cap="none">
                <a:solidFill>
                  <a:srgbClr val="434343"/>
                </a:solidFill>
                <a:latin typeface="Roboto"/>
                <a:ea typeface="Roboto"/>
                <a:cs typeface="Roboto"/>
                <a:sym typeface="Roboto"/>
              </a:rPr>
              <a:t>Hub</a:t>
            </a:r>
            <a:endParaRPr sz="600" b="0" i="0" u="none" strike="noStrike" cap="none">
              <a:solidFill>
                <a:srgbClr val="434343"/>
              </a:solidFill>
              <a:latin typeface="Roboto"/>
              <a:ea typeface="Roboto"/>
              <a:cs typeface="Roboto"/>
              <a:sym typeface="Roboto"/>
            </a:endParaRPr>
          </a:p>
        </p:txBody>
      </p:sp>
      <p:sp>
        <p:nvSpPr>
          <p:cNvPr id="284" name="Google Shape;280;p25">
            <a:extLst>
              <a:ext uri="{FF2B5EF4-FFF2-40B4-BE49-F238E27FC236}">
                <a16:creationId xmlns:a16="http://schemas.microsoft.com/office/drawing/2014/main" id="{3D5F927F-B2C4-3647-7DFC-F4F701F4F0BD}"/>
              </a:ext>
            </a:extLst>
          </p:cNvPr>
          <p:cNvSpPr txBox="1"/>
          <p:nvPr/>
        </p:nvSpPr>
        <p:spPr>
          <a:xfrm>
            <a:off x="1367682" y="2224187"/>
            <a:ext cx="942000" cy="2907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808080"/>
              </a:buClr>
              <a:buFont typeface="Open Sans"/>
              <a:buNone/>
            </a:pPr>
            <a:r>
              <a:rPr lang="en-US" sz="700" b="1">
                <a:solidFill>
                  <a:srgbClr val="808080"/>
                </a:solidFill>
                <a:latin typeface="Roboto"/>
                <a:ea typeface="Roboto"/>
                <a:cs typeface="Roboto"/>
                <a:sym typeface="Roboto"/>
              </a:rPr>
              <a:t>Partner</a:t>
            </a:r>
            <a:r>
              <a:rPr lang="en-US" sz="700" b="1" i="0" u="none" strike="noStrike" cap="none">
                <a:solidFill>
                  <a:srgbClr val="808080"/>
                </a:solidFill>
                <a:latin typeface="Roboto"/>
                <a:ea typeface="Roboto"/>
                <a:cs typeface="Roboto"/>
                <a:sym typeface="Roboto"/>
              </a:rPr>
              <a:t> Interconnect</a:t>
            </a:r>
            <a:endParaRPr b="1">
              <a:latin typeface="Roboto"/>
              <a:ea typeface="Roboto"/>
              <a:cs typeface="Roboto"/>
              <a:sym typeface="Roboto"/>
            </a:endParaRPr>
          </a:p>
        </p:txBody>
      </p:sp>
      <p:pic>
        <p:nvPicPr>
          <p:cNvPr id="285" name="Google Shape;297;p25">
            <a:extLst>
              <a:ext uri="{FF2B5EF4-FFF2-40B4-BE49-F238E27FC236}">
                <a16:creationId xmlns:a16="http://schemas.microsoft.com/office/drawing/2014/main" id="{11EBAD40-66BD-85BC-C63F-914D0A29BAF5}"/>
              </a:ext>
            </a:extLst>
          </p:cNvPr>
          <p:cNvPicPr preferRelativeResize="0"/>
          <p:nvPr/>
        </p:nvPicPr>
        <p:blipFill>
          <a:blip r:embed="rId14">
            <a:alphaModFix/>
          </a:blip>
          <a:stretch>
            <a:fillRect/>
          </a:stretch>
        </p:blipFill>
        <p:spPr>
          <a:xfrm>
            <a:off x="1647099" y="1983898"/>
            <a:ext cx="394800" cy="290623"/>
          </a:xfrm>
          <a:prstGeom prst="rect">
            <a:avLst/>
          </a:prstGeom>
          <a:noFill/>
          <a:ln>
            <a:noFill/>
          </a:ln>
        </p:spPr>
      </p:pic>
      <p:sp>
        <p:nvSpPr>
          <p:cNvPr id="286" name="Google Shape;279;p25">
            <a:extLst>
              <a:ext uri="{FF2B5EF4-FFF2-40B4-BE49-F238E27FC236}">
                <a16:creationId xmlns:a16="http://schemas.microsoft.com/office/drawing/2014/main" id="{F430F314-4F42-E604-33E6-6D5E02CCDA91}"/>
              </a:ext>
            </a:extLst>
          </p:cNvPr>
          <p:cNvSpPr txBox="1"/>
          <p:nvPr/>
        </p:nvSpPr>
        <p:spPr>
          <a:xfrm>
            <a:off x="2137558" y="2253093"/>
            <a:ext cx="899100" cy="2502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808080"/>
              </a:buClr>
              <a:buFont typeface="Open Sans"/>
              <a:buNone/>
            </a:pPr>
            <a:r>
              <a:rPr lang="en-US" sz="700" b="1">
                <a:solidFill>
                  <a:srgbClr val="808080"/>
                </a:solidFill>
                <a:latin typeface="Roboto"/>
                <a:ea typeface="Roboto"/>
                <a:cs typeface="Roboto"/>
                <a:sym typeface="Roboto"/>
              </a:rPr>
              <a:t>Cloud Router</a:t>
            </a:r>
            <a:endParaRPr b="1">
              <a:latin typeface="Roboto"/>
              <a:ea typeface="Roboto"/>
              <a:cs typeface="Roboto"/>
              <a:sym typeface="Roboto"/>
            </a:endParaRPr>
          </a:p>
        </p:txBody>
      </p:sp>
      <p:pic>
        <p:nvPicPr>
          <p:cNvPr id="287" name="Google Shape;291;p25">
            <a:extLst>
              <a:ext uri="{FF2B5EF4-FFF2-40B4-BE49-F238E27FC236}">
                <a16:creationId xmlns:a16="http://schemas.microsoft.com/office/drawing/2014/main" id="{DF7ED782-5569-82F6-8734-556EACCCD5A2}"/>
              </a:ext>
            </a:extLst>
          </p:cNvPr>
          <p:cNvPicPr preferRelativeResize="0"/>
          <p:nvPr/>
        </p:nvPicPr>
        <p:blipFill>
          <a:blip r:embed="rId15">
            <a:alphaModFix/>
          </a:blip>
          <a:stretch>
            <a:fillRect/>
          </a:stretch>
        </p:blipFill>
        <p:spPr>
          <a:xfrm>
            <a:off x="2352634" y="1955148"/>
            <a:ext cx="342900" cy="342900"/>
          </a:xfrm>
          <a:prstGeom prst="rect">
            <a:avLst/>
          </a:prstGeom>
          <a:noFill/>
          <a:ln>
            <a:noFill/>
          </a:ln>
        </p:spPr>
      </p:pic>
      <p:sp>
        <p:nvSpPr>
          <p:cNvPr id="288" name="Google Shape;279;p25">
            <a:extLst>
              <a:ext uri="{FF2B5EF4-FFF2-40B4-BE49-F238E27FC236}">
                <a16:creationId xmlns:a16="http://schemas.microsoft.com/office/drawing/2014/main" id="{B5399F5D-D055-7695-5F91-B3FACBDEA865}"/>
              </a:ext>
            </a:extLst>
          </p:cNvPr>
          <p:cNvSpPr txBox="1"/>
          <p:nvPr/>
        </p:nvSpPr>
        <p:spPr>
          <a:xfrm>
            <a:off x="834892" y="2263963"/>
            <a:ext cx="899100" cy="2502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808080"/>
              </a:buClr>
              <a:buFont typeface="Open Sans"/>
              <a:buNone/>
            </a:pPr>
            <a:r>
              <a:rPr lang="en-US" sz="700" b="1">
                <a:solidFill>
                  <a:srgbClr val="808080"/>
                </a:solidFill>
                <a:latin typeface="Roboto"/>
                <a:ea typeface="Roboto"/>
                <a:cs typeface="Roboto"/>
                <a:sym typeface="Roboto"/>
              </a:rPr>
              <a:t>Router</a:t>
            </a:r>
            <a:endParaRPr b="1">
              <a:latin typeface="Roboto"/>
              <a:ea typeface="Roboto"/>
              <a:cs typeface="Roboto"/>
              <a:sym typeface="Roboto"/>
            </a:endParaRPr>
          </a:p>
        </p:txBody>
      </p:sp>
      <p:pic>
        <p:nvPicPr>
          <p:cNvPr id="289" name="Google Shape;291;p25">
            <a:extLst>
              <a:ext uri="{FF2B5EF4-FFF2-40B4-BE49-F238E27FC236}">
                <a16:creationId xmlns:a16="http://schemas.microsoft.com/office/drawing/2014/main" id="{F2C441EC-94D9-42A0-B72F-6CF232262390}"/>
              </a:ext>
            </a:extLst>
          </p:cNvPr>
          <p:cNvPicPr preferRelativeResize="0"/>
          <p:nvPr/>
        </p:nvPicPr>
        <p:blipFill>
          <a:blip r:embed="rId15">
            <a:alphaModFix/>
            <a:grayscl/>
          </a:blip>
          <a:stretch>
            <a:fillRect/>
          </a:stretch>
        </p:blipFill>
        <p:spPr>
          <a:xfrm>
            <a:off x="1049968" y="1966018"/>
            <a:ext cx="342900" cy="342900"/>
          </a:xfrm>
          <a:prstGeom prst="rect">
            <a:avLst/>
          </a:prstGeom>
          <a:noFill/>
          <a:ln>
            <a:noFill/>
          </a:ln>
        </p:spPr>
      </p:pic>
      <p:cxnSp>
        <p:nvCxnSpPr>
          <p:cNvPr id="290" name="Google Shape;789;p36">
            <a:extLst>
              <a:ext uri="{FF2B5EF4-FFF2-40B4-BE49-F238E27FC236}">
                <a16:creationId xmlns:a16="http://schemas.microsoft.com/office/drawing/2014/main" id="{6647CCF5-E7AB-36A4-9DFE-380D0F8F06AB}"/>
              </a:ext>
            </a:extLst>
          </p:cNvPr>
          <p:cNvCxnSpPr/>
          <p:nvPr/>
        </p:nvCxnSpPr>
        <p:spPr>
          <a:xfrm>
            <a:off x="1378751" y="2136850"/>
            <a:ext cx="263400" cy="0"/>
          </a:xfrm>
          <a:prstGeom prst="straightConnector1">
            <a:avLst/>
          </a:prstGeom>
          <a:noFill/>
          <a:ln w="9525" cap="flat" cmpd="sng">
            <a:solidFill>
              <a:srgbClr val="3A7DF0"/>
            </a:solidFill>
            <a:prstDash val="solid"/>
            <a:round/>
            <a:headEnd type="triangle" w="med" len="med"/>
            <a:tailEnd type="triangle" w="med" len="med"/>
          </a:ln>
        </p:spPr>
      </p:cxnSp>
      <p:cxnSp>
        <p:nvCxnSpPr>
          <p:cNvPr id="291" name="Google Shape;789;p36">
            <a:extLst>
              <a:ext uri="{FF2B5EF4-FFF2-40B4-BE49-F238E27FC236}">
                <a16:creationId xmlns:a16="http://schemas.microsoft.com/office/drawing/2014/main" id="{7D06D787-C531-EAF1-3ED4-6214EEFA34B7}"/>
              </a:ext>
            </a:extLst>
          </p:cNvPr>
          <p:cNvCxnSpPr>
            <a:cxnSpLocks/>
            <a:endCxn id="287" idx="1"/>
          </p:cNvCxnSpPr>
          <p:nvPr/>
        </p:nvCxnSpPr>
        <p:spPr>
          <a:xfrm>
            <a:off x="2005858" y="2113583"/>
            <a:ext cx="346776" cy="13015"/>
          </a:xfrm>
          <a:prstGeom prst="straightConnector1">
            <a:avLst/>
          </a:prstGeom>
          <a:noFill/>
          <a:ln w="9525" cap="flat" cmpd="sng">
            <a:solidFill>
              <a:srgbClr val="3A7DF0"/>
            </a:solidFill>
            <a:prstDash val="solid"/>
            <a:round/>
            <a:headEnd type="triangle" w="med" len="med"/>
            <a:tailEnd type="triangle" w="med" len="med"/>
          </a:ln>
        </p:spPr>
      </p:cxnSp>
      <p:sp>
        <p:nvSpPr>
          <p:cNvPr id="293" name="Google Shape;542;p32">
            <a:extLst>
              <a:ext uri="{FF2B5EF4-FFF2-40B4-BE49-F238E27FC236}">
                <a16:creationId xmlns:a16="http://schemas.microsoft.com/office/drawing/2014/main" id="{0301871B-3447-1C80-4AF7-ECDC1EE02725}"/>
              </a:ext>
            </a:extLst>
          </p:cNvPr>
          <p:cNvSpPr/>
          <p:nvPr/>
        </p:nvSpPr>
        <p:spPr>
          <a:xfrm>
            <a:off x="370572" y="982725"/>
            <a:ext cx="11735701" cy="274200"/>
          </a:xfrm>
          <a:prstGeom prst="roundRect">
            <a:avLst>
              <a:gd name="adj" fmla="val 1674"/>
            </a:avLst>
          </a:prstGeom>
          <a:solidFill>
            <a:srgbClr val="519BF7"/>
          </a:solidFill>
          <a:ln>
            <a:noFill/>
          </a:ln>
          <a:effectLst>
            <a:outerShdw blurRad="38100" dist="38100" dir="5400000" sx="99000" sy="99000" algn="ctr" rotWithShape="0">
              <a:srgbClr val="000000">
                <a:alpha val="15690"/>
              </a:srgbClr>
            </a:outerShdw>
          </a:effectLst>
        </p:spPr>
        <p:txBody>
          <a:bodyPr spcFirstLastPara="1" wrap="square" lIns="457200" tIns="0" rIns="0" bIns="0" anchor="t" anchorCtr="0">
            <a:noAutofit/>
          </a:bodyPr>
          <a:lstStyle/>
          <a:p>
            <a:pPr marL="0" marR="0" lvl="0" indent="0" rtl="0">
              <a:lnSpc>
                <a:spcPct val="100000"/>
              </a:lnSpc>
              <a:spcBef>
                <a:spcPts val="500"/>
              </a:spcBef>
              <a:spcAft>
                <a:spcPts val="0"/>
              </a:spcAft>
              <a:buClr>
                <a:srgbClr val="FFFFFF"/>
              </a:buClr>
              <a:buFont typeface="Roboto"/>
              <a:buNone/>
            </a:pPr>
            <a:r>
              <a:rPr lang="ja-JP" altLang="en-US" sz="1100" b="1">
                <a:solidFill>
                  <a:srgbClr val="FFFFFF"/>
                </a:solidFill>
                <a:latin typeface="Roboto"/>
                <a:ea typeface="Roboto"/>
                <a:cs typeface="Roboto"/>
                <a:sym typeface="Roboto"/>
              </a:rPr>
              <a:t>システム構成</a:t>
            </a:r>
            <a:endParaRPr sz="1100" b="1" i="0" u="none" strike="noStrike" cap="none">
              <a:solidFill>
                <a:srgbClr val="FFFFFF"/>
              </a:solidFill>
              <a:latin typeface="Roboto"/>
              <a:ea typeface="Roboto"/>
              <a:cs typeface="Roboto"/>
              <a:sym typeface="Roboto"/>
            </a:endParaRPr>
          </a:p>
        </p:txBody>
      </p:sp>
      <p:sp>
        <p:nvSpPr>
          <p:cNvPr id="294" name="Google Shape;543;p32">
            <a:extLst>
              <a:ext uri="{FF2B5EF4-FFF2-40B4-BE49-F238E27FC236}">
                <a16:creationId xmlns:a16="http://schemas.microsoft.com/office/drawing/2014/main" id="{1AB696D6-FAF8-A8B2-F0D7-E595861923A6}"/>
              </a:ext>
            </a:extLst>
          </p:cNvPr>
          <p:cNvSpPr/>
          <p:nvPr/>
        </p:nvSpPr>
        <p:spPr>
          <a:xfrm flipV="1">
            <a:off x="359739" y="6305387"/>
            <a:ext cx="11746535" cy="94503"/>
          </a:xfrm>
          <a:prstGeom prst="rect">
            <a:avLst/>
          </a:prstGeom>
          <a:solidFill>
            <a:srgbClr val="E0E0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396350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BAD50C1-FC6F-482D-B890-9777E277AE5B}"/>
              </a:ext>
            </a:extLst>
          </p:cNvPr>
          <p:cNvSpPr>
            <a:spLocks noGrp="1"/>
          </p:cNvSpPr>
          <p:nvPr>
            <p:ph type="title"/>
          </p:nvPr>
        </p:nvSpPr>
        <p:spPr/>
        <p:txBody>
          <a:bodyPr>
            <a:normAutofit/>
          </a:bodyPr>
          <a:lstStyle/>
          <a:p>
            <a:r>
              <a:rPr lang="en-US" altLang="zh-TW"/>
              <a:t>AWS</a:t>
            </a:r>
            <a:r>
              <a:rPr lang="zh-TW" altLang="en-US"/>
              <a:t>共通基盤構築</a:t>
            </a:r>
            <a:r>
              <a:rPr lang="ja-JP" altLang="en-US">
                <a:latin typeface="メイリオ" panose="020B0604030504040204" pitchFamily="50" charset="-128"/>
                <a:ea typeface="メイリオ" panose="020B0604030504040204" pitchFamily="50" charset="-128"/>
                <a:cs typeface="Segoe UI"/>
              </a:rPr>
              <a:t>（</a:t>
            </a:r>
            <a:r>
              <a:rPr lang="en-US" altLang="ja-JP">
                <a:latin typeface="メイリオ" panose="020B0604030504040204" pitchFamily="50" charset="-128"/>
                <a:ea typeface="メイリオ" panose="020B0604030504040204" pitchFamily="50" charset="-128"/>
                <a:cs typeface="Segoe UI"/>
              </a:rPr>
              <a:t>1/3</a:t>
            </a:r>
            <a:r>
              <a:rPr lang="ja-JP" altLang="en-US">
                <a:latin typeface="メイリオ" panose="020B0604030504040204" pitchFamily="50" charset="-128"/>
                <a:ea typeface="メイリオ" panose="020B0604030504040204" pitchFamily="50" charset="-128"/>
                <a:cs typeface="Segoe UI"/>
              </a:rPr>
              <a:t>）</a:t>
            </a:r>
            <a:endParaRPr lang="ja-JP" altLang="en-US"/>
          </a:p>
        </p:txBody>
      </p:sp>
      <p:sp>
        <p:nvSpPr>
          <p:cNvPr id="10" name="TextBox 9"/>
          <p:cNvSpPr txBox="1"/>
          <p:nvPr/>
        </p:nvSpPr>
        <p:spPr>
          <a:xfrm>
            <a:off x="417397" y="962845"/>
            <a:ext cx="6699377" cy="5078313"/>
          </a:xfrm>
          <a:prstGeom prst="rect">
            <a:avLst/>
          </a:prstGeom>
          <a:noFill/>
        </p:spPr>
        <p:txBody>
          <a:bodyPr wrap="square" rtlCol="0">
            <a:spAutoFit/>
          </a:bodyPr>
          <a:lstStyle/>
          <a:p>
            <a:pPr algn="l" rtl="0"/>
            <a:r>
              <a:rPr lang="ja-JP" altLang="en-US">
                <a:solidFill>
                  <a:srgbClr val="007DC2"/>
                </a:solidFill>
                <a:latin typeface="Meiryo UI" panose="020B0604030504040204" pitchFamily="50" charset="-128"/>
                <a:ea typeface="Meiryo UI" panose="020B0604030504040204" pitchFamily="50" charset="-128"/>
              </a:rPr>
              <a:t>顧客の</a:t>
            </a:r>
            <a:r>
              <a:rPr lang="ja" altLang="en-US">
                <a:solidFill>
                  <a:srgbClr val="007DC2"/>
                </a:solidFill>
                <a:latin typeface="Meiryo UI" panose="020B0604030504040204" pitchFamily="50" charset="-128"/>
                <a:ea typeface="Meiryo UI" panose="020B0604030504040204" pitchFamily="50" charset="-128"/>
              </a:rPr>
              <a:t>ターゲット </a:t>
            </a:r>
            <a:endParaRPr lang="ja" altLang="en-US">
              <a:latin typeface="Meiryo UI" panose="020B0604030504040204" pitchFamily="50" charset="-128"/>
              <a:ea typeface="Meiryo UI" panose="020B0604030504040204" pitchFamily="50" charset="-128"/>
            </a:endParaRPr>
          </a:p>
          <a:p>
            <a:pPr lvl="1" eaLnBrk="0" hangingPunct="0">
              <a:buSzPct val="104000"/>
            </a:pPr>
            <a:r>
              <a:rPr lang="ja-JP" altLang="en-US">
                <a:latin typeface="Meiryo UI" panose="020B0604030504040204" pitchFamily="50" charset="-128"/>
                <a:ea typeface="Meiryo UI" panose="020B0604030504040204" pitchFamily="50" charset="-128"/>
              </a:rPr>
              <a:t>今後、</a:t>
            </a:r>
            <a:r>
              <a:rPr lang="en-US" altLang="ja-JP">
                <a:latin typeface="Meiryo UI" panose="020B0604030504040204" pitchFamily="50" charset="-128"/>
                <a:ea typeface="Meiryo UI" panose="020B0604030504040204" pitchFamily="50" charset="-128"/>
              </a:rPr>
              <a:t>AWS</a:t>
            </a:r>
            <a:r>
              <a:rPr lang="ja-JP" altLang="en-US">
                <a:latin typeface="Meiryo UI" panose="020B0604030504040204" pitchFamily="50" charset="-128"/>
                <a:ea typeface="Meiryo UI" panose="020B0604030504040204" pitchFamily="50" charset="-128"/>
              </a:rPr>
              <a:t>上に多くのシステムを構築予定。</a:t>
            </a:r>
            <a:endParaRPr lang="en-US" altLang="ja-JP">
              <a:latin typeface="Meiryo UI" panose="020B0604030504040204" pitchFamily="50" charset="-128"/>
              <a:ea typeface="Meiryo UI" panose="020B0604030504040204" pitchFamily="50" charset="-128"/>
            </a:endParaRPr>
          </a:p>
          <a:p>
            <a:pPr lvl="1" eaLnBrk="0" hangingPunct="0">
              <a:buSzPct val="104000"/>
            </a:pPr>
            <a:r>
              <a:rPr lang="ja-JP" altLang="en-US">
                <a:latin typeface="Meiryo UI" panose="020B0604030504040204" pitchFamily="50" charset="-128"/>
                <a:ea typeface="Meiryo UI" panose="020B0604030504040204" pitchFamily="50" charset="-128"/>
              </a:rPr>
              <a:t>構築に先立って</a:t>
            </a:r>
            <a:r>
              <a:rPr lang="en-US" altLang="ja-JP">
                <a:latin typeface="Meiryo UI" panose="020B0604030504040204" pitchFamily="50" charset="-128"/>
                <a:ea typeface="Meiryo UI" panose="020B0604030504040204" pitchFamily="50" charset="-128"/>
              </a:rPr>
              <a:t>AWS</a:t>
            </a:r>
            <a:r>
              <a:rPr lang="ja-JP" altLang="en-US">
                <a:latin typeface="Meiryo UI" panose="020B0604030504040204" pitchFamily="50" charset="-128"/>
                <a:ea typeface="Meiryo UI" panose="020B0604030504040204" pitchFamily="50" charset="-128"/>
              </a:rPr>
              <a:t>上のシステムを統合監視する共通基盤を構築。既存のデータセンターとのデータ連携、ジョブ管理の実行。また、新規システムを</a:t>
            </a:r>
            <a:r>
              <a:rPr lang="en-US" altLang="ja-JP">
                <a:latin typeface="Meiryo UI" panose="020B0604030504040204" pitchFamily="50" charset="-128"/>
                <a:ea typeface="Meiryo UI" panose="020B0604030504040204" pitchFamily="50" charset="-128"/>
              </a:rPr>
              <a:t>AWS</a:t>
            </a:r>
            <a:r>
              <a:rPr lang="ja-JP" altLang="en-US">
                <a:latin typeface="Meiryo UI" panose="020B0604030504040204" pitchFamily="50" charset="-128"/>
                <a:ea typeface="Meiryo UI" panose="020B0604030504040204" pitchFamily="50" charset="-128"/>
              </a:rPr>
              <a:t>上で開発する際、自動的に共通基盤と連携する環境の提供。</a:t>
            </a:r>
            <a:endParaRPr lang="en-US" altLang="ja-JP">
              <a:latin typeface="Meiryo UI" panose="020B0604030504040204" pitchFamily="50" charset="-128"/>
              <a:ea typeface="Meiryo UI" panose="020B0604030504040204" pitchFamily="50" charset="-128"/>
            </a:endParaRPr>
          </a:p>
          <a:p>
            <a:pPr lvl="1" eaLnBrk="0" hangingPunct="0">
              <a:buSzPct val="104000"/>
            </a:pPr>
            <a:endParaRPr lang="en-US" altLang="ja">
              <a:latin typeface="Meiryo UI" panose="020B0604030504040204" pitchFamily="50" charset="-128"/>
              <a:ea typeface="Meiryo UI" panose="020B0604030504040204" pitchFamily="50" charset="-128"/>
            </a:endParaRPr>
          </a:p>
          <a:p>
            <a:r>
              <a:rPr lang="en-US" altLang="ja-JP">
                <a:solidFill>
                  <a:srgbClr val="0070C0"/>
                </a:solidFill>
                <a:latin typeface="Meiryo UI" panose="020B0604030504040204" pitchFamily="50" charset="-128"/>
                <a:ea typeface="Meiryo UI" panose="020B0604030504040204" pitchFamily="50" charset="-128"/>
              </a:rPr>
              <a:t>FPT</a:t>
            </a:r>
            <a:r>
              <a:rPr lang="ja-JP" altLang="en-US">
                <a:solidFill>
                  <a:srgbClr val="0070C0"/>
                </a:solidFill>
                <a:latin typeface="Meiryo UI" panose="020B0604030504040204" pitchFamily="50" charset="-128"/>
                <a:ea typeface="Meiryo UI" panose="020B0604030504040204" pitchFamily="50" charset="-128"/>
              </a:rPr>
              <a:t>の作業範囲</a:t>
            </a:r>
            <a:endParaRPr lang="en-US" altLang="ja-JP">
              <a:solidFill>
                <a:srgbClr val="0070C0"/>
              </a:solidFill>
              <a:latin typeface="Meiryo UI" panose="020B0604030504040204" pitchFamily="50" charset="-128"/>
              <a:ea typeface="Meiryo UI" panose="020B0604030504040204" pitchFamily="50" charset="-128"/>
            </a:endParaRPr>
          </a:p>
          <a:p>
            <a:pPr lvl="1"/>
            <a:r>
              <a:rPr lang="en-US" altLang="ja-JP">
                <a:latin typeface="Meiryo UI" panose="020B0604030504040204" pitchFamily="50" charset="-128"/>
                <a:ea typeface="Meiryo UI" panose="020B0604030504040204" pitchFamily="50" charset="-128"/>
              </a:rPr>
              <a:t>AWS</a:t>
            </a:r>
            <a:r>
              <a:rPr lang="ja-JP" altLang="en-US">
                <a:latin typeface="Meiryo UI" panose="020B0604030504040204" pitchFamily="50" charset="-128"/>
                <a:ea typeface="Meiryo UI" panose="020B0604030504040204" pitchFamily="50" charset="-128"/>
              </a:rPr>
              <a:t>共通基盤の要件定義から設計・開発・検証・展開まで対応</a:t>
            </a:r>
            <a:endParaRPr lang="en-US" altLang="ja-JP">
              <a:latin typeface="Meiryo UI" panose="020B0604030504040204" pitchFamily="50" charset="-128"/>
              <a:ea typeface="Meiryo UI" panose="020B0604030504040204" pitchFamily="50" charset="-128"/>
            </a:endParaRPr>
          </a:p>
          <a:p>
            <a:pPr lvl="1"/>
            <a:endParaRPr lang="en-US" altLang="ja-JP">
              <a:latin typeface="Meiryo UI" panose="020B0604030504040204" pitchFamily="50" charset="-128"/>
              <a:ea typeface="Meiryo UI" panose="020B0604030504040204" pitchFamily="50" charset="-128"/>
            </a:endParaRPr>
          </a:p>
          <a:p>
            <a:r>
              <a:rPr lang="ja" altLang="en-US">
                <a:solidFill>
                  <a:srgbClr val="0070C0"/>
                </a:solidFill>
                <a:latin typeface="Meiryo UI" panose="020B0604030504040204" pitchFamily="50" charset="-128"/>
                <a:ea typeface="Meiryo UI" panose="020B0604030504040204" pitchFamily="50" charset="-128"/>
              </a:rPr>
              <a:t>技術</a:t>
            </a:r>
          </a:p>
          <a:p>
            <a:pPr marL="720976" lvl="1" indent="-263776">
              <a:buFont typeface="Arial" pitchFamily="34" charset="0"/>
              <a:buChar char="•"/>
            </a:pPr>
            <a:r>
              <a:rPr lang="en-US" altLang="ja">
                <a:latin typeface="Meiryo UI" panose="020B0604030504040204" pitchFamily="50" charset="-128"/>
                <a:ea typeface="Meiryo UI" panose="020B0604030504040204" pitchFamily="50" charset="-128"/>
              </a:rPr>
              <a:t>EC2, S3, </a:t>
            </a:r>
            <a:r>
              <a:rPr lang="en-US" altLang="ja" err="1">
                <a:latin typeface="Meiryo UI" panose="020B0604030504040204" pitchFamily="50" charset="-128"/>
                <a:ea typeface="Meiryo UI" panose="020B0604030504040204" pitchFamily="50" charset="-128"/>
              </a:rPr>
              <a:t>CloudWatch</a:t>
            </a:r>
            <a:r>
              <a:rPr lang="en-US" altLang="ja">
                <a:latin typeface="Meiryo UI" panose="020B0604030504040204" pitchFamily="50" charset="-128"/>
                <a:ea typeface="Meiryo UI" panose="020B0604030504040204" pitchFamily="50" charset="-128"/>
              </a:rPr>
              <a:t>, SNS, SQS, Lambda, AD Services</a:t>
            </a:r>
          </a:p>
          <a:p>
            <a:pPr marL="720976" lvl="1" indent="-263776">
              <a:buFont typeface="Arial" pitchFamily="34" charset="0"/>
              <a:buChar char="•"/>
            </a:pPr>
            <a:r>
              <a:rPr lang="en-US" altLang="ja">
                <a:latin typeface="Meiryo UI" panose="020B0604030504040204" pitchFamily="50" charset="-128"/>
                <a:ea typeface="Meiryo UI" panose="020B0604030504040204" pitchFamily="50" charset="-128"/>
              </a:rPr>
              <a:t>ELK Stack, AWS </a:t>
            </a:r>
            <a:r>
              <a:rPr lang="en-US" altLang="ja" err="1">
                <a:latin typeface="Meiryo UI" panose="020B0604030504040204" pitchFamily="50" charset="-128"/>
                <a:ea typeface="Meiryo UI" panose="020B0604030504040204" pitchFamily="50" charset="-128"/>
              </a:rPr>
              <a:t>Cognito</a:t>
            </a:r>
            <a:endParaRPr lang="en-US" altLang="ja">
              <a:latin typeface="Meiryo UI" panose="020B0604030504040204" pitchFamily="50" charset="-128"/>
              <a:ea typeface="Meiryo UI" panose="020B0604030504040204" pitchFamily="50" charset="-128"/>
            </a:endParaRPr>
          </a:p>
          <a:p>
            <a:pPr lvl="1"/>
            <a:endParaRPr lang="en-US" altLang="ja-JP">
              <a:latin typeface="Meiryo UI" panose="020B0604030504040204" pitchFamily="50" charset="-128"/>
              <a:ea typeface="Meiryo UI" panose="020B0604030504040204" pitchFamily="50" charset="-128"/>
            </a:endParaRPr>
          </a:p>
          <a:p>
            <a:r>
              <a:rPr lang="ja-JP" altLang="en-US">
                <a:solidFill>
                  <a:srgbClr val="0070C0"/>
                </a:solidFill>
                <a:latin typeface="Meiryo UI" panose="020B0604030504040204" pitchFamily="50" charset="-128"/>
                <a:ea typeface="Meiryo UI" panose="020B0604030504040204" pitchFamily="50" charset="-128"/>
              </a:rPr>
              <a:t>効果</a:t>
            </a:r>
            <a:endParaRPr lang="en-US" altLang="ja-JP">
              <a:latin typeface="Meiryo UI" panose="020B0604030504040204" pitchFamily="50" charset="-128"/>
              <a:ea typeface="Meiryo UI" panose="020B0604030504040204" pitchFamily="50" charset="-128"/>
            </a:endParaRPr>
          </a:p>
          <a:p>
            <a:pPr lvl="1" eaLnBrk="0" hangingPunct="0">
              <a:buSzPct val="104000"/>
            </a:pPr>
            <a:r>
              <a:rPr lang="en-US" altLang="ja-JP">
                <a:latin typeface="Meiryo UI" panose="020B0604030504040204" pitchFamily="50" charset="-128"/>
                <a:ea typeface="Meiryo UI" panose="020B0604030504040204" pitchFamily="50" charset="-128"/>
              </a:rPr>
              <a:t>AWS</a:t>
            </a:r>
            <a:r>
              <a:rPr lang="ja-JP" altLang="en-US">
                <a:latin typeface="Meiryo UI" panose="020B0604030504040204" pitchFamily="50" charset="-128"/>
                <a:ea typeface="Meiryo UI" panose="020B0604030504040204" pitchFamily="50" charset="-128"/>
              </a:rPr>
              <a:t>上の構築から監視までを共通化することによる管理・運用業務の効率化。</a:t>
            </a:r>
            <a:endParaRPr lang="en-US" altLang="ja-JP">
              <a:latin typeface="Meiryo UI" panose="020B0604030504040204" pitchFamily="50" charset="-128"/>
              <a:ea typeface="Meiryo UI" panose="020B0604030504040204" pitchFamily="50" charset="-128"/>
            </a:endParaRPr>
          </a:p>
        </p:txBody>
      </p:sp>
      <p:grpSp>
        <p:nvGrpSpPr>
          <p:cNvPr id="232" name="Group 231"/>
          <p:cNvGrpSpPr/>
          <p:nvPr/>
        </p:nvGrpSpPr>
        <p:grpSpPr>
          <a:xfrm>
            <a:off x="7313310" y="1407232"/>
            <a:ext cx="3798465" cy="4568688"/>
            <a:chOff x="7313310" y="1407232"/>
            <a:chExt cx="3798465" cy="4568688"/>
          </a:xfrm>
        </p:grpSpPr>
        <p:grpSp>
          <p:nvGrpSpPr>
            <p:cNvPr id="126" name="Group 125"/>
            <p:cNvGrpSpPr/>
            <p:nvPr/>
          </p:nvGrpSpPr>
          <p:grpSpPr>
            <a:xfrm>
              <a:off x="7313310" y="1407232"/>
              <a:ext cx="3798465" cy="4568688"/>
              <a:chOff x="5613906" y="1950696"/>
              <a:chExt cx="3798465" cy="4568688"/>
            </a:xfrm>
          </p:grpSpPr>
          <p:grpSp>
            <p:nvGrpSpPr>
              <p:cNvPr id="127" name="Group 126"/>
              <p:cNvGrpSpPr/>
              <p:nvPr/>
            </p:nvGrpSpPr>
            <p:grpSpPr>
              <a:xfrm>
                <a:off x="5613906" y="1950696"/>
                <a:ext cx="3798465" cy="4568688"/>
                <a:chOff x="5613906" y="1950696"/>
                <a:chExt cx="3798465" cy="4568688"/>
              </a:xfrm>
            </p:grpSpPr>
            <p:grpSp>
              <p:nvGrpSpPr>
                <p:cNvPr id="167" name="Group 166"/>
                <p:cNvGrpSpPr/>
                <p:nvPr/>
              </p:nvGrpSpPr>
              <p:grpSpPr>
                <a:xfrm>
                  <a:off x="6430391" y="5642246"/>
                  <a:ext cx="2954134" cy="877138"/>
                  <a:chOff x="4633245" y="1657902"/>
                  <a:chExt cx="4617684" cy="1096410"/>
                </a:xfrm>
              </p:grpSpPr>
              <p:sp>
                <p:nvSpPr>
                  <p:cNvPr id="225" name="Rounded Rectangle 224"/>
                  <p:cNvSpPr/>
                  <p:nvPr/>
                </p:nvSpPr>
                <p:spPr>
                  <a:xfrm>
                    <a:off x="4633245" y="1850210"/>
                    <a:ext cx="4617684" cy="904102"/>
                  </a:xfrm>
                  <a:prstGeom prst="roundRect">
                    <a:avLst>
                      <a:gd name="adj" fmla="val 5101"/>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Meiryo UI" panose="020B0604030504040204" pitchFamily="50" charset="-128"/>
                      <a:ea typeface="Meiryo UI" panose="020B0604030504040204" pitchFamily="50" charset="-128"/>
                      <a:cs typeface="Helvetica Neue"/>
                    </a:endParaRPr>
                  </a:p>
                </p:txBody>
              </p:sp>
              <p:sp>
                <p:nvSpPr>
                  <p:cNvPr id="226" name="TextBox 37"/>
                  <p:cNvSpPr txBox="1">
                    <a:spLocks noChangeArrowheads="1"/>
                  </p:cNvSpPr>
                  <p:nvPr/>
                </p:nvSpPr>
                <p:spPr bwMode="auto">
                  <a:xfrm>
                    <a:off x="4838224" y="2465775"/>
                    <a:ext cx="1798930" cy="288537"/>
                  </a:xfrm>
                  <a:prstGeom prst="rect">
                    <a:avLst/>
                  </a:prstGeom>
                  <a:noFill/>
                  <a:ln w="9525">
                    <a:noFill/>
                    <a:miter lim="800000"/>
                    <a:headEnd/>
                    <a:tailEnd/>
                  </a:ln>
                </p:spPr>
                <p:txBody>
                  <a:bodyPr wrap="square">
                    <a:spAutoFit/>
                  </a:bodyPr>
                  <a:lstStyle/>
                  <a:p>
                    <a:pPr algn="ctr"/>
                    <a:r>
                      <a:rPr lang="ja-JP" altLang="en-US" sz="900" b="1">
                        <a:latin typeface="Meiryo UI" panose="020B0604030504040204" pitchFamily="50" charset="-128"/>
                        <a:ea typeface="Meiryo UI" panose="020B0604030504040204" pitchFamily="50" charset="-128"/>
                        <a:cs typeface="Helvetica Neue"/>
                      </a:rPr>
                      <a:t>オンプレミス</a:t>
                    </a:r>
                    <a:r>
                      <a:rPr lang="en-US" altLang="ja-JP" sz="900" b="1">
                        <a:latin typeface="Meiryo UI" panose="020B0604030504040204" pitchFamily="50" charset="-128"/>
                        <a:ea typeface="Meiryo UI" panose="020B0604030504040204" pitchFamily="50" charset="-128"/>
                        <a:cs typeface="Helvetica Neue"/>
                      </a:rPr>
                      <a:t>DC</a:t>
                    </a:r>
                    <a:endParaRPr lang="en-US" sz="900" b="1">
                      <a:latin typeface="Meiryo UI" panose="020B0604030504040204" pitchFamily="50" charset="-128"/>
                      <a:ea typeface="Meiryo UI" panose="020B0604030504040204" pitchFamily="50" charset="-128"/>
                      <a:cs typeface="Helvetica Neue"/>
                    </a:endParaRPr>
                  </a:p>
                </p:txBody>
              </p:sp>
              <p:pic>
                <p:nvPicPr>
                  <p:cNvPr id="227" name="Picture 2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5133" y="1657902"/>
                    <a:ext cx="323114" cy="446204"/>
                  </a:xfrm>
                  <a:prstGeom prst="rect">
                    <a:avLst/>
                  </a:prstGeom>
                </p:spPr>
              </p:pic>
            </p:grpSp>
            <p:grpSp>
              <p:nvGrpSpPr>
                <p:cNvPr id="168" name="Group 167"/>
                <p:cNvGrpSpPr/>
                <p:nvPr/>
              </p:nvGrpSpPr>
              <p:grpSpPr>
                <a:xfrm>
                  <a:off x="5854467" y="4114211"/>
                  <a:ext cx="2620552" cy="960485"/>
                  <a:chOff x="982220" y="2976148"/>
                  <a:chExt cx="2620552" cy="960485"/>
                </a:xfrm>
              </p:grpSpPr>
              <p:sp>
                <p:nvSpPr>
                  <p:cNvPr id="223" name="Rounded Rectangle 222"/>
                  <p:cNvSpPr/>
                  <p:nvPr/>
                </p:nvSpPr>
                <p:spPr>
                  <a:xfrm>
                    <a:off x="982220" y="3099277"/>
                    <a:ext cx="2620552" cy="83735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Meiryo UI" panose="020B0604030504040204" pitchFamily="50" charset="-128"/>
                      <a:ea typeface="Meiryo UI" panose="020B0604030504040204" pitchFamily="50" charset="-128"/>
                      <a:cs typeface="Arial"/>
                    </a:endParaRPr>
                  </a:p>
                </p:txBody>
              </p:sp>
              <p:pic>
                <p:nvPicPr>
                  <p:cNvPr id="224" name="Picture 2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015" y="2976148"/>
                    <a:ext cx="293909" cy="191857"/>
                  </a:xfrm>
                  <a:prstGeom prst="rect">
                    <a:avLst/>
                  </a:prstGeom>
                </p:spPr>
              </p:pic>
            </p:grpSp>
            <p:grpSp>
              <p:nvGrpSpPr>
                <p:cNvPr id="169" name="Group 168"/>
                <p:cNvGrpSpPr/>
                <p:nvPr/>
              </p:nvGrpSpPr>
              <p:grpSpPr>
                <a:xfrm>
                  <a:off x="5770806" y="3981693"/>
                  <a:ext cx="3629501" cy="1269060"/>
                  <a:chOff x="1955732" y="1801186"/>
                  <a:chExt cx="3629501" cy="1877169"/>
                </a:xfrm>
              </p:grpSpPr>
              <p:sp>
                <p:nvSpPr>
                  <p:cNvPr id="220" name="Rounded Rectangle 219"/>
                  <p:cNvSpPr/>
                  <p:nvPr/>
                </p:nvSpPr>
                <p:spPr>
                  <a:xfrm>
                    <a:off x="1955732" y="1895518"/>
                    <a:ext cx="3629501" cy="1782837"/>
                  </a:xfrm>
                  <a:prstGeom prst="roundRect">
                    <a:avLst>
                      <a:gd name="adj" fmla="val 60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Meiryo UI" panose="020B0604030504040204" pitchFamily="50" charset="-128"/>
                      <a:ea typeface="Meiryo UI" panose="020B0604030504040204" pitchFamily="50" charset="-128"/>
                      <a:cs typeface="Arial"/>
                    </a:endParaRPr>
                  </a:p>
                </p:txBody>
              </p:sp>
              <p:sp>
                <p:nvSpPr>
                  <p:cNvPr id="221" name="TextBox 220"/>
                  <p:cNvSpPr txBox="1">
                    <a:spLocks noChangeArrowheads="1"/>
                  </p:cNvSpPr>
                  <p:nvPr/>
                </p:nvSpPr>
                <p:spPr bwMode="auto">
                  <a:xfrm>
                    <a:off x="2040174" y="1895519"/>
                    <a:ext cx="1557337" cy="341442"/>
                  </a:xfrm>
                  <a:prstGeom prst="rect">
                    <a:avLst/>
                  </a:prstGeom>
                  <a:noFill/>
                  <a:ln w="9525">
                    <a:noFill/>
                    <a:miter lim="800000"/>
                    <a:headEnd/>
                    <a:tailEnd/>
                  </a:ln>
                </p:spPr>
                <p:txBody>
                  <a:bodyPr>
                    <a:spAutoFit/>
                  </a:bodyPr>
                  <a:lstStyle/>
                  <a:p>
                    <a:pPr algn="ctr"/>
                    <a:r>
                      <a:rPr lang="en-US" sz="900" b="1">
                        <a:latin typeface="Meiryo UI" panose="020B0604030504040204" pitchFamily="50" charset="-128"/>
                        <a:ea typeface="Meiryo UI" panose="020B0604030504040204" pitchFamily="50" charset="-128"/>
                        <a:cs typeface="Helvetica Neue"/>
                      </a:rPr>
                      <a:t>AWS </a:t>
                    </a:r>
                    <a:r>
                      <a:rPr lang="ja-JP" altLang="en-US" sz="900" b="1">
                        <a:latin typeface="Meiryo UI" panose="020B0604030504040204" pitchFamily="50" charset="-128"/>
                        <a:ea typeface="Meiryo UI" panose="020B0604030504040204" pitchFamily="50" charset="-128"/>
                        <a:cs typeface="Helvetica Neue"/>
                      </a:rPr>
                      <a:t>共通基盤</a:t>
                    </a:r>
                    <a:endParaRPr lang="en-US" sz="900" b="1">
                      <a:latin typeface="Meiryo UI" panose="020B0604030504040204" pitchFamily="50" charset="-128"/>
                      <a:ea typeface="Meiryo UI" panose="020B0604030504040204" pitchFamily="50" charset="-128"/>
                      <a:cs typeface="Helvetica Neue"/>
                    </a:endParaRPr>
                  </a:p>
                </p:txBody>
              </p:sp>
              <p:pic>
                <p:nvPicPr>
                  <p:cNvPr id="222" name="Picture 2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237" y="1801186"/>
                    <a:ext cx="196167" cy="196168"/>
                  </a:xfrm>
                  <a:prstGeom prst="rect">
                    <a:avLst/>
                  </a:prstGeom>
                </p:spPr>
              </p:pic>
            </p:grpSp>
            <p:grpSp>
              <p:nvGrpSpPr>
                <p:cNvPr id="170" name="Group 169"/>
                <p:cNvGrpSpPr/>
                <p:nvPr/>
              </p:nvGrpSpPr>
              <p:grpSpPr>
                <a:xfrm>
                  <a:off x="7806415" y="3037273"/>
                  <a:ext cx="1041090" cy="475409"/>
                  <a:chOff x="2592519" y="2873025"/>
                  <a:chExt cx="1041090" cy="475409"/>
                </a:xfrm>
              </p:grpSpPr>
              <p:sp>
                <p:nvSpPr>
                  <p:cNvPr id="218" name="Rounded Rectangle 217"/>
                  <p:cNvSpPr/>
                  <p:nvPr/>
                </p:nvSpPr>
                <p:spPr>
                  <a:xfrm>
                    <a:off x="2592520" y="2945430"/>
                    <a:ext cx="1041089" cy="40300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Meiryo UI" panose="020B0604030504040204" pitchFamily="50" charset="-128"/>
                      <a:ea typeface="Meiryo UI" panose="020B0604030504040204" pitchFamily="50" charset="-128"/>
                      <a:cs typeface="Arial"/>
                    </a:endParaRPr>
                  </a:p>
                </p:txBody>
              </p:sp>
              <p:pic>
                <p:nvPicPr>
                  <p:cNvPr id="219" name="Picture 2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2519" y="2873025"/>
                    <a:ext cx="293909" cy="191857"/>
                  </a:xfrm>
                  <a:prstGeom prst="rect">
                    <a:avLst/>
                  </a:prstGeom>
                </p:spPr>
              </p:pic>
            </p:grpSp>
            <p:pic>
              <p:nvPicPr>
                <p:cNvPr id="171" name="Picture 2" descr="ãelastic search iconãã®ç»åæ¤ç´¢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9809" y="4401333"/>
                  <a:ext cx="350474" cy="350474"/>
                </a:xfrm>
                <a:prstGeom prst="rect">
                  <a:avLst/>
                </a:prstGeom>
                <a:noFill/>
                <a:extLst>
                  <a:ext uri="{909E8E84-426E-40DD-AFC4-6F175D3DCCD1}">
                    <a14:hiddenFill xmlns:a14="http://schemas.microsoft.com/office/drawing/2010/main">
                      <a:solidFill>
                        <a:srgbClr val="FFFFFF"/>
                      </a:solidFill>
                    </a14:hiddenFill>
                  </a:ext>
                </a:extLst>
              </p:spPr>
            </p:pic>
            <p:grpSp>
              <p:nvGrpSpPr>
                <p:cNvPr id="172" name="Group 171"/>
                <p:cNvGrpSpPr/>
                <p:nvPr/>
              </p:nvGrpSpPr>
              <p:grpSpPr>
                <a:xfrm>
                  <a:off x="6906654" y="5869848"/>
                  <a:ext cx="386644" cy="408765"/>
                  <a:chOff x="408170" y="986167"/>
                  <a:chExt cx="386644" cy="408765"/>
                </a:xfrm>
              </p:grpSpPr>
              <p:pic>
                <p:nvPicPr>
                  <p:cNvPr id="216" name="Picture 2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989" y="986167"/>
                    <a:ext cx="296002" cy="408765"/>
                  </a:xfrm>
                  <a:prstGeom prst="rect">
                    <a:avLst/>
                  </a:prstGeom>
                </p:spPr>
              </p:pic>
              <p:sp>
                <p:nvSpPr>
                  <p:cNvPr id="217" name="TextBox 216"/>
                  <p:cNvSpPr txBox="1"/>
                  <p:nvPr/>
                </p:nvSpPr>
                <p:spPr>
                  <a:xfrm>
                    <a:off x="408170" y="1111117"/>
                    <a:ext cx="386644" cy="215444"/>
                  </a:xfrm>
                  <a:prstGeom prst="rect">
                    <a:avLst/>
                  </a:prstGeom>
                  <a:noFill/>
                </p:spPr>
                <p:txBody>
                  <a:bodyPr wrap="none" rtlCol="0">
                    <a:spAutoFit/>
                  </a:bodyPr>
                  <a:lstStyle/>
                  <a:p>
                    <a:pPr algn="ctr"/>
                    <a:r>
                      <a:rPr lang="en-US" altLang="ja-JP" sz="800">
                        <a:solidFill>
                          <a:schemeClr val="bg1"/>
                        </a:solidFill>
                        <a:latin typeface="Meiryo UI" panose="020B0604030504040204" pitchFamily="50" charset="-128"/>
                        <a:ea typeface="Meiryo UI" panose="020B0604030504040204" pitchFamily="50" charset="-128"/>
                        <a:cs typeface="Helvetica Neue"/>
                      </a:rPr>
                      <a:t>NTP</a:t>
                    </a:r>
                    <a:endParaRPr lang="en-US" sz="800">
                      <a:solidFill>
                        <a:schemeClr val="bg1"/>
                      </a:solidFill>
                      <a:latin typeface="Meiryo UI" panose="020B0604030504040204" pitchFamily="50" charset="-128"/>
                      <a:ea typeface="Meiryo UI" panose="020B0604030504040204" pitchFamily="50" charset="-128"/>
                      <a:cs typeface="Helvetica Neue"/>
                    </a:endParaRPr>
                  </a:p>
                </p:txBody>
              </p:sp>
            </p:grpSp>
            <p:grpSp>
              <p:nvGrpSpPr>
                <p:cNvPr id="173" name="Group 172"/>
                <p:cNvGrpSpPr/>
                <p:nvPr/>
              </p:nvGrpSpPr>
              <p:grpSpPr>
                <a:xfrm>
                  <a:off x="7889525" y="5857658"/>
                  <a:ext cx="402674" cy="408765"/>
                  <a:chOff x="400155" y="986167"/>
                  <a:chExt cx="402674" cy="408765"/>
                </a:xfrm>
              </p:grpSpPr>
              <p:pic>
                <p:nvPicPr>
                  <p:cNvPr id="214" name="Picture 2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989" y="986167"/>
                    <a:ext cx="296002" cy="408765"/>
                  </a:xfrm>
                  <a:prstGeom prst="rect">
                    <a:avLst/>
                  </a:prstGeom>
                </p:spPr>
              </p:pic>
              <p:sp>
                <p:nvSpPr>
                  <p:cNvPr id="215" name="TextBox 214"/>
                  <p:cNvSpPr txBox="1"/>
                  <p:nvPr/>
                </p:nvSpPr>
                <p:spPr>
                  <a:xfrm>
                    <a:off x="400155" y="1111117"/>
                    <a:ext cx="402674" cy="215444"/>
                  </a:xfrm>
                  <a:prstGeom prst="rect">
                    <a:avLst/>
                  </a:prstGeom>
                  <a:noFill/>
                </p:spPr>
                <p:txBody>
                  <a:bodyPr wrap="none" rtlCol="0">
                    <a:spAutoFit/>
                  </a:bodyPr>
                  <a:lstStyle/>
                  <a:p>
                    <a:pPr algn="ctr"/>
                    <a:r>
                      <a:rPr lang="en-US" sz="800">
                        <a:solidFill>
                          <a:schemeClr val="bg1"/>
                        </a:solidFill>
                        <a:latin typeface="Meiryo UI" panose="020B0604030504040204" pitchFamily="50" charset="-128"/>
                        <a:ea typeface="Meiryo UI" panose="020B0604030504040204" pitchFamily="50" charset="-128"/>
                        <a:cs typeface="Helvetica Neue"/>
                      </a:rPr>
                      <a:t>DNS</a:t>
                    </a:r>
                  </a:p>
                </p:txBody>
              </p:sp>
            </p:grpSp>
            <p:grpSp>
              <p:nvGrpSpPr>
                <p:cNvPr id="174" name="Group 173"/>
                <p:cNvGrpSpPr/>
                <p:nvPr/>
              </p:nvGrpSpPr>
              <p:grpSpPr>
                <a:xfrm>
                  <a:off x="7353659" y="5866914"/>
                  <a:ext cx="519694" cy="408765"/>
                  <a:chOff x="370763" y="986167"/>
                  <a:chExt cx="519694" cy="408765"/>
                </a:xfrm>
              </p:grpSpPr>
              <p:pic>
                <p:nvPicPr>
                  <p:cNvPr id="212" name="Picture 2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989" y="986167"/>
                    <a:ext cx="296002" cy="408765"/>
                  </a:xfrm>
                  <a:prstGeom prst="rect">
                    <a:avLst/>
                  </a:prstGeom>
                </p:spPr>
              </p:pic>
              <p:sp>
                <p:nvSpPr>
                  <p:cNvPr id="213" name="TextBox 212"/>
                  <p:cNvSpPr txBox="1"/>
                  <p:nvPr/>
                </p:nvSpPr>
                <p:spPr>
                  <a:xfrm>
                    <a:off x="370763" y="1124706"/>
                    <a:ext cx="519694" cy="215444"/>
                  </a:xfrm>
                  <a:prstGeom prst="rect">
                    <a:avLst/>
                  </a:prstGeom>
                  <a:noFill/>
                </p:spPr>
                <p:txBody>
                  <a:bodyPr wrap="none" rtlCol="0">
                    <a:spAutoFit/>
                  </a:bodyPr>
                  <a:lstStyle/>
                  <a:p>
                    <a:pPr algn="ctr"/>
                    <a:r>
                      <a:rPr lang="en-US" sz="800">
                        <a:solidFill>
                          <a:schemeClr val="bg1"/>
                        </a:solidFill>
                        <a:latin typeface="Meiryo UI" panose="020B0604030504040204" pitchFamily="50" charset="-128"/>
                        <a:ea typeface="Meiryo UI" panose="020B0604030504040204" pitchFamily="50" charset="-128"/>
                        <a:cs typeface="Helvetica Neue"/>
                      </a:rPr>
                      <a:t>HULFT</a:t>
                    </a:r>
                  </a:p>
                </p:txBody>
              </p:sp>
            </p:grpSp>
            <p:grpSp>
              <p:nvGrpSpPr>
                <p:cNvPr id="175" name="Group 174"/>
                <p:cNvGrpSpPr/>
                <p:nvPr/>
              </p:nvGrpSpPr>
              <p:grpSpPr>
                <a:xfrm>
                  <a:off x="5613906" y="2872882"/>
                  <a:ext cx="3786402" cy="724092"/>
                  <a:chOff x="5535330" y="2641667"/>
                  <a:chExt cx="3786402" cy="724092"/>
                </a:xfrm>
              </p:grpSpPr>
              <p:grpSp>
                <p:nvGrpSpPr>
                  <p:cNvPr id="201" name="Group 200"/>
                  <p:cNvGrpSpPr/>
                  <p:nvPr/>
                </p:nvGrpSpPr>
                <p:grpSpPr>
                  <a:xfrm>
                    <a:off x="7418011" y="2666686"/>
                    <a:ext cx="1903721" cy="699073"/>
                    <a:chOff x="3335592" y="1493640"/>
                    <a:chExt cx="1903721" cy="1034055"/>
                  </a:xfrm>
                </p:grpSpPr>
                <p:sp>
                  <p:nvSpPr>
                    <p:cNvPr id="209" name="Rounded Rectangle 208"/>
                    <p:cNvSpPr/>
                    <p:nvPr/>
                  </p:nvSpPr>
                  <p:spPr>
                    <a:xfrm>
                      <a:off x="3562117" y="1578818"/>
                      <a:ext cx="1677196" cy="948877"/>
                    </a:xfrm>
                    <a:prstGeom prst="roundRect">
                      <a:avLst>
                        <a:gd name="adj" fmla="val 60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Meiryo UI" panose="020B0604030504040204" pitchFamily="50" charset="-128"/>
                        <a:ea typeface="Meiryo UI" panose="020B0604030504040204" pitchFamily="50" charset="-128"/>
                        <a:cs typeface="Arial"/>
                      </a:endParaRPr>
                    </a:p>
                  </p:txBody>
                </p:sp>
                <p:sp>
                  <p:nvSpPr>
                    <p:cNvPr id="210" name="TextBox 209"/>
                    <p:cNvSpPr txBox="1">
                      <a:spLocks noChangeArrowheads="1"/>
                    </p:cNvSpPr>
                    <p:nvPr/>
                  </p:nvSpPr>
                  <p:spPr bwMode="auto">
                    <a:xfrm>
                      <a:off x="3335592" y="1500249"/>
                      <a:ext cx="1557337" cy="341442"/>
                    </a:xfrm>
                    <a:prstGeom prst="rect">
                      <a:avLst/>
                    </a:prstGeom>
                    <a:noFill/>
                    <a:ln w="9525">
                      <a:noFill/>
                      <a:miter lim="800000"/>
                      <a:headEnd/>
                      <a:tailEnd/>
                    </a:ln>
                  </p:spPr>
                  <p:txBody>
                    <a:bodyPr>
                      <a:spAutoFit/>
                    </a:bodyPr>
                    <a:lstStyle/>
                    <a:p>
                      <a:pPr algn="ctr"/>
                      <a:r>
                        <a:rPr lang="ja-JP" altLang="en-US" sz="900" b="1">
                          <a:latin typeface="Meiryo UI" panose="020B0604030504040204" pitchFamily="50" charset="-128"/>
                          <a:ea typeface="Meiryo UI" panose="020B0604030504040204" pitchFamily="50" charset="-128"/>
                          <a:cs typeface="Helvetica Neue"/>
                        </a:rPr>
                        <a:t>システム</a:t>
                      </a:r>
                      <a:r>
                        <a:rPr lang="en-US" altLang="ja-JP" sz="900" b="1">
                          <a:latin typeface="Meiryo UI" panose="020B0604030504040204" pitchFamily="50" charset="-128"/>
                          <a:ea typeface="Meiryo UI" panose="020B0604030504040204" pitchFamily="50" charset="-128"/>
                          <a:cs typeface="Helvetica Neue"/>
                        </a:rPr>
                        <a:t>B</a:t>
                      </a:r>
                      <a:endParaRPr lang="en-US" sz="900" b="1">
                        <a:latin typeface="Meiryo UI" panose="020B0604030504040204" pitchFamily="50" charset="-128"/>
                        <a:ea typeface="Meiryo UI" panose="020B0604030504040204" pitchFamily="50" charset="-128"/>
                        <a:cs typeface="Helvetica Neue"/>
                      </a:endParaRPr>
                    </a:p>
                  </p:txBody>
                </p:sp>
                <p:pic>
                  <p:nvPicPr>
                    <p:cNvPr id="211" name="Picture 2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5708" y="1493640"/>
                      <a:ext cx="198157" cy="198157"/>
                    </a:xfrm>
                    <a:prstGeom prst="rect">
                      <a:avLst/>
                    </a:prstGeom>
                  </p:spPr>
                </p:pic>
              </p:grpSp>
              <p:grpSp>
                <p:nvGrpSpPr>
                  <p:cNvPr id="202" name="Group 201"/>
                  <p:cNvGrpSpPr/>
                  <p:nvPr/>
                </p:nvGrpSpPr>
                <p:grpSpPr>
                  <a:xfrm>
                    <a:off x="5853159" y="2804831"/>
                    <a:ext cx="987533" cy="475409"/>
                    <a:chOff x="2592519" y="2873025"/>
                    <a:chExt cx="987533" cy="475409"/>
                  </a:xfrm>
                </p:grpSpPr>
                <p:sp>
                  <p:nvSpPr>
                    <p:cNvPr id="207" name="Rounded Rectangle 206"/>
                    <p:cNvSpPr/>
                    <p:nvPr/>
                  </p:nvSpPr>
                  <p:spPr>
                    <a:xfrm>
                      <a:off x="2592519" y="2945430"/>
                      <a:ext cx="987533" cy="40300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Meiryo UI" panose="020B0604030504040204" pitchFamily="50" charset="-128"/>
                        <a:ea typeface="Meiryo UI" panose="020B0604030504040204" pitchFamily="50" charset="-128"/>
                        <a:cs typeface="Arial"/>
                      </a:endParaRPr>
                    </a:p>
                  </p:txBody>
                </p:sp>
                <p:pic>
                  <p:nvPicPr>
                    <p:cNvPr id="208" name="Picture 2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2519" y="2873025"/>
                      <a:ext cx="293909" cy="191857"/>
                    </a:xfrm>
                    <a:prstGeom prst="rect">
                      <a:avLst/>
                    </a:prstGeom>
                  </p:spPr>
                </p:pic>
              </p:grpSp>
              <p:grpSp>
                <p:nvGrpSpPr>
                  <p:cNvPr id="203" name="Group 202"/>
                  <p:cNvGrpSpPr/>
                  <p:nvPr/>
                </p:nvGrpSpPr>
                <p:grpSpPr>
                  <a:xfrm>
                    <a:off x="5535330" y="2641667"/>
                    <a:ext cx="1911722" cy="722865"/>
                    <a:chOff x="3327591" y="1458447"/>
                    <a:chExt cx="1911722" cy="1069248"/>
                  </a:xfrm>
                </p:grpSpPr>
                <p:sp>
                  <p:nvSpPr>
                    <p:cNvPr id="204" name="Rounded Rectangle 203"/>
                    <p:cNvSpPr/>
                    <p:nvPr/>
                  </p:nvSpPr>
                  <p:spPr>
                    <a:xfrm>
                      <a:off x="3484492" y="1578818"/>
                      <a:ext cx="1754821" cy="948877"/>
                    </a:xfrm>
                    <a:prstGeom prst="roundRect">
                      <a:avLst>
                        <a:gd name="adj" fmla="val 60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Meiryo UI" panose="020B0604030504040204" pitchFamily="50" charset="-128"/>
                        <a:ea typeface="Meiryo UI" panose="020B0604030504040204" pitchFamily="50" charset="-128"/>
                        <a:cs typeface="Arial"/>
                      </a:endParaRPr>
                    </a:p>
                  </p:txBody>
                </p:sp>
                <p:sp>
                  <p:nvSpPr>
                    <p:cNvPr id="205" name="TextBox 204"/>
                    <p:cNvSpPr txBox="1">
                      <a:spLocks noChangeArrowheads="1"/>
                    </p:cNvSpPr>
                    <p:nvPr/>
                  </p:nvSpPr>
                  <p:spPr bwMode="auto">
                    <a:xfrm>
                      <a:off x="3327591" y="1499096"/>
                      <a:ext cx="1557337" cy="341442"/>
                    </a:xfrm>
                    <a:prstGeom prst="rect">
                      <a:avLst/>
                    </a:prstGeom>
                    <a:noFill/>
                    <a:ln w="9525">
                      <a:noFill/>
                      <a:miter lim="800000"/>
                      <a:headEnd/>
                      <a:tailEnd/>
                    </a:ln>
                  </p:spPr>
                  <p:txBody>
                    <a:bodyPr>
                      <a:spAutoFit/>
                    </a:bodyPr>
                    <a:lstStyle/>
                    <a:p>
                      <a:pPr algn="ctr"/>
                      <a:r>
                        <a:rPr lang="ja-JP" altLang="en-US" sz="900" b="1">
                          <a:latin typeface="Meiryo UI" panose="020B0604030504040204" pitchFamily="50" charset="-128"/>
                          <a:ea typeface="Meiryo UI" panose="020B0604030504040204" pitchFamily="50" charset="-128"/>
                          <a:cs typeface="Helvetica Neue"/>
                        </a:rPr>
                        <a:t>システム</a:t>
                      </a:r>
                      <a:r>
                        <a:rPr lang="en-US" altLang="ja-JP" sz="900" b="1">
                          <a:latin typeface="Meiryo UI" panose="020B0604030504040204" pitchFamily="50" charset="-128"/>
                          <a:ea typeface="Meiryo UI" panose="020B0604030504040204" pitchFamily="50" charset="-128"/>
                          <a:cs typeface="Helvetica Neue"/>
                        </a:rPr>
                        <a:t>A</a:t>
                      </a:r>
                      <a:endParaRPr lang="en-US" sz="900" b="1">
                        <a:latin typeface="Meiryo UI" panose="020B0604030504040204" pitchFamily="50" charset="-128"/>
                        <a:ea typeface="Meiryo UI" panose="020B0604030504040204" pitchFamily="50" charset="-128"/>
                        <a:cs typeface="Helvetica Neue"/>
                      </a:endParaRPr>
                    </a:p>
                  </p:txBody>
                </p:sp>
                <p:pic>
                  <p:nvPicPr>
                    <p:cNvPr id="206" name="Picture 2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6590" y="1458447"/>
                      <a:ext cx="192329" cy="192329"/>
                    </a:xfrm>
                    <a:prstGeom prst="rect">
                      <a:avLst/>
                    </a:prstGeom>
                  </p:spPr>
                </p:pic>
              </p:grpSp>
            </p:grpSp>
            <p:sp>
              <p:nvSpPr>
                <p:cNvPr id="176" name="TextBox 175"/>
                <p:cNvSpPr txBox="1">
                  <a:spLocks noChangeArrowheads="1"/>
                </p:cNvSpPr>
                <p:nvPr/>
              </p:nvSpPr>
              <p:spPr bwMode="auto">
                <a:xfrm>
                  <a:off x="7554634" y="1976396"/>
                  <a:ext cx="1557337" cy="230832"/>
                </a:xfrm>
                <a:prstGeom prst="rect">
                  <a:avLst/>
                </a:prstGeom>
                <a:noFill/>
                <a:ln w="9525">
                  <a:noFill/>
                  <a:miter lim="800000"/>
                  <a:headEnd/>
                  <a:tailEnd/>
                </a:ln>
              </p:spPr>
              <p:txBody>
                <a:bodyPr>
                  <a:spAutoFit/>
                </a:bodyPr>
                <a:lstStyle/>
                <a:p>
                  <a:pPr algn="ctr"/>
                  <a:r>
                    <a:rPr lang="ja-JP" altLang="en-US" sz="900" b="1">
                      <a:latin typeface="Meiryo UI" panose="020B0604030504040204" pitchFamily="50" charset="-128"/>
                      <a:ea typeface="Meiryo UI" panose="020B0604030504040204" pitchFamily="50" charset="-128"/>
                      <a:cs typeface="Helvetica Neue"/>
                    </a:rPr>
                    <a:t>システム</a:t>
                  </a:r>
                  <a:r>
                    <a:rPr lang="en-US" altLang="ja-JP" sz="900" b="1">
                      <a:latin typeface="Meiryo UI" panose="020B0604030504040204" pitchFamily="50" charset="-128"/>
                      <a:ea typeface="Meiryo UI" panose="020B0604030504040204" pitchFamily="50" charset="-128"/>
                      <a:cs typeface="Helvetica Neue"/>
                    </a:rPr>
                    <a:t>D</a:t>
                  </a:r>
                  <a:endParaRPr lang="en-US" sz="900" b="1">
                    <a:latin typeface="Meiryo UI" panose="020B0604030504040204" pitchFamily="50" charset="-128"/>
                    <a:ea typeface="Meiryo UI" panose="020B0604030504040204" pitchFamily="50" charset="-128"/>
                    <a:cs typeface="Helvetica Neue"/>
                  </a:endParaRPr>
                </a:p>
              </p:txBody>
            </p:sp>
            <p:grpSp>
              <p:nvGrpSpPr>
                <p:cNvPr id="177" name="Group 176"/>
                <p:cNvGrpSpPr/>
                <p:nvPr/>
              </p:nvGrpSpPr>
              <p:grpSpPr>
                <a:xfrm>
                  <a:off x="5931735" y="2076062"/>
                  <a:ext cx="2915770" cy="500356"/>
                  <a:chOff x="2592519" y="2873025"/>
                  <a:chExt cx="2915770" cy="500356"/>
                </a:xfrm>
              </p:grpSpPr>
              <p:sp>
                <p:nvSpPr>
                  <p:cNvPr id="197" name="Rounded Rectangle 196"/>
                  <p:cNvSpPr/>
                  <p:nvPr/>
                </p:nvSpPr>
                <p:spPr>
                  <a:xfrm>
                    <a:off x="2592520" y="2945430"/>
                    <a:ext cx="1091783" cy="40300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Meiryo UI" panose="020B0604030504040204" pitchFamily="50" charset="-128"/>
                      <a:ea typeface="Meiryo UI" panose="020B0604030504040204" pitchFamily="50" charset="-128"/>
                      <a:cs typeface="Arial"/>
                    </a:endParaRPr>
                  </a:p>
                </p:txBody>
              </p:sp>
              <p:pic>
                <p:nvPicPr>
                  <p:cNvPr id="198" name="Picture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2519" y="2873025"/>
                    <a:ext cx="293909" cy="191857"/>
                  </a:xfrm>
                  <a:prstGeom prst="rect">
                    <a:avLst/>
                  </a:prstGeom>
                </p:spPr>
              </p:pic>
              <p:sp>
                <p:nvSpPr>
                  <p:cNvPr id="199" name="Rounded Rectangle 198"/>
                  <p:cNvSpPr/>
                  <p:nvPr/>
                </p:nvSpPr>
                <p:spPr>
                  <a:xfrm>
                    <a:off x="4467200" y="2970377"/>
                    <a:ext cx="1041089" cy="40300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Meiryo UI" panose="020B0604030504040204" pitchFamily="50" charset="-128"/>
                      <a:ea typeface="Meiryo UI" panose="020B0604030504040204" pitchFamily="50" charset="-128"/>
                      <a:cs typeface="Arial"/>
                    </a:endParaRPr>
                  </a:p>
                </p:txBody>
              </p:sp>
              <p:pic>
                <p:nvPicPr>
                  <p:cNvPr id="200" name="Picture 1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7199" y="2897972"/>
                    <a:ext cx="293909" cy="191857"/>
                  </a:xfrm>
                  <a:prstGeom prst="rect">
                    <a:avLst/>
                  </a:prstGeom>
                </p:spPr>
              </p:pic>
            </p:grpSp>
            <p:grpSp>
              <p:nvGrpSpPr>
                <p:cNvPr id="178" name="Group 177"/>
                <p:cNvGrpSpPr/>
                <p:nvPr/>
              </p:nvGrpSpPr>
              <p:grpSpPr>
                <a:xfrm>
                  <a:off x="5684212" y="1950696"/>
                  <a:ext cx="3728159" cy="716464"/>
                  <a:chOff x="3397897" y="1514359"/>
                  <a:chExt cx="3728159" cy="1059779"/>
                </a:xfrm>
              </p:grpSpPr>
              <p:sp>
                <p:nvSpPr>
                  <p:cNvPr id="192" name="Rounded Rectangle 191"/>
                  <p:cNvSpPr/>
                  <p:nvPr/>
                </p:nvSpPr>
                <p:spPr>
                  <a:xfrm>
                    <a:off x="3484492" y="1625262"/>
                    <a:ext cx="1754821" cy="948876"/>
                  </a:xfrm>
                  <a:prstGeom prst="roundRect">
                    <a:avLst>
                      <a:gd name="adj" fmla="val 60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Meiryo UI" panose="020B0604030504040204" pitchFamily="50" charset="-128"/>
                      <a:ea typeface="Meiryo UI" panose="020B0604030504040204" pitchFamily="50" charset="-128"/>
                      <a:cs typeface="Arial"/>
                    </a:endParaRPr>
                  </a:p>
                </p:txBody>
              </p:sp>
              <p:sp>
                <p:nvSpPr>
                  <p:cNvPr id="193" name="TextBox 192"/>
                  <p:cNvSpPr txBox="1">
                    <a:spLocks noChangeArrowheads="1"/>
                  </p:cNvSpPr>
                  <p:nvPr/>
                </p:nvSpPr>
                <p:spPr bwMode="auto">
                  <a:xfrm>
                    <a:off x="3397897" y="1538585"/>
                    <a:ext cx="1557337" cy="341442"/>
                  </a:xfrm>
                  <a:prstGeom prst="rect">
                    <a:avLst/>
                  </a:prstGeom>
                  <a:noFill/>
                  <a:ln w="9525">
                    <a:noFill/>
                    <a:miter lim="800000"/>
                    <a:headEnd/>
                    <a:tailEnd/>
                  </a:ln>
                </p:spPr>
                <p:txBody>
                  <a:bodyPr>
                    <a:spAutoFit/>
                  </a:bodyPr>
                  <a:lstStyle/>
                  <a:p>
                    <a:pPr algn="ctr"/>
                    <a:r>
                      <a:rPr lang="ja-JP" altLang="en-US" sz="900" b="1">
                        <a:latin typeface="Meiryo UI" panose="020B0604030504040204" pitchFamily="50" charset="-128"/>
                        <a:ea typeface="Meiryo UI" panose="020B0604030504040204" pitchFamily="50" charset="-128"/>
                        <a:cs typeface="Helvetica Neue"/>
                      </a:rPr>
                      <a:t>システム</a:t>
                    </a:r>
                    <a:r>
                      <a:rPr lang="en-US" altLang="ja-JP" sz="900" b="1">
                        <a:latin typeface="Meiryo UI" panose="020B0604030504040204" pitchFamily="50" charset="-128"/>
                        <a:ea typeface="Meiryo UI" panose="020B0604030504040204" pitchFamily="50" charset="-128"/>
                        <a:cs typeface="Helvetica Neue"/>
                      </a:rPr>
                      <a:t>C</a:t>
                    </a:r>
                    <a:endParaRPr lang="en-US" sz="900" b="1">
                      <a:latin typeface="Meiryo UI" panose="020B0604030504040204" pitchFamily="50" charset="-128"/>
                      <a:ea typeface="Meiryo UI" panose="020B0604030504040204" pitchFamily="50" charset="-128"/>
                      <a:cs typeface="Helvetica Neue"/>
                    </a:endParaRPr>
                  </a:p>
                </p:txBody>
              </p:sp>
              <p:pic>
                <p:nvPicPr>
                  <p:cNvPr id="194" name="Picture 1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3498" y="1517754"/>
                    <a:ext cx="185421" cy="185421"/>
                  </a:xfrm>
                  <a:prstGeom prst="rect">
                    <a:avLst/>
                  </a:prstGeom>
                </p:spPr>
              </p:pic>
              <p:sp>
                <p:nvSpPr>
                  <p:cNvPr id="195" name="Rounded Rectangle 194"/>
                  <p:cNvSpPr/>
                  <p:nvPr/>
                </p:nvSpPr>
                <p:spPr>
                  <a:xfrm>
                    <a:off x="5371235" y="1621867"/>
                    <a:ext cx="1754821" cy="948878"/>
                  </a:xfrm>
                  <a:prstGeom prst="roundRect">
                    <a:avLst>
                      <a:gd name="adj" fmla="val 60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Meiryo UI" panose="020B0604030504040204" pitchFamily="50" charset="-128"/>
                      <a:ea typeface="Meiryo UI" panose="020B0604030504040204" pitchFamily="50" charset="-128"/>
                      <a:cs typeface="Arial"/>
                    </a:endParaRPr>
                  </a:p>
                </p:txBody>
              </p:sp>
              <p:pic>
                <p:nvPicPr>
                  <p:cNvPr id="196" name="Picture 19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0241" y="1514359"/>
                    <a:ext cx="185421" cy="185421"/>
                  </a:xfrm>
                  <a:prstGeom prst="rect">
                    <a:avLst/>
                  </a:prstGeom>
                </p:spPr>
              </p:pic>
            </p:grpSp>
            <p:cxnSp>
              <p:nvCxnSpPr>
                <p:cNvPr id="179" name="Elbow Connector 53">
                  <a:extLst>
                    <a:ext uri="{FF2B5EF4-FFF2-40B4-BE49-F238E27FC236}">
                      <a16:creationId xmlns:a16="http://schemas.microsoft.com/office/drawing/2014/main" id="{8BD239CB-F7C8-3A46-BEA3-8D4BE5F48243}"/>
                    </a:ext>
                  </a:extLst>
                </p:cNvPr>
                <p:cNvCxnSpPr>
                  <a:cxnSpLocks/>
                  <a:endCxn id="218" idx="2"/>
                </p:cNvCxnSpPr>
                <p:nvPr/>
              </p:nvCxnSpPr>
              <p:spPr>
                <a:xfrm rot="5400000" flipH="1" flipV="1">
                  <a:off x="7851314" y="3761694"/>
                  <a:ext cx="724659" cy="226636"/>
                </a:xfrm>
                <a:prstGeom prst="bentConnector3">
                  <a:avLst>
                    <a:gd name="adj1" fmla="val 50000"/>
                  </a:avLst>
                </a:prstGeom>
                <a:noFill/>
                <a:ln w="3175" cap="flat" cmpd="sng" algn="ctr">
                  <a:solidFill>
                    <a:srgbClr val="404040"/>
                  </a:solidFill>
                  <a:prstDash val="solid"/>
                  <a:miter lim="800000"/>
                  <a:headEnd type="arrow" w="med" len="med"/>
                  <a:tailEnd type="arrow" w="med" len="med"/>
                </a:ln>
                <a:effectLst/>
              </p:spPr>
            </p:cxnSp>
            <p:cxnSp>
              <p:nvCxnSpPr>
                <p:cNvPr id="180" name="Elbow Connector 53">
                  <a:extLst>
                    <a:ext uri="{FF2B5EF4-FFF2-40B4-BE49-F238E27FC236}">
                      <a16:creationId xmlns:a16="http://schemas.microsoft.com/office/drawing/2014/main" id="{8BD239CB-F7C8-3A46-BEA3-8D4BE5F48243}"/>
                    </a:ext>
                  </a:extLst>
                </p:cNvPr>
                <p:cNvCxnSpPr>
                  <a:cxnSpLocks/>
                  <a:stCxn id="223" idx="0"/>
                  <a:endCxn id="207" idx="2"/>
                </p:cNvCxnSpPr>
                <p:nvPr/>
              </p:nvCxnSpPr>
              <p:spPr>
                <a:xfrm rot="16200000" flipV="1">
                  <a:off x="6432181" y="3504777"/>
                  <a:ext cx="725885" cy="739241"/>
                </a:xfrm>
                <a:prstGeom prst="bentConnector3">
                  <a:avLst>
                    <a:gd name="adj1" fmla="val 50000"/>
                  </a:avLst>
                </a:prstGeom>
                <a:noFill/>
                <a:ln w="3175" cap="flat" cmpd="sng" algn="ctr">
                  <a:solidFill>
                    <a:srgbClr val="404040"/>
                  </a:solidFill>
                  <a:prstDash val="solid"/>
                  <a:miter lim="800000"/>
                  <a:headEnd type="arrow" w="med" len="med"/>
                  <a:tailEnd type="arrow" w="med" len="med"/>
                </a:ln>
                <a:effectLst/>
              </p:spPr>
            </p:cxnSp>
            <p:cxnSp>
              <p:nvCxnSpPr>
                <p:cNvPr id="181" name="Elbow Connector 53">
                  <a:extLst>
                    <a:ext uri="{FF2B5EF4-FFF2-40B4-BE49-F238E27FC236}">
                      <a16:creationId xmlns:a16="http://schemas.microsoft.com/office/drawing/2014/main" id="{8BD239CB-F7C8-3A46-BEA3-8D4BE5F48243}"/>
                    </a:ext>
                  </a:extLst>
                </p:cNvPr>
                <p:cNvCxnSpPr>
                  <a:cxnSpLocks/>
                </p:cNvCxnSpPr>
                <p:nvPr/>
              </p:nvCxnSpPr>
              <p:spPr>
                <a:xfrm rot="16200000" flipV="1">
                  <a:off x="6256363" y="2922168"/>
                  <a:ext cx="1673051" cy="947353"/>
                </a:xfrm>
                <a:prstGeom prst="bentConnector3">
                  <a:avLst>
                    <a:gd name="adj1" fmla="val 84546"/>
                  </a:avLst>
                </a:prstGeom>
                <a:noFill/>
                <a:ln w="3175" cap="flat" cmpd="sng" algn="ctr">
                  <a:solidFill>
                    <a:srgbClr val="404040"/>
                  </a:solidFill>
                  <a:prstDash val="solid"/>
                  <a:miter lim="800000"/>
                  <a:headEnd type="arrow" w="med" len="med"/>
                  <a:tailEnd type="arrow" w="med" len="med"/>
                </a:ln>
                <a:effectLst/>
              </p:spPr>
            </p:cxnSp>
            <p:cxnSp>
              <p:nvCxnSpPr>
                <p:cNvPr id="182" name="Elbow Connector 53">
                  <a:extLst>
                    <a:ext uri="{FF2B5EF4-FFF2-40B4-BE49-F238E27FC236}">
                      <a16:creationId xmlns:a16="http://schemas.microsoft.com/office/drawing/2014/main" id="{8BD239CB-F7C8-3A46-BEA3-8D4BE5F48243}"/>
                    </a:ext>
                  </a:extLst>
                </p:cNvPr>
                <p:cNvCxnSpPr>
                  <a:cxnSpLocks/>
                  <a:endCxn id="199" idx="2"/>
                </p:cNvCxnSpPr>
                <p:nvPr/>
              </p:nvCxnSpPr>
              <p:spPr>
                <a:xfrm rot="5400000" flipH="1" flipV="1">
                  <a:off x="7151516" y="3074771"/>
                  <a:ext cx="1673798" cy="677092"/>
                </a:xfrm>
                <a:prstGeom prst="bentConnector3">
                  <a:avLst>
                    <a:gd name="adj1" fmla="val 84530"/>
                  </a:avLst>
                </a:prstGeom>
                <a:noFill/>
                <a:ln w="3175" cap="flat" cmpd="sng" algn="ctr">
                  <a:solidFill>
                    <a:srgbClr val="404040"/>
                  </a:solidFill>
                  <a:prstDash val="solid"/>
                  <a:miter lim="800000"/>
                  <a:headEnd type="arrow" w="med" len="med"/>
                  <a:tailEnd type="arrow" w="med" len="med"/>
                </a:ln>
                <a:effectLst/>
              </p:spPr>
            </p:cxnSp>
            <p:pic>
              <p:nvPicPr>
                <p:cNvPr id="183" name="Picture 18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66642" y="3772699"/>
                  <a:ext cx="174799" cy="183257"/>
                </a:xfrm>
                <a:prstGeom prst="rect">
                  <a:avLst/>
                </a:prstGeom>
              </p:spPr>
            </p:pic>
            <p:pic>
              <p:nvPicPr>
                <p:cNvPr id="184" name="Picture 1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48720" y="3784994"/>
                  <a:ext cx="174799" cy="183257"/>
                </a:xfrm>
                <a:prstGeom prst="rect">
                  <a:avLst/>
                </a:prstGeom>
              </p:spPr>
            </p:pic>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37091" y="2729947"/>
                  <a:ext cx="174799" cy="183257"/>
                </a:xfrm>
                <a:prstGeom prst="rect">
                  <a:avLst/>
                </a:prstGeom>
              </p:spPr>
            </p:pic>
            <p:pic>
              <p:nvPicPr>
                <p:cNvPr id="186" name="Picture 1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30068" y="2736147"/>
                  <a:ext cx="174799" cy="183257"/>
                </a:xfrm>
                <a:prstGeom prst="rect">
                  <a:avLst/>
                </a:prstGeom>
              </p:spPr>
            </p:pic>
            <p:pic>
              <p:nvPicPr>
                <p:cNvPr id="187" name="Picture 1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07153" y="6170913"/>
                  <a:ext cx="196064" cy="235277"/>
                </a:xfrm>
                <a:prstGeom prst="rect">
                  <a:avLst/>
                </a:prstGeom>
              </p:spPr>
            </p:pic>
            <p:pic>
              <p:nvPicPr>
                <p:cNvPr id="188" name="Picture 18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17934" y="6189530"/>
                  <a:ext cx="188902" cy="198042"/>
                </a:xfrm>
                <a:prstGeom prst="rect">
                  <a:avLst/>
                </a:prstGeom>
              </p:spPr>
            </p:pic>
            <p:pic>
              <p:nvPicPr>
                <p:cNvPr id="189" name="Picture 18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7684" y="4961166"/>
                  <a:ext cx="196939" cy="206468"/>
                </a:xfrm>
                <a:prstGeom prst="rect">
                  <a:avLst/>
                </a:prstGeom>
              </p:spPr>
            </p:pic>
            <p:cxnSp>
              <p:nvCxnSpPr>
                <p:cNvPr id="190" name="Straight Arrow Connector 85"/>
                <p:cNvCxnSpPr>
                  <a:stCxn id="188" idx="1"/>
                  <a:endCxn id="187" idx="3"/>
                </p:cNvCxnSpPr>
                <p:nvPr/>
              </p:nvCxnSpPr>
              <p:spPr>
                <a:xfrm flipH="1">
                  <a:off x="6003217" y="6288551"/>
                  <a:ext cx="314717" cy="1"/>
                </a:xfrm>
                <a:prstGeom prst="straightConnector1">
                  <a:avLst/>
                </a:prstGeom>
                <a:ln w="952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85"/>
                <p:cNvCxnSpPr>
                  <a:stCxn id="189" idx="2"/>
                  <a:endCxn id="187" idx="0"/>
                </p:cNvCxnSpPr>
                <p:nvPr/>
              </p:nvCxnSpPr>
              <p:spPr>
                <a:xfrm rot="5400000">
                  <a:off x="6154031" y="4918789"/>
                  <a:ext cx="1003279" cy="1500969"/>
                </a:xfrm>
                <a:prstGeom prst="bentConnector3">
                  <a:avLst>
                    <a:gd name="adj1" fmla="val 36243"/>
                  </a:avLst>
                </a:prstGeom>
                <a:ln w="952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8942539" y="4191183"/>
                <a:ext cx="409063" cy="808704"/>
                <a:chOff x="2435789" y="3159577"/>
                <a:chExt cx="409063" cy="808704"/>
              </a:xfrm>
            </p:grpSpPr>
            <p:pic>
              <p:nvPicPr>
                <p:cNvPr id="161" name="Picture 1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03793" y="3199595"/>
                  <a:ext cx="136759" cy="164110"/>
                </a:xfrm>
                <a:prstGeom prst="rect">
                  <a:avLst/>
                </a:prstGeom>
              </p:spPr>
            </p:pic>
            <p:pic>
              <p:nvPicPr>
                <p:cNvPr id="162" name="Picture 1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45588" y="3522544"/>
                  <a:ext cx="154334" cy="185201"/>
                </a:xfrm>
                <a:prstGeom prst="rect">
                  <a:avLst/>
                </a:prstGeom>
              </p:spPr>
            </p:pic>
            <p:pic>
              <p:nvPicPr>
                <p:cNvPr id="163" name="Picture 16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435789" y="3159577"/>
                  <a:ext cx="186245" cy="221166"/>
                </a:xfrm>
                <a:prstGeom prst="rect">
                  <a:avLst/>
                </a:prstGeom>
              </p:spPr>
            </p:pic>
            <p:pic>
              <p:nvPicPr>
                <p:cNvPr id="164" name="Picture 1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45588" y="3812630"/>
                  <a:ext cx="129709" cy="155651"/>
                </a:xfrm>
                <a:prstGeom prst="rect">
                  <a:avLst/>
                </a:prstGeom>
              </p:spPr>
            </p:pic>
            <p:pic>
              <p:nvPicPr>
                <p:cNvPr id="165" name="Picture 16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01918" y="3533396"/>
                  <a:ext cx="136246" cy="163495"/>
                </a:xfrm>
                <a:prstGeom prst="rect">
                  <a:avLst/>
                </a:prstGeom>
              </p:spPr>
            </p:pic>
            <p:pic>
              <p:nvPicPr>
                <p:cNvPr id="166" name="Picture 16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95229" y="3813087"/>
                  <a:ext cx="149623" cy="155164"/>
                </a:xfrm>
                <a:prstGeom prst="rect">
                  <a:avLst/>
                </a:prstGeom>
              </p:spPr>
            </p:pic>
          </p:grpSp>
          <p:pic>
            <p:nvPicPr>
              <p:cNvPr id="129" name="Picture 1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620585" y="4203358"/>
                <a:ext cx="191501" cy="205718"/>
              </a:xfrm>
              <a:prstGeom prst="rect">
                <a:avLst/>
              </a:prstGeom>
            </p:spPr>
          </p:pic>
          <p:grpSp>
            <p:nvGrpSpPr>
              <p:cNvPr id="130" name="Group 129"/>
              <p:cNvGrpSpPr/>
              <p:nvPr/>
            </p:nvGrpSpPr>
            <p:grpSpPr>
              <a:xfrm>
                <a:off x="7011742" y="3056063"/>
                <a:ext cx="459193" cy="475326"/>
                <a:chOff x="4121693" y="3037968"/>
                <a:chExt cx="459193" cy="475326"/>
              </a:xfrm>
            </p:grpSpPr>
            <p:grpSp>
              <p:nvGrpSpPr>
                <p:cNvPr id="156" name="Group 155"/>
                <p:cNvGrpSpPr/>
                <p:nvPr/>
              </p:nvGrpSpPr>
              <p:grpSpPr>
                <a:xfrm>
                  <a:off x="4121693" y="3037968"/>
                  <a:ext cx="459193" cy="475326"/>
                  <a:chOff x="4121693" y="3037968"/>
                  <a:chExt cx="459193" cy="475326"/>
                </a:xfrm>
              </p:grpSpPr>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21693" y="3315890"/>
                    <a:ext cx="164504" cy="197404"/>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90950" y="3037968"/>
                    <a:ext cx="189936" cy="189936"/>
                  </a:xfrm>
                  <a:prstGeom prst="rect">
                    <a:avLst/>
                  </a:prstGeom>
                </p:spPr>
              </p:pic>
              <p:pic>
                <p:nvPicPr>
                  <p:cNvPr id="160" name="Picture 15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21694" y="3053198"/>
                    <a:ext cx="193388" cy="219521"/>
                  </a:xfrm>
                  <a:prstGeom prst="rect">
                    <a:avLst/>
                  </a:prstGeom>
                </p:spPr>
              </p:pic>
            </p:grpSp>
            <p:pic>
              <p:nvPicPr>
                <p:cNvPr id="157" name="Picture 1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00477" y="3334244"/>
                  <a:ext cx="170881" cy="177210"/>
                </a:xfrm>
                <a:prstGeom prst="rect">
                  <a:avLst/>
                </a:prstGeom>
              </p:spPr>
            </p:pic>
          </p:grpSp>
          <p:pic>
            <p:nvPicPr>
              <p:cNvPr id="131" name="Picture 13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46061" y="4517610"/>
                <a:ext cx="204883" cy="232569"/>
              </a:xfrm>
              <a:prstGeom prst="rect">
                <a:avLst/>
              </a:prstGeom>
            </p:spPr>
          </p:pic>
          <p:grpSp>
            <p:nvGrpSpPr>
              <p:cNvPr id="132" name="Group 131"/>
              <p:cNvGrpSpPr/>
              <p:nvPr/>
            </p:nvGrpSpPr>
            <p:grpSpPr>
              <a:xfrm>
                <a:off x="8888632" y="3053151"/>
                <a:ext cx="459193" cy="475326"/>
                <a:chOff x="4121693" y="3037968"/>
                <a:chExt cx="459193" cy="475326"/>
              </a:xfrm>
            </p:grpSpPr>
            <p:grpSp>
              <p:nvGrpSpPr>
                <p:cNvPr id="151" name="Group 150"/>
                <p:cNvGrpSpPr/>
                <p:nvPr/>
              </p:nvGrpSpPr>
              <p:grpSpPr>
                <a:xfrm>
                  <a:off x="4121693" y="3037968"/>
                  <a:ext cx="459193" cy="475326"/>
                  <a:chOff x="4121693" y="3037968"/>
                  <a:chExt cx="459193" cy="475326"/>
                </a:xfrm>
              </p:grpSpPr>
              <p:pic>
                <p:nvPicPr>
                  <p:cNvPr id="153" name="Picture 15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21693" y="3315890"/>
                    <a:ext cx="164504" cy="197404"/>
                  </a:xfrm>
                  <a:prstGeom prst="rect">
                    <a:avLst/>
                  </a:prstGeom>
                </p:spPr>
              </p:pic>
              <p:pic>
                <p:nvPicPr>
                  <p:cNvPr id="154" name="Picture 15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90950" y="3037968"/>
                    <a:ext cx="189936" cy="189936"/>
                  </a:xfrm>
                  <a:prstGeom prst="rect">
                    <a:avLst/>
                  </a:prstGeom>
                </p:spPr>
              </p:pic>
              <p:pic>
                <p:nvPicPr>
                  <p:cNvPr id="155" name="Picture 15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21694" y="3053198"/>
                    <a:ext cx="193388" cy="219521"/>
                  </a:xfrm>
                  <a:prstGeom prst="rect">
                    <a:avLst/>
                  </a:prstGeom>
                </p:spPr>
              </p:pic>
            </p:grpSp>
            <p:pic>
              <p:nvPicPr>
                <p:cNvPr id="152" name="Picture 15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00477" y="3334244"/>
                  <a:ext cx="170881" cy="177210"/>
                </a:xfrm>
                <a:prstGeom prst="rect">
                  <a:avLst/>
                </a:prstGeom>
              </p:spPr>
            </p:pic>
          </p:grpSp>
          <p:grpSp>
            <p:nvGrpSpPr>
              <p:cNvPr id="133" name="Group 132"/>
              <p:cNvGrpSpPr/>
              <p:nvPr/>
            </p:nvGrpSpPr>
            <p:grpSpPr>
              <a:xfrm>
                <a:off x="7061090" y="2120707"/>
                <a:ext cx="459193" cy="475326"/>
                <a:chOff x="4121693" y="3037968"/>
                <a:chExt cx="459193" cy="475326"/>
              </a:xfrm>
            </p:grpSpPr>
            <p:grpSp>
              <p:nvGrpSpPr>
                <p:cNvPr id="146" name="Group 145"/>
                <p:cNvGrpSpPr/>
                <p:nvPr/>
              </p:nvGrpSpPr>
              <p:grpSpPr>
                <a:xfrm>
                  <a:off x="4121693" y="3037968"/>
                  <a:ext cx="459193" cy="475326"/>
                  <a:chOff x="4121693" y="3037968"/>
                  <a:chExt cx="459193" cy="475326"/>
                </a:xfrm>
              </p:grpSpPr>
              <p:pic>
                <p:nvPicPr>
                  <p:cNvPr id="148" name="Picture 14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21693" y="3315890"/>
                    <a:ext cx="164504" cy="197404"/>
                  </a:xfrm>
                  <a:prstGeom prst="rect">
                    <a:avLst/>
                  </a:prstGeom>
                </p:spPr>
              </p:pic>
              <p:pic>
                <p:nvPicPr>
                  <p:cNvPr id="149" name="Picture 1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90950" y="3037968"/>
                    <a:ext cx="189936" cy="189936"/>
                  </a:xfrm>
                  <a:prstGeom prst="rect">
                    <a:avLst/>
                  </a:prstGeom>
                </p:spPr>
              </p:pic>
              <p:pic>
                <p:nvPicPr>
                  <p:cNvPr id="150" name="Picture 14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21694" y="3053198"/>
                    <a:ext cx="193388" cy="219521"/>
                  </a:xfrm>
                  <a:prstGeom prst="rect">
                    <a:avLst/>
                  </a:prstGeom>
                </p:spPr>
              </p:pic>
            </p:grpSp>
            <p:pic>
              <p:nvPicPr>
                <p:cNvPr id="147" name="Picture 14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00477" y="3334244"/>
                  <a:ext cx="170881" cy="177210"/>
                </a:xfrm>
                <a:prstGeom prst="rect">
                  <a:avLst/>
                </a:prstGeom>
              </p:spPr>
            </p:pic>
          </p:grpSp>
          <p:grpSp>
            <p:nvGrpSpPr>
              <p:cNvPr id="134" name="Group 133"/>
              <p:cNvGrpSpPr/>
              <p:nvPr/>
            </p:nvGrpSpPr>
            <p:grpSpPr>
              <a:xfrm>
                <a:off x="8907124" y="2139057"/>
                <a:ext cx="459193" cy="475326"/>
                <a:chOff x="4121693" y="3037968"/>
                <a:chExt cx="459193" cy="475326"/>
              </a:xfrm>
            </p:grpSpPr>
            <p:grpSp>
              <p:nvGrpSpPr>
                <p:cNvPr id="141" name="Group 140"/>
                <p:cNvGrpSpPr/>
                <p:nvPr/>
              </p:nvGrpSpPr>
              <p:grpSpPr>
                <a:xfrm>
                  <a:off x="4121693" y="3037968"/>
                  <a:ext cx="459193" cy="475326"/>
                  <a:chOff x="4121693" y="3037968"/>
                  <a:chExt cx="459193" cy="475326"/>
                </a:xfrm>
              </p:grpSpPr>
              <p:pic>
                <p:nvPicPr>
                  <p:cNvPr id="143" name="Picture 14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21693" y="3315890"/>
                    <a:ext cx="164504" cy="197404"/>
                  </a:xfrm>
                  <a:prstGeom prst="rect">
                    <a:avLst/>
                  </a:prstGeom>
                </p:spPr>
              </p:pic>
              <p:pic>
                <p:nvPicPr>
                  <p:cNvPr id="144" name="Picture 14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90950" y="3037968"/>
                    <a:ext cx="189936" cy="189936"/>
                  </a:xfrm>
                  <a:prstGeom prst="rect">
                    <a:avLst/>
                  </a:prstGeom>
                </p:spPr>
              </p:pic>
              <p:pic>
                <p:nvPicPr>
                  <p:cNvPr id="145" name="Picture 14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21694" y="3053198"/>
                    <a:ext cx="193388" cy="219521"/>
                  </a:xfrm>
                  <a:prstGeom prst="rect">
                    <a:avLst/>
                  </a:prstGeom>
                </p:spPr>
              </p:pic>
            </p:grpSp>
            <p:pic>
              <p:nvPicPr>
                <p:cNvPr id="142" name="Picture 14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00477" y="3334244"/>
                  <a:ext cx="170881" cy="177210"/>
                </a:xfrm>
                <a:prstGeom prst="rect">
                  <a:avLst/>
                </a:prstGeom>
              </p:spPr>
            </p:pic>
          </p:grpSp>
          <p:pic>
            <p:nvPicPr>
              <p:cNvPr id="136" name="Picture 13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556763" y="4385884"/>
                <a:ext cx="287620" cy="345144"/>
              </a:xfrm>
              <a:prstGeom prst="rect">
                <a:avLst/>
              </a:prstGeom>
            </p:spPr>
          </p:pic>
          <p:pic>
            <p:nvPicPr>
              <p:cNvPr id="137" name="Picture 13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254343" y="3140789"/>
                <a:ext cx="287620" cy="345144"/>
              </a:xfrm>
              <a:prstGeom prst="rect">
                <a:avLst/>
              </a:prstGeom>
            </p:spPr>
          </p:pic>
          <p:pic>
            <p:nvPicPr>
              <p:cNvPr id="138" name="Picture 13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281691" y="2171549"/>
                <a:ext cx="287620" cy="345144"/>
              </a:xfrm>
              <a:prstGeom prst="rect">
                <a:avLst/>
              </a:prstGeom>
            </p:spPr>
          </p:pic>
          <p:pic>
            <p:nvPicPr>
              <p:cNvPr id="139" name="Picture 13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28257" y="2202387"/>
                <a:ext cx="287620" cy="345144"/>
              </a:xfrm>
              <a:prstGeom prst="rect">
                <a:avLst/>
              </a:prstGeom>
            </p:spPr>
          </p:pic>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193156" y="3130039"/>
                <a:ext cx="287620" cy="345144"/>
              </a:xfrm>
              <a:prstGeom prst="rect">
                <a:avLst/>
              </a:prstGeom>
            </p:spPr>
          </p:pic>
        </p:grpSp>
        <p:pic>
          <p:nvPicPr>
            <p:cNvPr id="231" name="Picture 23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571381" y="3873373"/>
              <a:ext cx="250388" cy="289511"/>
            </a:xfrm>
            <a:prstGeom prst="rect">
              <a:avLst/>
            </a:prstGeom>
          </p:spPr>
        </p:pic>
      </p:grpSp>
      <p:sp>
        <p:nvSpPr>
          <p:cNvPr id="5" name="フッター プレースホルダー 4">
            <a:extLst>
              <a:ext uri="{FF2B5EF4-FFF2-40B4-BE49-F238E27FC236}">
                <a16:creationId xmlns:a16="http://schemas.microsoft.com/office/drawing/2014/main" id="{3C7CAC79-B73F-4F9C-B225-3C50FB9D6671}"/>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6" name="スライド番号プレースホルダー 5">
            <a:extLst>
              <a:ext uri="{FF2B5EF4-FFF2-40B4-BE49-F238E27FC236}">
                <a16:creationId xmlns:a16="http://schemas.microsoft.com/office/drawing/2014/main" id="{F8768C7A-40C1-4262-A963-65CDAFB4FDDA}"/>
              </a:ext>
            </a:extLst>
          </p:cNvPr>
          <p:cNvSpPr>
            <a:spLocks noGrp="1"/>
          </p:cNvSpPr>
          <p:nvPr>
            <p:ph type="sldNum" sz="quarter" idx="11"/>
          </p:nvPr>
        </p:nvSpPr>
        <p:spPr/>
        <p:txBody>
          <a:bodyPr/>
          <a:lstStyle/>
          <a:p>
            <a:fld id="{64426991-36D0-4DC2-898E-6B6E1FAFABE8}" type="slidenum">
              <a:rPr lang="ja-JP" altLang="en-US" smtClean="0"/>
              <a:pPr/>
              <a:t>22</a:t>
            </a:fld>
            <a:endParaRPr lang="ja-JP" altLang="en-US"/>
          </a:p>
        </p:txBody>
      </p:sp>
    </p:spTree>
    <p:extLst>
      <p:ext uri="{BB962C8B-B14F-4D97-AF65-F5344CB8AC3E}">
        <p14:creationId xmlns:p14="http://schemas.microsoft.com/office/powerpoint/2010/main" val="33793283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2CDEDE71-4F16-4EF5-8B42-22BDB124E342}"/>
              </a:ext>
            </a:extLst>
          </p:cNvPr>
          <p:cNvSpPr/>
          <p:nvPr/>
        </p:nvSpPr>
        <p:spPr>
          <a:xfrm>
            <a:off x="961636" y="1979101"/>
            <a:ext cx="2896574" cy="4561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ログ収集・蓄積</a:t>
            </a:r>
          </a:p>
        </p:txBody>
      </p:sp>
      <p:sp>
        <p:nvSpPr>
          <p:cNvPr id="48" name="正方形/長方形 47">
            <a:extLst>
              <a:ext uri="{FF2B5EF4-FFF2-40B4-BE49-F238E27FC236}">
                <a16:creationId xmlns:a16="http://schemas.microsoft.com/office/drawing/2014/main" id="{84EA387C-CABC-4567-BE9B-39EF535414C0}"/>
              </a:ext>
            </a:extLst>
          </p:cNvPr>
          <p:cNvSpPr/>
          <p:nvPr/>
        </p:nvSpPr>
        <p:spPr>
          <a:xfrm>
            <a:off x="3973660" y="1979100"/>
            <a:ext cx="7233546" cy="456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a:solidFill>
                  <a:schemeClr val="tx1"/>
                </a:solidFill>
              </a:rPr>
              <a:t>CloudWatch Agent</a:t>
            </a:r>
            <a:r>
              <a:rPr kumimoji="1" lang="ja-JP" altLang="en-US" sz="1400">
                <a:solidFill>
                  <a:schemeClr val="tx1"/>
                </a:solidFill>
              </a:rPr>
              <a:t>による</a:t>
            </a:r>
            <a:r>
              <a:rPr kumimoji="1" lang="en-US" altLang="ja-JP" sz="1400">
                <a:solidFill>
                  <a:schemeClr val="tx1"/>
                </a:solidFill>
              </a:rPr>
              <a:t>AWS</a:t>
            </a:r>
            <a:r>
              <a:rPr kumimoji="1" lang="ja-JP" altLang="en-US" sz="1400">
                <a:solidFill>
                  <a:schemeClr val="tx1"/>
                </a:solidFill>
              </a:rPr>
              <a:t>リソース（</a:t>
            </a:r>
            <a:r>
              <a:rPr kumimoji="1" lang="en-US" altLang="ja-JP" sz="1400">
                <a:solidFill>
                  <a:schemeClr val="tx1"/>
                </a:solidFill>
              </a:rPr>
              <a:t>EC2</a:t>
            </a:r>
            <a:r>
              <a:rPr kumimoji="1" lang="ja-JP" altLang="en-US" sz="1400">
                <a:solidFill>
                  <a:schemeClr val="tx1"/>
                </a:solidFill>
              </a:rPr>
              <a:t>、</a:t>
            </a:r>
            <a:r>
              <a:rPr kumimoji="1" lang="en-US" altLang="ja-JP" sz="1400">
                <a:solidFill>
                  <a:schemeClr val="tx1"/>
                </a:solidFill>
              </a:rPr>
              <a:t>RDS</a:t>
            </a:r>
            <a:r>
              <a:rPr kumimoji="1" lang="ja-JP" altLang="en-US" sz="1400">
                <a:solidFill>
                  <a:schemeClr val="tx1"/>
                </a:solidFill>
              </a:rPr>
              <a:t>など）とアプリケーションのログを収集・蓄積</a:t>
            </a:r>
          </a:p>
        </p:txBody>
      </p:sp>
      <p:sp>
        <p:nvSpPr>
          <p:cNvPr id="4" name="タイトル 3">
            <a:extLst>
              <a:ext uri="{FF2B5EF4-FFF2-40B4-BE49-F238E27FC236}">
                <a16:creationId xmlns:a16="http://schemas.microsoft.com/office/drawing/2014/main" id="{9BCE2C9D-92A7-4822-8135-1AD995AF49C8}"/>
              </a:ext>
            </a:extLst>
          </p:cNvPr>
          <p:cNvSpPr>
            <a:spLocks noGrp="1"/>
          </p:cNvSpPr>
          <p:nvPr>
            <p:ph type="title"/>
          </p:nvPr>
        </p:nvSpPr>
        <p:spPr/>
        <p:txBody>
          <a:bodyPr>
            <a:normAutofit/>
          </a:bodyPr>
          <a:lstStyle/>
          <a:p>
            <a:r>
              <a:rPr lang="en-US" altLang="zh-TW">
                <a:latin typeface="Meiryo UI" panose="020B0604030504040204" pitchFamily="50" charset="-128"/>
                <a:ea typeface="Meiryo UI" panose="020B0604030504040204" pitchFamily="50" charset="-128"/>
              </a:rPr>
              <a:t>AWS</a:t>
            </a:r>
            <a:r>
              <a:rPr lang="zh-TW" altLang="en-US">
                <a:latin typeface="Meiryo UI" panose="020B0604030504040204" pitchFamily="50" charset="-128"/>
                <a:ea typeface="Meiryo UI" panose="020B0604030504040204" pitchFamily="50" charset="-128"/>
              </a:rPr>
              <a:t>共通基盤構築</a:t>
            </a:r>
            <a:r>
              <a:rPr lang="ja-JP" altLang="en-US">
                <a:latin typeface="メイリオ" panose="020B0604030504040204" pitchFamily="50" charset="-128"/>
                <a:ea typeface="メイリオ" panose="020B0604030504040204" pitchFamily="50" charset="-128"/>
                <a:cs typeface="Segoe UI"/>
              </a:rPr>
              <a:t>（</a:t>
            </a:r>
            <a:r>
              <a:rPr lang="en-US" altLang="ja-JP">
                <a:latin typeface="メイリオ" panose="020B0604030504040204" pitchFamily="50" charset="-128"/>
                <a:ea typeface="メイリオ" panose="020B0604030504040204" pitchFamily="50" charset="-128"/>
                <a:cs typeface="Segoe UI"/>
              </a:rPr>
              <a:t>2/3</a:t>
            </a:r>
            <a:r>
              <a:rPr lang="ja-JP" altLang="en-US">
                <a:latin typeface="メイリオ" panose="020B0604030504040204" pitchFamily="50" charset="-128"/>
                <a:ea typeface="メイリオ" panose="020B0604030504040204" pitchFamily="50" charset="-128"/>
                <a:cs typeface="Segoe UI"/>
              </a:rPr>
              <a:t>）</a:t>
            </a:r>
            <a:endParaRPr lang="ja-JP" altLang="en-US"/>
          </a:p>
        </p:txBody>
      </p:sp>
      <p:sp>
        <p:nvSpPr>
          <p:cNvPr id="19" name="正方形/長方形 18">
            <a:extLst>
              <a:ext uri="{FF2B5EF4-FFF2-40B4-BE49-F238E27FC236}">
                <a16:creationId xmlns:a16="http://schemas.microsoft.com/office/drawing/2014/main" id="{4665D498-9D99-461D-98F2-B5F5B9B81E35}"/>
              </a:ext>
            </a:extLst>
          </p:cNvPr>
          <p:cNvSpPr/>
          <p:nvPr/>
        </p:nvSpPr>
        <p:spPr>
          <a:xfrm>
            <a:off x="2009813" y="1521621"/>
            <a:ext cx="800219" cy="338554"/>
          </a:xfrm>
          <a:prstGeom prst="rect">
            <a:avLst/>
          </a:prstGeom>
        </p:spPr>
        <p:txBody>
          <a:bodyPr wrap="none">
            <a:spAutoFit/>
          </a:bodyPr>
          <a:lstStyle/>
          <a:p>
            <a:pPr algn="ctr"/>
            <a:r>
              <a:rPr kumimoji="1" lang="ja-JP" altLang="en-US" sz="1600" b="1" u="sng"/>
              <a:t>機能名</a:t>
            </a:r>
            <a:endParaRPr lang="ja-JP" altLang="en-US" sz="1600" b="1" u="sng"/>
          </a:p>
        </p:txBody>
      </p:sp>
      <p:sp>
        <p:nvSpPr>
          <p:cNvPr id="21" name="正方形/長方形 20">
            <a:extLst>
              <a:ext uri="{FF2B5EF4-FFF2-40B4-BE49-F238E27FC236}">
                <a16:creationId xmlns:a16="http://schemas.microsoft.com/office/drawing/2014/main" id="{B42DD404-1E2A-40E2-A467-A325273690AD}"/>
              </a:ext>
            </a:extLst>
          </p:cNvPr>
          <p:cNvSpPr/>
          <p:nvPr/>
        </p:nvSpPr>
        <p:spPr>
          <a:xfrm>
            <a:off x="961636" y="2560983"/>
            <a:ext cx="2896574" cy="4561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監視ダッシュボード</a:t>
            </a:r>
          </a:p>
        </p:txBody>
      </p:sp>
      <p:sp>
        <p:nvSpPr>
          <p:cNvPr id="22" name="正方形/長方形 21">
            <a:extLst>
              <a:ext uri="{FF2B5EF4-FFF2-40B4-BE49-F238E27FC236}">
                <a16:creationId xmlns:a16="http://schemas.microsoft.com/office/drawing/2014/main" id="{113B6B70-4198-47FB-A1F7-17706ECAB690}"/>
              </a:ext>
            </a:extLst>
          </p:cNvPr>
          <p:cNvSpPr/>
          <p:nvPr/>
        </p:nvSpPr>
        <p:spPr>
          <a:xfrm>
            <a:off x="7213883" y="1527157"/>
            <a:ext cx="595035" cy="338554"/>
          </a:xfrm>
          <a:prstGeom prst="rect">
            <a:avLst/>
          </a:prstGeom>
        </p:spPr>
        <p:txBody>
          <a:bodyPr wrap="none">
            <a:spAutoFit/>
          </a:bodyPr>
          <a:lstStyle/>
          <a:p>
            <a:pPr algn="ctr"/>
            <a:r>
              <a:rPr kumimoji="1" lang="ja-JP" altLang="en-US" sz="1600" b="1" u="sng"/>
              <a:t>内容</a:t>
            </a:r>
            <a:endParaRPr lang="ja-JP" altLang="en-US" sz="1600" b="1" u="sng"/>
          </a:p>
        </p:txBody>
      </p:sp>
      <p:sp>
        <p:nvSpPr>
          <p:cNvPr id="36" name="正方形/長方形 35">
            <a:extLst>
              <a:ext uri="{FF2B5EF4-FFF2-40B4-BE49-F238E27FC236}">
                <a16:creationId xmlns:a16="http://schemas.microsoft.com/office/drawing/2014/main" id="{095B141C-0C8A-4FFC-9899-82614AF0700E}"/>
              </a:ext>
            </a:extLst>
          </p:cNvPr>
          <p:cNvSpPr/>
          <p:nvPr/>
        </p:nvSpPr>
        <p:spPr>
          <a:xfrm>
            <a:off x="961636" y="3163657"/>
            <a:ext cx="2896574" cy="4561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エラー通知</a:t>
            </a:r>
          </a:p>
        </p:txBody>
      </p:sp>
      <p:sp>
        <p:nvSpPr>
          <p:cNvPr id="37" name="正方形/長方形 36">
            <a:extLst>
              <a:ext uri="{FF2B5EF4-FFF2-40B4-BE49-F238E27FC236}">
                <a16:creationId xmlns:a16="http://schemas.microsoft.com/office/drawing/2014/main" id="{858BF608-47F9-4944-96A1-1977DC926A04}"/>
              </a:ext>
            </a:extLst>
          </p:cNvPr>
          <p:cNvSpPr/>
          <p:nvPr/>
        </p:nvSpPr>
        <p:spPr>
          <a:xfrm>
            <a:off x="3973660" y="3163657"/>
            <a:ext cx="7233546" cy="456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定義されたエラーレベルにより、オンプレミス</a:t>
            </a:r>
            <a:r>
              <a:rPr kumimoji="1" lang="en-US" altLang="ja-JP" sz="1400">
                <a:solidFill>
                  <a:schemeClr val="tx1"/>
                </a:solidFill>
              </a:rPr>
              <a:t>DC</a:t>
            </a:r>
            <a:r>
              <a:rPr kumimoji="1" lang="ja-JP" altLang="en-US" sz="1400">
                <a:solidFill>
                  <a:schemeClr val="tx1"/>
                </a:solidFill>
              </a:rPr>
              <a:t>へ通知する</a:t>
            </a:r>
          </a:p>
        </p:txBody>
      </p:sp>
      <p:sp>
        <p:nvSpPr>
          <p:cNvPr id="38" name="正方形/長方形 37">
            <a:extLst>
              <a:ext uri="{FF2B5EF4-FFF2-40B4-BE49-F238E27FC236}">
                <a16:creationId xmlns:a16="http://schemas.microsoft.com/office/drawing/2014/main" id="{0F9888F2-6502-4BF0-9AE0-C034EDAA7EF0}"/>
              </a:ext>
            </a:extLst>
          </p:cNvPr>
          <p:cNvSpPr/>
          <p:nvPr/>
        </p:nvSpPr>
        <p:spPr>
          <a:xfrm>
            <a:off x="961636" y="3771958"/>
            <a:ext cx="2896574" cy="4561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ジョブ管理</a:t>
            </a:r>
          </a:p>
        </p:txBody>
      </p:sp>
      <p:sp>
        <p:nvSpPr>
          <p:cNvPr id="39" name="正方形/長方形 38">
            <a:extLst>
              <a:ext uri="{FF2B5EF4-FFF2-40B4-BE49-F238E27FC236}">
                <a16:creationId xmlns:a16="http://schemas.microsoft.com/office/drawing/2014/main" id="{B362E5E9-9BBB-47FD-A166-73671B79F9D1}"/>
              </a:ext>
            </a:extLst>
          </p:cNvPr>
          <p:cNvSpPr/>
          <p:nvPr/>
        </p:nvSpPr>
        <p:spPr>
          <a:xfrm>
            <a:off x="3973660" y="3771957"/>
            <a:ext cx="7233546" cy="456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各</a:t>
            </a:r>
            <a:r>
              <a:rPr kumimoji="1" lang="en-US" altLang="ja-JP" sz="1400">
                <a:solidFill>
                  <a:schemeClr val="tx1"/>
                </a:solidFill>
              </a:rPr>
              <a:t>VPC</a:t>
            </a:r>
            <a:r>
              <a:rPr kumimoji="1" lang="ja-JP" altLang="en-US" sz="1400">
                <a:solidFill>
                  <a:schemeClr val="tx1"/>
                </a:solidFill>
              </a:rPr>
              <a:t>へ</a:t>
            </a:r>
            <a:r>
              <a:rPr kumimoji="1" lang="en-US" altLang="ja-JP" sz="1400">
                <a:solidFill>
                  <a:schemeClr val="tx1"/>
                </a:solidFill>
              </a:rPr>
              <a:t>A-AUTO</a:t>
            </a:r>
            <a:r>
              <a:rPr kumimoji="1" lang="ja-JP" altLang="en-US" sz="1400">
                <a:solidFill>
                  <a:schemeClr val="tx1"/>
                </a:solidFill>
              </a:rPr>
              <a:t>導入し、ジョブ実行状況の確認管理機能を共通基盤に構築</a:t>
            </a:r>
          </a:p>
        </p:txBody>
      </p:sp>
      <p:sp>
        <p:nvSpPr>
          <p:cNvPr id="40" name="正方形/長方形 39">
            <a:extLst>
              <a:ext uri="{FF2B5EF4-FFF2-40B4-BE49-F238E27FC236}">
                <a16:creationId xmlns:a16="http://schemas.microsoft.com/office/drawing/2014/main" id="{032F83DA-6EC5-463D-8065-0FD59461DFAD}"/>
              </a:ext>
            </a:extLst>
          </p:cNvPr>
          <p:cNvSpPr/>
          <p:nvPr/>
        </p:nvSpPr>
        <p:spPr>
          <a:xfrm>
            <a:off x="961636" y="4353839"/>
            <a:ext cx="2896574" cy="4561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DNS</a:t>
            </a:r>
            <a:r>
              <a:rPr kumimoji="1" lang="ja-JP" altLang="en-US" sz="1400">
                <a:solidFill>
                  <a:schemeClr val="tx1"/>
                </a:solidFill>
              </a:rPr>
              <a:t>＆</a:t>
            </a:r>
            <a:r>
              <a:rPr kumimoji="1" lang="en-US" altLang="ja-JP" sz="1400">
                <a:solidFill>
                  <a:schemeClr val="tx1"/>
                </a:solidFill>
              </a:rPr>
              <a:t>NTP</a:t>
            </a:r>
          </a:p>
        </p:txBody>
      </p:sp>
      <p:sp>
        <p:nvSpPr>
          <p:cNvPr id="41" name="正方形/長方形 40">
            <a:extLst>
              <a:ext uri="{FF2B5EF4-FFF2-40B4-BE49-F238E27FC236}">
                <a16:creationId xmlns:a16="http://schemas.microsoft.com/office/drawing/2014/main" id="{1479BAF2-C5EA-4EBE-A337-9FB61C699030}"/>
              </a:ext>
            </a:extLst>
          </p:cNvPr>
          <p:cNvSpPr/>
          <p:nvPr/>
        </p:nvSpPr>
        <p:spPr>
          <a:xfrm>
            <a:off x="3973660" y="4353839"/>
            <a:ext cx="7233546" cy="456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a:solidFill>
                  <a:schemeClr val="tx1"/>
                </a:solidFill>
              </a:rPr>
              <a:t>AWS</a:t>
            </a:r>
            <a:r>
              <a:rPr kumimoji="1" lang="ja-JP" altLang="en-US" sz="1400">
                <a:solidFill>
                  <a:schemeClr val="tx1"/>
                </a:solidFill>
              </a:rPr>
              <a:t>のリソースと</a:t>
            </a:r>
            <a:r>
              <a:rPr lang="ja-JP" altLang="en-US" sz="1400">
                <a:solidFill>
                  <a:schemeClr val="tx1"/>
                </a:solidFill>
              </a:rPr>
              <a:t>オンプレミス</a:t>
            </a:r>
            <a:r>
              <a:rPr lang="en-US" altLang="ja-JP" sz="1400">
                <a:solidFill>
                  <a:schemeClr val="tx1"/>
                </a:solidFill>
              </a:rPr>
              <a:t>DC</a:t>
            </a:r>
            <a:r>
              <a:rPr kumimoji="1" lang="ja-JP" altLang="en-US" sz="1400">
                <a:solidFill>
                  <a:schemeClr val="tx1"/>
                </a:solidFill>
              </a:rPr>
              <a:t>からのリソース間で名前解決と時刻同期</a:t>
            </a:r>
          </a:p>
        </p:txBody>
      </p:sp>
      <p:sp>
        <p:nvSpPr>
          <p:cNvPr id="42" name="正方形/長方形 41">
            <a:extLst>
              <a:ext uri="{FF2B5EF4-FFF2-40B4-BE49-F238E27FC236}">
                <a16:creationId xmlns:a16="http://schemas.microsoft.com/office/drawing/2014/main" id="{B334182C-A18F-4ED1-BA9F-4283B2B3CE75}"/>
              </a:ext>
            </a:extLst>
          </p:cNvPr>
          <p:cNvSpPr/>
          <p:nvPr/>
        </p:nvSpPr>
        <p:spPr>
          <a:xfrm>
            <a:off x="961636" y="4956513"/>
            <a:ext cx="2896574" cy="4561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データ連携</a:t>
            </a:r>
          </a:p>
        </p:txBody>
      </p:sp>
      <p:sp>
        <p:nvSpPr>
          <p:cNvPr id="43" name="正方形/長方形 42">
            <a:extLst>
              <a:ext uri="{FF2B5EF4-FFF2-40B4-BE49-F238E27FC236}">
                <a16:creationId xmlns:a16="http://schemas.microsoft.com/office/drawing/2014/main" id="{82BF1F0B-4F54-4AF4-ACED-46DF491E1899}"/>
              </a:ext>
            </a:extLst>
          </p:cNvPr>
          <p:cNvSpPr/>
          <p:nvPr/>
        </p:nvSpPr>
        <p:spPr>
          <a:xfrm>
            <a:off x="3973660" y="4956513"/>
            <a:ext cx="7233546" cy="456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オンプレミス</a:t>
            </a:r>
            <a:r>
              <a:rPr kumimoji="1" lang="en-US" altLang="ja-JP" sz="1400">
                <a:solidFill>
                  <a:schemeClr val="tx1"/>
                </a:solidFill>
              </a:rPr>
              <a:t>DC</a:t>
            </a:r>
            <a:r>
              <a:rPr kumimoji="1" lang="ja-JP" altLang="en-US" sz="1400">
                <a:solidFill>
                  <a:schemeClr val="tx1"/>
                </a:solidFill>
              </a:rPr>
              <a:t>と</a:t>
            </a:r>
            <a:r>
              <a:rPr kumimoji="1" lang="en-US" altLang="ja-JP" sz="1400">
                <a:solidFill>
                  <a:schemeClr val="tx1"/>
                </a:solidFill>
              </a:rPr>
              <a:t>AWS</a:t>
            </a:r>
            <a:r>
              <a:rPr kumimoji="1" lang="ja-JP" altLang="en-US" sz="1400">
                <a:solidFill>
                  <a:schemeClr val="tx1"/>
                </a:solidFill>
              </a:rPr>
              <a:t>上各システム間のデータ連携（</a:t>
            </a:r>
            <a:r>
              <a:rPr kumimoji="1" lang="en-US" altLang="ja-JP" sz="1400">
                <a:solidFill>
                  <a:schemeClr val="tx1"/>
                </a:solidFill>
              </a:rPr>
              <a:t>HULFT</a:t>
            </a:r>
            <a:r>
              <a:rPr lang="ja-JP" altLang="en-US" sz="1400">
                <a:solidFill>
                  <a:schemeClr val="tx1"/>
                </a:solidFill>
              </a:rPr>
              <a:t>利用）</a:t>
            </a:r>
            <a:endParaRPr kumimoji="1" lang="ja-JP" altLang="en-US" sz="1400">
              <a:solidFill>
                <a:schemeClr val="tx1"/>
              </a:solidFill>
            </a:endParaRPr>
          </a:p>
        </p:txBody>
      </p:sp>
      <p:sp>
        <p:nvSpPr>
          <p:cNvPr id="44" name="正方形/長方形 43">
            <a:extLst>
              <a:ext uri="{FF2B5EF4-FFF2-40B4-BE49-F238E27FC236}">
                <a16:creationId xmlns:a16="http://schemas.microsoft.com/office/drawing/2014/main" id="{0C34C961-3BB1-4DB3-9C67-C365D03D2FE3}"/>
              </a:ext>
            </a:extLst>
          </p:cNvPr>
          <p:cNvSpPr/>
          <p:nvPr/>
        </p:nvSpPr>
        <p:spPr>
          <a:xfrm>
            <a:off x="961636" y="5564814"/>
            <a:ext cx="2896574" cy="4561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自動化運用</a:t>
            </a:r>
          </a:p>
        </p:txBody>
      </p:sp>
      <p:sp>
        <p:nvSpPr>
          <p:cNvPr id="45" name="正方形/長方形 44">
            <a:extLst>
              <a:ext uri="{FF2B5EF4-FFF2-40B4-BE49-F238E27FC236}">
                <a16:creationId xmlns:a16="http://schemas.microsoft.com/office/drawing/2014/main" id="{EA836C32-BBB2-4E00-BD3F-A74E727CA3CD}"/>
              </a:ext>
            </a:extLst>
          </p:cNvPr>
          <p:cNvSpPr/>
          <p:nvPr/>
        </p:nvSpPr>
        <p:spPr>
          <a:xfrm>
            <a:off x="3973660" y="5564813"/>
            <a:ext cx="7233546" cy="456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新規リーソス（</a:t>
            </a:r>
            <a:r>
              <a:rPr kumimoji="1" lang="en-US" altLang="ja-JP" sz="1400">
                <a:solidFill>
                  <a:schemeClr val="tx1"/>
                </a:solidFill>
              </a:rPr>
              <a:t>EC2,RDS</a:t>
            </a:r>
            <a:r>
              <a:rPr kumimoji="1" lang="ja-JP" altLang="en-US" sz="1400">
                <a:solidFill>
                  <a:schemeClr val="tx1"/>
                </a:solidFill>
              </a:rPr>
              <a:t>）作成を自動化</a:t>
            </a:r>
          </a:p>
        </p:txBody>
      </p:sp>
      <p:sp>
        <p:nvSpPr>
          <p:cNvPr id="46" name="コンテンツ プレースホルダー 16">
            <a:extLst>
              <a:ext uri="{FF2B5EF4-FFF2-40B4-BE49-F238E27FC236}">
                <a16:creationId xmlns:a16="http://schemas.microsoft.com/office/drawing/2014/main" id="{3DCA01EA-0103-46B4-9A29-58AD01EA125E}"/>
              </a:ext>
            </a:extLst>
          </p:cNvPr>
          <p:cNvSpPr>
            <a:spLocks noGrp="1"/>
          </p:cNvSpPr>
          <p:nvPr>
            <p:ph idx="1"/>
          </p:nvPr>
        </p:nvSpPr>
        <p:spPr>
          <a:xfrm>
            <a:off x="430567" y="987963"/>
            <a:ext cx="10896233" cy="509958"/>
          </a:xfrm>
        </p:spPr>
        <p:txBody>
          <a:bodyPr>
            <a:normAutofit/>
          </a:bodyPr>
          <a:lstStyle/>
          <a:p>
            <a:pPr marL="0" indent="0">
              <a:buNone/>
            </a:pPr>
            <a:r>
              <a:rPr lang="ja-JP" altLang="en-US" sz="2000"/>
              <a:t>主な機能は以下の通りです</a:t>
            </a:r>
          </a:p>
        </p:txBody>
      </p:sp>
      <p:sp>
        <p:nvSpPr>
          <p:cNvPr id="53" name="正方形/長方形 52">
            <a:extLst>
              <a:ext uri="{FF2B5EF4-FFF2-40B4-BE49-F238E27FC236}">
                <a16:creationId xmlns:a16="http://schemas.microsoft.com/office/drawing/2014/main" id="{58B6CE8A-2368-48F8-8357-862054C27201}"/>
              </a:ext>
            </a:extLst>
          </p:cNvPr>
          <p:cNvSpPr/>
          <p:nvPr/>
        </p:nvSpPr>
        <p:spPr>
          <a:xfrm>
            <a:off x="3973660" y="2564594"/>
            <a:ext cx="7233546" cy="456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各システムの課金状況監視、通知されたログや</a:t>
            </a:r>
            <a:r>
              <a:rPr kumimoji="1" lang="en-US" altLang="ja-JP" sz="1400">
                <a:solidFill>
                  <a:schemeClr val="tx1"/>
                </a:solidFill>
              </a:rPr>
              <a:t>CPU,</a:t>
            </a:r>
            <a:r>
              <a:rPr kumimoji="1" lang="ja-JP" altLang="en-US" sz="1400">
                <a:solidFill>
                  <a:schemeClr val="tx1"/>
                </a:solidFill>
              </a:rPr>
              <a:t>メモリ、ディスク状況推移をポータルにて公開</a:t>
            </a:r>
            <a:endParaRPr kumimoji="1" lang="en-US" altLang="ja-JP" sz="1400">
              <a:solidFill>
                <a:schemeClr val="tx1"/>
              </a:solidFill>
            </a:endParaRPr>
          </a:p>
          <a:p>
            <a:r>
              <a:rPr kumimoji="1" lang="ja-JP" altLang="en-US" sz="1400">
                <a:solidFill>
                  <a:schemeClr val="tx1"/>
                </a:solidFill>
              </a:rPr>
              <a:t>改善やトラブル対応に活用</a:t>
            </a:r>
          </a:p>
        </p:txBody>
      </p:sp>
      <p:sp>
        <p:nvSpPr>
          <p:cNvPr id="5" name="フッター プレースホルダー 4">
            <a:extLst>
              <a:ext uri="{FF2B5EF4-FFF2-40B4-BE49-F238E27FC236}">
                <a16:creationId xmlns:a16="http://schemas.microsoft.com/office/drawing/2014/main" id="{47E1BF37-3C13-49EC-8952-6836455FF0CD}"/>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6" name="スライド番号プレースホルダー 5">
            <a:extLst>
              <a:ext uri="{FF2B5EF4-FFF2-40B4-BE49-F238E27FC236}">
                <a16:creationId xmlns:a16="http://schemas.microsoft.com/office/drawing/2014/main" id="{7D36E1C8-C17E-4BFE-B948-ED605EBE0885}"/>
              </a:ext>
            </a:extLst>
          </p:cNvPr>
          <p:cNvSpPr>
            <a:spLocks noGrp="1"/>
          </p:cNvSpPr>
          <p:nvPr>
            <p:ph type="sldNum" sz="quarter" idx="11"/>
          </p:nvPr>
        </p:nvSpPr>
        <p:spPr/>
        <p:txBody>
          <a:bodyPr/>
          <a:lstStyle/>
          <a:p>
            <a:fld id="{64426991-36D0-4DC2-898E-6B6E1FAFABE8}" type="slidenum">
              <a:rPr lang="ja-JP" altLang="en-US" smtClean="0"/>
              <a:pPr/>
              <a:t>23</a:t>
            </a:fld>
            <a:endParaRPr lang="ja-JP" altLang="en-US"/>
          </a:p>
        </p:txBody>
      </p:sp>
    </p:spTree>
    <p:extLst>
      <p:ext uri="{BB962C8B-B14F-4D97-AF65-F5344CB8AC3E}">
        <p14:creationId xmlns:p14="http://schemas.microsoft.com/office/powerpoint/2010/main" val="2694859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5FB1C055-462C-497B-9CDE-E8D3494C7D1B}"/>
              </a:ext>
            </a:extLst>
          </p:cNvPr>
          <p:cNvSpPr>
            <a:spLocks noGrp="1"/>
          </p:cNvSpPr>
          <p:nvPr>
            <p:ph type="title"/>
          </p:nvPr>
        </p:nvSpPr>
        <p:spPr/>
        <p:txBody>
          <a:bodyPr>
            <a:normAutofit/>
          </a:bodyPr>
          <a:lstStyle/>
          <a:p>
            <a:r>
              <a:rPr lang="en-US" altLang="zh-TW">
                <a:latin typeface="Meiryo UI" panose="020B0604030504040204" pitchFamily="50" charset="-128"/>
                <a:ea typeface="Meiryo UI" panose="020B0604030504040204" pitchFamily="50" charset="-128"/>
              </a:rPr>
              <a:t>AWS</a:t>
            </a:r>
            <a:r>
              <a:rPr lang="zh-TW" altLang="en-US">
                <a:latin typeface="Meiryo UI" panose="020B0604030504040204" pitchFamily="50" charset="-128"/>
                <a:ea typeface="Meiryo UI" panose="020B0604030504040204" pitchFamily="50" charset="-128"/>
              </a:rPr>
              <a:t>共通基盤構築</a:t>
            </a:r>
            <a:r>
              <a:rPr lang="ja-JP" altLang="en-US">
                <a:latin typeface="メイリオ" panose="020B0604030504040204" pitchFamily="50" charset="-128"/>
                <a:ea typeface="メイリオ" panose="020B0604030504040204" pitchFamily="50" charset="-128"/>
                <a:cs typeface="Segoe UI"/>
              </a:rPr>
              <a:t>（</a:t>
            </a:r>
            <a:r>
              <a:rPr lang="en-US" altLang="ja-JP">
                <a:latin typeface="メイリオ" panose="020B0604030504040204" pitchFamily="50" charset="-128"/>
                <a:ea typeface="メイリオ" panose="020B0604030504040204" pitchFamily="50" charset="-128"/>
                <a:cs typeface="Segoe UI"/>
              </a:rPr>
              <a:t>3/3</a:t>
            </a:r>
            <a:r>
              <a:rPr lang="ja-JP" altLang="en-US">
                <a:latin typeface="メイリオ" panose="020B0604030504040204" pitchFamily="50" charset="-128"/>
                <a:ea typeface="メイリオ" panose="020B0604030504040204" pitchFamily="50" charset="-128"/>
                <a:cs typeface="Segoe UI"/>
              </a:rPr>
              <a:t>）</a:t>
            </a:r>
            <a:endParaRPr kumimoji="1" lang="ja-JP" altLang="en-US">
              <a:latin typeface="Meiryo UI" panose="020B0604030504040204" pitchFamily="50" charset="-128"/>
              <a:ea typeface="Meiryo UI" panose="020B0604030504040204" pitchFamily="50" charset="-128"/>
            </a:endParaRPr>
          </a:p>
        </p:txBody>
      </p:sp>
      <p:sp>
        <p:nvSpPr>
          <p:cNvPr id="17" name="コンテンツ プレースホルダー 16">
            <a:extLst>
              <a:ext uri="{FF2B5EF4-FFF2-40B4-BE49-F238E27FC236}">
                <a16:creationId xmlns:a16="http://schemas.microsoft.com/office/drawing/2014/main" id="{4B76A3BE-C2F4-4151-876C-4525C8179318}"/>
              </a:ext>
            </a:extLst>
          </p:cNvPr>
          <p:cNvSpPr>
            <a:spLocks noGrp="1"/>
          </p:cNvSpPr>
          <p:nvPr>
            <p:ph idx="1"/>
          </p:nvPr>
        </p:nvSpPr>
        <p:spPr>
          <a:xfrm>
            <a:off x="430567" y="987963"/>
            <a:ext cx="10896233" cy="509958"/>
          </a:xfrm>
        </p:spPr>
        <p:txBody>
          <a:bodyPr/>
          <a:lstStyle/>
          <a:p>
            <a:pPr marL="0" indent="0">
              <a:buNone/>
            </a:pPr>
            <a:r>
              <a:rPr lang="ja-JP" altLang="en-US" sz="2000"/>
              <a:t>ダッシュボードイメージ</a:t>
            </a:r>
            <a:endParaRPr lang="ja-JP" altLang="en-US"/>
          </a:p>
        </p:txBody>
      </p:sp>
      <p:grpSp>
        <p:nvGrpSpPr>
          <p:cNvPr id="4" name="Group 3">
            <a:extLst>
              <a:ext uri="{FF2B5EF4-FFF2-40B4-BE49-F238E27FC236}">
                <a16:creationId xmlns:a16="http://schemas.microsoft.com/office/drawing/2014/main" id="{E1B81956-9041-4266-89E7-B512858EF15D}"/>
              </a:ext>
            </a:extLst>
          </p:cNvPr>
          <p:cNvGrpSpPr/>
          <p:nvPr/>
        </p:nvGrpSpPr>
        <p:grpSpPr>
          <a:xfrm>
            <a:off x="8204803" y="1708016"/>
            <a:ext cx="3348000" cy="4098461"/>
            <a:chOff x="762507" y="1578171"/>
            <a:chExt cx="3348000" cy="4098461"/>
          </a:xfrm>
        </p:grpSpPr>
        <p:pic>
          <p:nvPicPr>
            <p:cNvPr id="7" name="Picture 6">
              <a:extLst>
                <a:ext uri="{FF2B5EF4-FFF2-40B4-BE49-F238E27FC236}">
                  <a16:creationId xmlns:a16="http://schemas.microsoft.com/office/drawing/2014/main" id="{C820B5C9-3842-4F9D-9ACB-AF3D0F5358B3}"/>
                </a:ext>
              </a:extLst>
            </p:cNvPr>
            <p:cNvPicPr/>
            <p:nvPr/>
          </p:nvPicPr>
          <p:blipFill rotWithShape="1">
            <a:blip r:embed="rId3"/>
            <a:srcRect l="8861"/>
            <a:stretch/>
          </p:blipFill>
          <p:spPr>
            <a:xfrm>
              <a:off x="762507" y="1578171"/>
              <a:ext cx="3348000" cy="2651923"/>
            </a:xfrm>
            <a:prstGeom prst="rect">
              <a:avLst/>
            </a:prstGeom>
            <a:ln>
              <a:solidFill>
                <a:schemeClr val="accent5"/>
              </a:solidFill>
            </a:ln>
          </p:spPr>
        </p:pic>
        <p:sp>
          <p:nvSpPr>
            <p:cNvPr id="8" name="Rectangle 7">
              <a:extLst>
                <a:ext uri="{FF2B5EF4-FFF2-40B4-BE49-F238E27FC236}">
                  <a16:creationId xmlns:a16="http://schemas.microsoft.com/office/drawing/2014/main" id="{B08BABF1-3576-47E5-96C7-9DC90F812D3A}"/>
                </a:ext>
              </a:extLst>
            </p:cNvPr>
            <p:cNvSpPr/>
            <p:nvPr/>
          </p:nvSpPr>
          <p:spPr>
            <a:xfrm>
              <a:off x="762507" y="4412974"/>
              <a:ext cx="3348000" cy="470843"/>
            </a:xfrm>
            <a:prstGeom prst="rect">
              <a:avLst/>
            </a:prstGeom>
            <a:solidFill>
              <a:srgbClr val="0F3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メイリオ" panose="020B0604030504040204" pitchFamily="50" charset="-128"/>
                  <a:ea typeface="メイリオ" panose="020B0604030504040204" pitchFamily="50" charset="-128"/>
                </a:rPr>
                <a:t>課金管理</a:t>
              </a:r>
            </a:p>
          </p:txBody>
        </p:sp>
        <p:sp>
          <p:nvSpPr>
            <p:cNvPr id="9" name="Rectangle 8">
              <a:extLst>
                <a:ext uri="{FF2B5EF4-FFF2-40B4-BE49-F238E27FC236}">
                  <a16:creationId xmlns:a16="http://schemas.microsoft.com/office/drawing/2014/main" id="{B88FA5A8-B550-4C70-B586-C0C4DA7D42A6}"/>
                </a:ext>
              </a:extLst>
            </p:cNvPr>
            <p:cNvSpPr/>
            <p:nvPr/>
          </p:nvSpPr>
          <p:spPr>
            <a:xfrm>
              <a:off x="762507" y="4883026"/>
              <a:ext cx="3348000" cy="7936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latin typeface="メイリオ" panose="020B0604030504040204" pitchFamily="50" charset="-128"/>
                  <a:ea typeface="メイリオ" panose="020B0604030504040204" pitchFamily="50" charset="-128"/>
                </a:rPr>
                <a:t>サービスごとの月次</a:t>
              </a:r>
              <a:r>
                <a:rPr kumimoji="1" lang="en-US" altLang="ja-JP" sz="1600">
                  <a:solidFill>
                    <a:schemeClr val="tx1"/>
                  </a:solidFill>
                  <a:latin typeface="メイリオ" panose="020B0604030504040204" pitchFamily="50" charset="-128"/>
                  <a:ea typeface="メイリオ" panose="020B0604030504040204" pitchFamily="50" charset="-128"/>
                </a:rPr>
                <a:t>/</a:t>
              </a:r>
              <a:r>
                <a:rPr kumimoji="1" lang="ja-JP" altLang="en-US" sz="1600">
                  <a:solidFill>
                    <a:schemeClr val="tx1"/>
                  </a:solidFill>
                  <a:latin typeface="メイリオ" panose="020B0604030504040204" pitchFamily="50" charset="-128"/>
                  <a:ea typeface="メイリオ" panose="020B0604030504040204" pitchFamily="50" charset="-128"/>
                </a:rPr>
                <a:t>日次課金状況</a:t>
              </a:r>
            </a:p>
          </p:txBody>
        </p:sp>
      </p:grpSp>
      <p:grpSp>
        <p:nvGrpSpPr>
          <p:cNvPr id="14" name="Group 13">
            <a:extLst>
              <a:ext uri="{FF2B5EF4-FFF2-40B4-BE49-F238E27FC236}">
                <a16:creationId xmlns:a16="http://schemas.microsoft.com/office/drawing/2014/main" id="{75A94CC8-726D-49F0-BA09-5F4ACC5A1076}"/>
              </a:ext>
            </a:extLst>
          </p:cNvPr>
          <p:cNvGrpSpPr/>
          <p:nvPr/>
        </p:nvGrpSpPr>
        <p:grpSpPr>
          <a:xfrm>
            <a:off x="753828" y="1647410"/>
            <a:ext cx="3348000" cy="4099252"/>
            <a:chOff x="4503636" y="1578171"/>
            <a:chExt cx="3348000" cy="4099252"/>
          </a:xfrm>
        </p:grpSpPr>
        <p:pic>
          <p:nvPicPr>
            <p:cNvPr id="6" name="Picture 5">
              <a:extLst>
                <a:ext uri="{FF2B5EF4-FFF2-40B4-BE49-F238E27FC236}">
                  <a16:creationId xmlns:a16="http://schemas.microsoft.com/office/drawing/2014/main" id="{E537FCE1-B6D4-4813-8466-E96ADA399910}"/>
                </a:ext>
              </a:extLst>
            </p:cNvPr>
            <p:cNvPicPr/>
            <p:nvPr/>
          </p:nvPicPr>
          <p:blipFill rotWithShape="1">
            <a:blip r:embed="rId4"/>
            <a:srcRect b="25704"/>
            <a:stretch/>
          </p:blipFill>
          <p:spPr bwMode="auto">
            <a:xfrm>
              <a:off x="4503636" y="1578171"/>
              <a:ext cx="3348000" cy="2651923"/>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84C04DB-E667-4F11-BA0C-E25060A2ED91}"/>
                </a:ext>
              </a:extLst>
            </p:cNvPr>
            <p:cNvSpPr/>
            <p:nvPr/>
          </p:nvSpPr>
          <p:spPr>
            <a:xfrm>
              <a:off x="4503636" y="4412974"/>
              <a:ext cx="3348000" cy="470843"/>
            </a:xfrm>
            <a:prstGeom prst="rect">
              <a:avLst/>
            </a:prstGeom>
            <a:solidFill>
              <a:srgbClr val="0F3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メイリオ" panose="020B0604030504040204" pitchFamily="50" charset="-128"/>
                  <a:ea typeface="メイリオ" panose="020B0604030504040204" pitchFamily="50" charset="-128"/>
                </a:rPr>
                <a:t>アラート画面</a:t>
              </a:r>
            </a:p>
          </p:txBody>
        </p:sp>
        <p:sp>
          <p:nvSpPr>
            <p:cNvPr id="11" name="Rectangle 10">
              <a:extLst>
                <a:ext uri="{FF2B5EF4-FFF2-40B4-BE49-F238E27FC236}">
                  <a16:creationId xmlns:a16="http://schemas.microsoft.com/office/drawing/2014/main" id="{54788840-0393-4E9F-8D73-E450901763A9}"/>
                </a:ext>
              </a:extLst>
            </p:cNvPr>
            <p:cNvSpPr/>
            <p:nvPr/>
          </p:nvSpPr>
          <p:spPr>
            <a:xfrm>
              <a:off x="4503636" y="4883817"/>
              <a:ext cx="3348000" cy="7936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1600">
                  <a:solidFill>
                    <a:schemeClr val="tx1"/>
                  </a:solidFill>
                  <a:latin typeface="メイリオ" panose="020B0604030504040204" pitchFamily="50" charset="-128"/>
                  <a:ea typeface="メイリオ" panose="020B0604030504040204" pitchFamily="50" charset="-128"/>
                </a:rPr>
                <a:t>収集されたエラーログ、</a:t>
              </a:r>
              <a:endParaRPr kumimoji="1" lang="en-US" altLang="ja-JP" sz="1600">
                <a:solidFill>
                  <a:schemeClr val="tx1"/>
                </a:solidFill>
                <a:latin typeface="メイリオ" panose="020B0604030504040204" pitchFamily="50" charset="-128"/>
                <a:ea typeface="メイリオ" panose="020B0604030504040204" pitchFamily="50" charset="-128"/>
              </a:endParaRPr>
            </a:p>
            <a:p>
              <a:pPr algn="ctr">
                <a:lnSpc>
                  <a:spcPct val="150000"/>
                </a:lnSpc>
              </a:pPr>
              <a:r>
                <a:rPr kumimoji="1" lang="ja-JP" altLang="en-US" sz="1600">
                  <a:solidFill>
                    <a:schemeClr val="tx1"/>
                  </a:solidFill>
                  <a:latin typeface="メイリオ" panose="020B0604030504040204" pitchFamily="50" charset="-128"/>
                  <a:ea typeface="メイリオ" panose="020B0604030504040204" pitchFamily="50" charset="-128"/>
                </a:rPr>
                <a:t>重大度</a:t>
              </a:r>
              <a:r>
                <a:rPr kumimoji="1" lang="en-US" altLang="ja-JP" sz="1600">
                  <a:solidFill>
                    <a:schemeClr val="tx1"/>
                  </a:solidFill>
                  <a:latin typeface="メイリオ" panose="020B0604030504040204" pitchFamily="50" charset="-128"/>
                  <a:ea typeface="メイリオ" panose="020B0604030504040204" pitchFamily="50" charset="-128"/>
                </a:rPr>
                <a:t>(severity)</a:t>
              </a:r>
              <a:r>
                <a:rPr kumimoji="1" lang="ja-JP" altLang="en-US" sz="1600">
                  <a:solidFill>
                    <a:schemeClr val="tx1"/>
                  </a:solidFill>
                  <a:latin typeface="メイリオ" panose="020B0604030504040204" pitchFamily="50" charset="-128"/>
                  <a:ea typeface="メイリオ" panose="020B0604030504040204" pitchFamily="50" charset="-128"/>
                </a:rPr>
                <a:t>分類</a:t>
              </a:r>
              <a:endParaRPr kumimoji="1" lang="en-US" altLang="ja-JP" sz="1600">
                <a:solidFill>
                  <a:schemeClr val="tx1"/>
                </a:solidFill>
                <a:latin typeface="メイリオ" panose="020B0604030504040204" pitchFamily="50" charset="-128"/>
                <a:ea typeface="メイリオ" panose="020B0604030504040204" pitchFamily="50" charset="-128"/>
              </a:endParaRPr>
            </a:p>
          </p:txBody>
        </p:sp>
      </p:grpSp>
      <p:grpSp>
        <p:nvGrpSpPr>
          <p:cNvPr id="15" name="Group 14">
            <a:extLst>
              <a:ext uri="{FF2B5EF4-FFF2-40B4-BE49-F238E27FC236}">
                <a16:creationId xmlns:a16="http://schemas.microsoft.com/office/drawing/2014/main" id="{405869DC-65EA-409F-85B2-921BA17CC76C}"/>
              </a:ext>
            </a:extLst>
          </p:cNvPr>
          <p:cNvGrpSpPr/>
          <p:nvPr/>
        </p:nvGrpSpPr>
        <p:grpSpPr>
          <a:xfrm>
            <a:off x="4422000" y="1680800"/>
            <a:ext cx="3348000" cy="4065862"/>
            <a:chOff x="8324407" y="1578171"/>
            <a:chExt cx="3348000" cy="4065862"/>
          </a:xfrm>
        </p:grpSpPr>
        <p:pic>
          <p:nvPicPr>
            <p:cNvPr id="5" name="Picture 4">
              <a:extLst>
                <a:ext uri="{FF2B5EF4-FFF2-40B4-BE49-F238E27FC236}">
                  <a16:creationId xmlns:a16="http://schemas.microsoft.com/office/drawing/2014/main" id="{E6FF2353-DDC3-4C78-98DB-86371297783D}"/>
                </a:ext>
              </a:extLst>
            </p:cNvPr>
            <p:cNvPicPr/>
            <p:nvPr/>
          </p:nvPicPr>
          <p:blipFill rotWithShape="1">
            <a:blip r:embed="rId5" cstate="print">
              <a:extLst>
                <a:ext uri="{28A0092B-C50C-407E-A947-70E740481C1C}">
                  <a14:useLocalDpi xmlns:a14="http://schemas.microsoft.com/office/drawing/2010/main" val="0"/>
                </a:ext>
              </a:extLst>
            </a:blip>
            <a:srcRect l="10088" t="8552"/>
            <a:stretch/>
          </p:blipFill>
          <p:spPr bwMode="auto">
            <a:xfrm>
              <a:off x="8324407" y="1578171"/>
              <a:ext cx="3348000" cy="2651923"/>
            </a:xfrm>
            <a:prstGeom prst="rect">
              <a:avLst/>
            </a:prstGeom>
            <a:noFill/>
            <a:ln>
              <a:noFill/>
            </a:ln>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EE0450CB-A0EC-40CF-A454-F747BC317949}"/>
                </a:ext>
              </a:extLst>
            </p:cNvPr>
            <p:cNvSpPr/>
            <p:nvPr/>
          </p:nvSpPr>
          <p:spPr>
            <a:xfrm>
              <a:off x="8324407" y="4412974"/>
              <a:ext cx="3348000" cy="470843"/>
            </a:xfrm>
            <a:prstGeom prst="rect">
              <a:avLst/>
            </a:prstGeom>
            <a:solidFill>
              <a:srgbClr val="0F3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メイリオ" panose="020B0604030504040204" pitchFamily="50" charset="-128"/>
                  <a:ea typeface="メイリオ" panose="020B0604030504040204" pitchFamily="50" charset="-128"/>
                </a:rPr>
                <a:t>リソース監視</a:t>
              </a:r>
            </a:p>
          </p:txBody>
        </p:sp>
        <p:sp>
          <p:nvSpPr>
            <p:cNvPr id="13" name="Rectangle 12">
              <a:extLst>
                <a:ext uri="{FF2B5EF4-FFF2-40B4-BE49-F238E27FC236}">
                  <a16:creationId xmlns:a16="http://schemas.microsoft.com/office/drawing/2014/main" id="{069BD0DA-B89D-4DB6-A0CD-B64FD30F23E8}"/>
                </a:ext>
              </a:extLst>
            </p:cNvPr>
            <p:cNvSpPr/>
            <p:nvPr/>
          </p:nvSpPr>
          <p:spPr>
            <a:xfrm>
              <a:off x="8324407" y="4850427"/>
              <a:ext cx="3348000" cy="7936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latin typeface="メイリオ" panose="020B0604030504040204" pitchFamily="50" charset="-128"/>
                  <a:ea typeface="メイリオ" panose="020B0604030504040204" pitchFamily="50" charset="-128"/>
                </a:rPr>
                <a:t>サービスごとの利用状況</a:t>
              </a:r>
            </a:p>
          </p:txBody>
        </p:sp>
      </p:grpSp>
      <p:sp>
        <p:nvSpPr>
          <p:cNvPr id="18" name="フッター プレースホルダー 17">
            <a:extLst>
              <a:ext uri="{FF2B5EF4-FFF2-40B4-BE49-F238E27FC236}">
                <a16:creationId xmlns:a16="http://schemas.microsoft.com/office/drawing/2014/main" id="{98926ADD-97B7-4878-A916-28E8C835441A}"/>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19" name="スライド番号プレースホルダー 18">
            <a:extLst>
              <a:ext uri="{FF2B5EF4-FFF2-40B4-BE49-F238E27FC236}">
                <a16:creationId xmlns:a16="http://schemas.microsoft.com/office/drawing/2014/main" id="{B0F7DCB0-83A9-4699-85F1-388110D99EDA}"/>
              </a:ext>
            </a:extLst>
          </p:cNvPr>
          <p:cNvSpPr>
            <a:spLocks noGrp="1"/>
          </p:cNvSpPr>
          <p:nvPr>
            <p:ph type="sldNum" sz="quarter" idx="11"/>
          </p:nvPr>
        </p:nvSpPr>
        <p:spPr/>
        <p:txBody>
          <a:bodyPr/>
          <a:lstStyle/>
          <a:p>
            <a:fld id="{64426991-36D0-4DC2-898E-6B6E1FAFABE8}" type="slidenum">
              <a:rPr lang="ja-JP" altLang="en-US" smtClean="0"/>
              <a:pPr/>
              <a:t>24</a:t>
            </a:fld>
            <a:endParaRPr lang="ja-JP" altLang="en-US"/>
          </a:p>
        </p:txBody>
      </p:sp>
    </p:spTree>
    <p:extLst>
      <p:ext uri="{BB962C8B-B14F-4D97-AF65-F5344CB8AC3E}">
        <p14:creationId xmlns:p14="http://schemas.microsoft.com/office/powerpoint/2010/main" val="3183194217"/>
      </p:ext>
    </p:extLst>
  </p:cSld>
  <p:clrMapOvr>
    <a:masterClrMapping/>
  </p:clrMapOvr>
  <mc:AlternateContent xmlns:mc="http://schemas.openxmlformats.org/markup-compatibility/2006" xmlns:p14="http://schemas.microsoft.com/office/powerpoint/2010/main">
    <mc:Choice Requires="p14">
      <p:transition spd="slow" p14:dur="2000" advTm="144660"/>
    </mc:Choice>
    <mc:Fallback xmlns="">
      <p:transition spd="slow" advTm="14466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38B2354E-1726-4D46-B30E-C88BE235BDB8}"/>
              </a:ext>
            </a:extLst>
          </p:cNvPr>
          <p:cNvSpPr>
            <a:spLocks noGrp="1"/>
          </p:cNvSpPr>
          <p:nvPr>
            <p:ph type="title"/>
          </p:nvPr>
        </p:nvSpPr>
        <p:spPr>
          <a:xfrm>
            <a:off x="406291" y="173904"/>
            <a:ext cx="10461600" cy="547200"/>
          </a:xfrm>
        </p:spPr>
        <p:txBody>
          <a:bodyPr>
            <a:normAutofit/>
          </a:bodyPr>
          <a:lstStyle/>
          <a:p>
            <a:r>
              <a:rPr kumimoji="1" lang="ja-JP" altLang="en-US" sz="2800"/>
              <a:t>中古車販売会社事例</a:t>
            </a:r>
            <a:r>
              <a:rPr lang="en-US" altLang="ja-JP" sz="2800"/>
              <a:t>-</a:t>
            </a:r>
            <a:r>
              <a:rPr kumimoji="1" lang="ja-JP" altLang="en-US" sz="2800"/>
              <a:t>　</a:t>
            </a:r>
            <a:r>
              <a:rPr kumimoji="1" lang="en-US" altLang="ja-JP" sz="2800"/>
              <a:t>AWS</a:t>
            </a:r>
            <a:r>
              <a:rPr kumimoji="1" lang="ja-JP" altLang="en-US" sz="2800"/>
              <a:t>へ移行</a:t>
            </a:r>
            <a:endParaRPr lang="ja-JP" altLang="en-US"/>
          </a:p>
        </p:txBody>
      </p:sp>
      <p:sp>
        <p:nvSpPr>
          <p:cNvPr id="5" name="Text Placeholder 2"/>
          <p:cNvSpPr txBox="1">
            <a:spLocks/>
          </p:cNvSpPr>
          <p:nvPr/>
        </p:nvSpPr>
        <p:spPr>
          <a:xfrm>
            <a:off x="480969" y="764753"/>
            <a:ext cx="8023759" cy="5574983"/>
          </a:xfrm>
          <a:prstGeom prst="rect">
            <a:avLst/>
          </a:prstGeom>
          <a:solidFill>
            <a:schemeClr val="bg1"/>
          </a:solidFill>
        </p:spPr>
        <p:txBody>
          <a:bodyPr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 altLang="en-US" sz="1800" b="1">
                <a:solidFill>
                  <a:srgbClr val="020673"/>
                </a:solidFill>
                <a:latin typeface="Meiryo UI" panose="020B0604030504040204" pitchFamily="50" charset="-128"/>
                <a:ea typeface="Meiryo UI" panose="020B0604030504040204" pitchFamily="50" charset="-128"/>
              </a:rPr>
              <a:t>１７０サーバの自動車取引システムをオンプレミスデータセンターから</a:t>
            </a:r>
            <a:r>
              <a:rPr lang="en-US" altLang="ja" sz="1800" b="1">
                <a:solidFill>
                  <a:srgbClr val="020673"/>
                </a:solidFill>
                <a:latin typeface="Meiryo UI" panose="020B0604030504040204" pitchFamily="50" charset="-128"/>
                <a:ea typeface="Meiryo UI" panose="020B0604030504040204" pitchFamily="50" charset="-128"/>
              </a:rPr>
              <a:t>AWS</a:t>
            </a:r>
            <a:r>
              <a:rPr lang="ja" altLang="en-US" sz="1800" b="1">
                <a:solidFill>
                  <a:srgbClr val="020673"/>
                </a:solidFill>
                <a:latin typeface="Meiryo UI" panose="020B0604030504040204" pitchFamily="50" charset="-128"/>
                <a:ea typeface="Meiryo UI" panose="020B0604030504040204" pitchFamily="50" charset="-128"/>
              </a:rPr>
              <a:t>に</a:t>
            </a:r>
            <a:r>
              <a:rPr lang="ja-JP" altLang="en-US" sz="1800" b="1">
                <a:solidFill>
                  <a:srgbClr val="020673"/>
                </a:solidFill>
                <a:latin typeface="Meiryo UI" panose="020B0604030504040204" pitchFamily="50" charset="-128"/>
                <a:ea typeface="Meiryo UI" panose="020B0604030504040204" pitchFamily="50" charset="-128"/>
              </a:rPr>
              <a:t>移行</a:t>
            </a:r>
            <a:endParaRPr lang="ja" altLang="en-US" sz="1800" b="1">
              <a:solidFill>
                <a:srgbClr val="020673"/>
              </a:solidFill>
              <a:latin typeface="Meiryo UI" panose="020B0604030504040204" pitchFamily="50" charset="-128"/>
              <a:ea typeface="Meiryo UI" panose="020B0604030504040204" pitchFamily="50" charset="-128"/>
            </a:endParaRPr>
          </a:p>
          <a:p>
            <a:pPr marL="0" indent="0">
              <a:lnSpc>
                <a:spcPts val="1500"/>
              </a:lnSpc>
              <a:buNone/>
            </a:pPr>
            <a:r>
              <a:rPr lang="ja-JP" altLang="en-US" sz="1400">
                <a:latin typeface="Meiryo UI" panose="020B0604030504040204" pitchFamily="50" charset="-128"/>
                <a:ea typeface="Meiryo UI" panose="020B0604030504040204" pitchFamily="50" charset="-128"/>
              </a:rPr>
              <a:t>■</a:t>
            </a:r>
            <a:r>
              <a:rPr lang="ja" altLang="en-US" sz="1400">
                <a:latin typeface="Meiryo UI" panose="020B0604030504040204" pitchFamily="50" charset="-128"/>
                <a:ea typeface="Meiryo UI" panose="020B0604030504040204" pitchFamily="50" charset="-128"/>
              </a:rPr>
              <a:t>目標</a:t>
            </a:r>
          </a:p>
          <a:p>
            <a:pPr marL="742932" lvl="1" indent="-285744">
              <a:lnSpc>
                <a:spcPts val="1500"/>
              </a:lnSpc>
            </a:pPr>
            <a:r>
              <a:rPr lang="ja" altLang="en-US" sz="1400">
                <a:latin typeface="Meiryo UI" panose="020B0604030504040204" pitchFamily="50" charset="-128"/>
                <a:ea typeface="Meiryo UI" panose="020B0604030504040204" pitchFamily="50" charset="-128"/>
              </a:rPr>
              <a:t>車両の小売事業での競合力を強化</a:t>
            </a:r>
            <a:r>
              <a:rPr lang="ja-JP" altLang="en-US" sz="1400">
                <a:latin typeface="Meiryo UI" panose="020B0604030504040204" pitchFamily="50" charset="-128"/>
                <a:ea typeface="Meiryo UI" panose="020B0604030504040204" pitchFamily="50" charset="-128"/>
              </a:rPr>
              <a:t>す</a:t>
            </a:r>
            <a:r>
              <a:rPr lang="ja" altLang="en-US" sz="1400">
                <a:latin typeface="Meiryo UI" panose="020B0604030504040204" pitchFamily="50" charset="-128"/>
                <a:ea typeface="Meiryo UI" panose="020B0604030504040204" pitchFamily="50" charset="-128"/>
              </a:rPr>
              <a:t>る</a:t>
            </a:r>
          </a:p>
          <a:p>
            <a:pPr marL="742932" lvl="1" indent="-285744">
              <a:lnSpc>
                <a:spcPts val="1500"/>
              </a:lnSpc>
            </a:pPr>
            <a:r>
              <a:rPr lang="ja" altLang="en-US" sz="1400">
                <a:latin typeface="Meiryo UI" panose="020B0604030504040204" pitchFamily="50" charset="-128"/>
                <a:ea typeface="Meiryo UI" panose="020B0604030504040204" pitchFamily="50" charset="-128"/>
              </a:rPr>
              <a:t>接近性、可用性、拡張性を高める</a:t>
            </a:r>
          </a:p>
          <a:p>
            <a:pPr marL="742932" lvl="1" indent="-285744">
              <a:lnSpc>
                <a:spcPts val="1500"/>
              </a:lnSpc>
            </a:pPr>
            <a:r>
              <a:rPr lang="ja" altLang="en-US" sz="1400">
                <a:latin typeface="Meiryo UI" panose="020B0604030504040204" pitchFamily="50" charset="-128"/>
                <a:ea typeface="Meiryo UI" panose="020B0604030504040204" pitchFamily="50" charset="-128"/>
              </a:rPr>
              <a:t>インフラストラクチャーコストを削減する</a:t>
            </a:r>
            <a:endParaRPr lang="en-US" altLang="ja-JP" sz="1400">
              <a:latin typeface="Meiryo UI" panose="020B0604030504040204" pitchFamily="50" charset="-128"/>
              <a:ea typeface="Meiryo UI" panose="020B0604030504040204" pitchFamily="50" charset="-128"/>
            </a:endParaRPr>
          </a:p>
          <a:p>
            <a:pPr marL="742932" lvl="1" indent="-285744">
              <a:lnSpc>
                <a:spcPts val="1500"/>
              </a:lnSpc>
            </a:pPr>
            <a:r>
              <a:rPr lang="ja" altLang="en-US" sz="1400">
                <a:latin typeface="Meiryo UI" panose="020B0604030504040204" pitchFamily="50" charset="-128"/>
                <a:ea typeface="Meiryo UI" panose="020B0604030504040204" pitchFamily="50" charset="-128"/>
              </a:rPr>
              <a:t>超高速に成長しているビジネスに適応</a:t>
            </a:r>
            <a:r>
              <a:rPr lang="ja-JP" altLang="en-US" sz="1400">
                <a:latin typeface="Meiryo UI" panose="020B0604030504040204" pitchFamily="50" charset="-128"/>
                <a:ea typeface="Meiryo UI" panose="020B0604030504040204" pitchFamily="50" charset="-128"/>
              </a:rPr>
              <a:t>する</a:t>
            </a:r>
            <a:endParaRPr lang="ja" altLang="en-US" sz="1400">
              <a:latin typeface="Meiryo UI" panose="020B0604030504040204" pitchFamily="50" charset="-128"/>
              <a:ea typeface="Meiryo UI" panose="020B0604030504040204" pitchFamily="50" charset="-128"/>
            </a:endParaRPr>
          </a:p>
          <a:p>
            <a:pPr marL="0" indent="0">
              <a:lnSpc>
                <a:spcPts val="1500"/>
              </a:lnSpc>
              <a:buNone/>
            </a:pPr>
            <a:r>
              <a:rPr lang="ja-JP" altLang="en-US" sz="1400">
                <a:latin typeface="Meiryo UI" panose="020B0604030504040204" pitchFamily="50" charset="-128"/>
                <a:ea typeface="Meiryo UI" panose="020B0604030504040204" pitchFamily="50" charset="-128"/>
              </a:rPr>
              <a:t>■</a:t>
            </a:r>
            <a:r>
              <a:rPr lang="ja" altLang="en-US" sz="1400">
                <a:latin typeface="Meiryo UI" panose="020B0604030504040204" pitchFamily="50" charset="-128"/>
                <a:ea typeface="Meiryo UI" panose="020B0604030504040204" pitchFamily="50" charset="-128"/>
              </a:rPr>
              <a:t>スコープ　</a:t>
            </a:r>
          </a:p>
          <a:p>
            <a:pPr marL="742932" lvl="1" indent="-285744">
              <a:lnSpc>
                <a:spcPts val="1700"/>
              </a:lnSpc>
            </a:pPr>
            <a:r>
              <a:rPr lang="ja" altLang="en-US" sz="1400">
                <a:latin typeface="Meiryo UI" panose="020B0604030504040204" pitchFamily="50" charset="-128"/>
                <a:ea typeface="Meiryo UI" panose="020B0604030504040204" pitchFamily="50" charset="-128"/>
              </a:rPr>
              <a:t>アプリケーション、データベース（</a:t>
            </a:r>
            <a:r>
              <a:rPr lang="en-US" altLang="ja" sz="1400">
                <a:latin typeface="Meiryo UI" panose="020B0604030504040204" pitchFamily="50" charset="-128"/>
                <a:ea typeface="Meiryo UI" panose="020B0604030504040204" pitchFamily="50" charset="-128"/>
              </a:rPr>
              <a:t>SQL Server</a:t>
            </a:r>
            <a:r>
              <a:rPr lang="ja" altLang="en-US" sz="1400">
                <a:latin typeface="Meiryo UI" panose="020B0604030504040204" pitchFamily="50" charset="-128"/>
                <a:ea typeface="Meiryo UI" panose="020B0604030504040204" pitchFamily="50" charset="-128"/>
              </a:rPr>
              <a:t>、</a:t>
            </a:r>
            <a:r>
              <a:rPr lang="en-US" altLang="ja" sz="1400">
                <a:latin typeface="Meiryo UI" panose="020B0604030504040204" pitchFamily="50" charset="-128"/>
                <a:ea typeface="Meiryo UI" panose="020B0604030504040204" pitchFamily="50" charset="-128"/>
              </a:rPr>
              <a:t>Oracle)</a:t>
            </a:r>
            <a:r>
              <a:rPr lang="ja" altLang="en-US" sz="1400">
                <a:latin typeface="Meiryo UI" panose="020B0604030504040204" pitchFamily="50" charset="-128"/>
                <a:ea typeface="Meiryo UI" panose="020B0604030504040204" pitchFamily="50" charset="-128"/>
              </a:rPr>
              <a:t>、データストレージサーバーシステムのクラウド移行ソリューションを計画して設計</a:t>
            </a:r>
            <a:r>
              <a:rPr lang="ja-JP" altLang="en-US" sz="1400">
                <a:latin typeface="Meiryo UI" panose="020B0604030504040204" pitchFamily="50" charset="-128"/>
                <a:ea typeface="Meiryo UI" panose="020B0604030504040204" pitchFamily="50" charset="-128"/>
              </a:rPr>
              <a:t>する</a:t>
            </a:r>
            <a:endParaRPr lang="ja" altLang="en-US" sz="1400">
              <a:latin typeface="Meiryo UI" panose="020B0604030504040204" pitchFamily="50" charset="-128"/>
              <a:ea typeface="Meiryo UI" panose="020B0604030504040204" pitchFamily="50" charset="-128"/>
            </a:endParaRPr>
          </a:p>
          <a:p>
            <a:pPr marL="742932" lvl="1" indent="-285744">
              <a:lnSpc>
                <a:spcPts val="1700"/>
              </a:lnSpc>
            </a:pPr>
            <a:r>
              <a:rPr lang="en-US" altLang="ja" sz="1400">
                <a:latin typeface="Meiryo UI" panose="020B0604030504040204" pitchFamily="50" charset="-128"/>
                <a:ea typeface="Meiryo UI" panose="020B0604030504040204" pitchFamily="50" charset="-128"/>
              </a:rPr>
              <a:t>AWS</a:t>
            </a:r>
            <a:r>
              <a:rPr lang="ja" altLang="en-US" sz="1400">
                <a:latin typeface="Meiryo UI" panose="020B0604030504040204" pitchFamily="50" charset="-128"/>
                <a:ea typeface="Meiryo UI" panose="020B0604030504040204" pitchFamily="50" charset="-128"/>
              </a:rPr>
              <a:t>環境や顧客の</a:t>
            </a:r>
            <a:r>
              <a:rPr lang="en-US" altLang="ja" sz="1400">
                <a:latin typeface="Meiryo UI" panose="020B0604030504040204" pitchFamily="50" charset="-128"/>
                <a:ea typeface="Meiryo UI" panose="020B0604030504040204" pitchFamily="50" charset="-128"/>
              </a:rPr>
              <a:t>DC</a:t>
            </a:r>
            <a:r>
              <a:rPr lang="ja" altLang="en-US" sz="1400">
                <a:latin typeface="Meiryo UI" panose="020B0604030504040204" pitchFamily="50" charset="-128"/>
                <a:ea typeface="Meiryo UI" panose="020B0604030504040204" pitchFamily="50" charset="-128"/>
              </a:rPr>
              <a:t>と</a:t>
            </a:r>
            <a:r>
              <a:rPr lang="en-US" altLang="ja" sz="1400">
                <a:latin typeface="Meiryo UI" panose="020B0604030504040204" pitchFamily="50" charset="-128"/>
                <a:ea typeface="Meiryo UI" panose="020B0604030504040204" pitchFamily="50" charset="-128"/>
              </a:rPr>
              <a:t>AWS</a:t>
            </a:r>
            <a:r>
              <a:rPr lang="ja" altLang="en-US" sz="1400">
                <a:latin typeface="Meiryo UI" panose="020B0604030504040204" pitchFamily="50" charset="-128"/>
                <a:ea typeface="Meiryo UI" panose="020B0604030504040204" pitchFamily="50" charset="-128"/>
              </a:rPr>
              <a:t>クラウド間の接続を実装する。</a:t>
            </a:r>
            <a:r>
              <a:rPr lang="en-US" altLang="ja" sz="1400">
                <a:latin typeface="Meiryo UI" panose="020B0604030504040204" pitchFamily="50" charset="-128"/>
                <a:ea typeface="Meiryo UI" panose="020B0604030504040204" pitchFamily="50" charset="-128"/>
              </a:rPr>
              <a:t>SQL</a:t>
            </a:r>
            <a:r>
              <a:rPr lang="ja" altLang="en-US" sz="1400">
                <a:latin typeface="Meiryo UI" panose="020B0604030504040204" pitchFamily="50" charset="-128"/>
                <a:ea typeface="Meiryo UI" panose="020B0604030504040204" pitchFamily="50" charset="-128"/>
              </a:rPr>
              <a:t>サーバー</a:t>
            </a:r>
            <a:r>
              <a:rPr lang="en-US" altLang="ja" sz="1400">
                <a:latin typeface="Meiryo UI" panose="020B0604030504040204" pitchFamily="50" charset="-128"/>
                <a:ea typeface="Meiryo UI" panose="020B0604030504040204" pitchFamily="50" charset="-128"/>
              </a:rPr>
              <a:t>2008</a:t>
            </a:r>
            <a:r>
              <a:rPr lang="ja" altLang="en-US" sz="1400">
                <a:latin typeface="Meiryo UI" panose="020B0604030504040204" pitchFamily="50" charset="-128"/>
                <a:ea typeface="Meiryo UI" panose="020B0604030504040204" pitchFamily="50" charset="-128"/>
              </a:rPr>
              <a:t>でフェールオーバー クラスタリングを実装</a:t>
            </a:r>
            <a:r>
              <a:rPr lang="ja-JP" altLang="en-US" sz="1400">
                <a:latin typeface="Meiryo UI" panose="020B0604030504040204" pitchFamily="50" charset="-128"/>
                <a:ea typeface="Meiryo UI" panose="020B0604030504040204" pitchFamily="50" charset="-128"/>
              </a:rPr>
              <a:t>する</a:t>
            </a:r>
            <a:endParaRPr lang="en-US" altLang="ja" sz="1400">
              <a:latin typeface="Meiryo UI" panose="020B0604030504040204" pitchFamily="50" charset="-128"/>
              <a:ea typeface="Meiryo UI" panose="020B0604030504040204" pitchFamily="50" charset="-128"/>
            </a:endParaRPr>
          </a:p>
          <a:p>
            <a:pPr marL="742932" lvl="1" indent="-285744">
              <a:lnSpc>
                <a:spcPts val="1700"/>
              </a:lnSpc>
            </a:pPr>
            <a:r>
              <a:rPr lang="ja" altLang="en-US" sz="1400">
                <a:latin typeface="Meiryo UI" panose="020B0604030504040204" pitchFamily="50" charset="-128"/>
                <a:ea typeface="Meiryo UI" panose="020B0604030504040204" pitchFamily="50" charset="-128"/>
              </a:rPr>
              <a:t>アプリケーションとデータを</a:t>
            </a:r>
            <a:r>
              <a:rPr lang="en-US" altLang="ja" sz="1400">
                <a:latin typeface="Meiryo UI" panose="020B0604030504040204" pitchFamily="50" charset="-128"/>
                <a:ea typeface="Meiryo UI" panose="020B0604030504040204" pitchFamily="50" charset="-128"/>
              </a:rPr>
              <a:t>AWS</a:t>
            </a:r>
            <a:r>
              <a:rPr lang="ja" altLang="en-US" sz="1400">
                <a:latin typeface="Meiryo UI" panose="020B0604030504040204" pitchFamily="50" charset="-128"/>
                <a:ea typeface="Meiryo UI" panose="020B0604030504040204" pitchFamily="50" charset="-128"/>
              </a:rPr>
              <a:t>に移行</a:t>
            </a:r>
            <a:r>
              <a:rPr lang="ja-JP" altLang="en-US" sz="1400">
                <a:latin typeface="Meiryo UI" panose="020B0604030504040204" pitchFamily="50" charset="-128"/>
                <a:ea typeface="Meiryo UI" panose="020B0604030504040204" pitchFamily="50" charset="-128"/>
              </a:rPr>
              <a:t>する</a:t>
            </a:r>
            <a:endParaRPr lang="ja" altLang="en-US" sz="1400">
              <a:latin typeface="Meiryo UI" panose="020B0604030504040204" pitchFamily="50" charset="-128"/>
              <a:ea typeface="Meiryo UI" panose="020B0604030504040204" pitchFamily="50" charset="-128"/>
            </a:endParaRPr>
          </a:p>
          <a:p>
            <a:pPr marL="1200121" lvl="2" indent="-285744">
              <a:lnSpc>
                <a:spcPts val="1700"/>
              </a:lnSpc>
            </a:pPr>
            <a:r>
              <a:rPr lang="ja" altLang="en-US" sz="1400">
                <a:latin typeface="Meiryo UI" panose="020B0604030504040204" pitchFamily="50" charset="-128"/>
                <a:ea typeface="Meiryo UI" panose="020B0604030504040204" pitchFamily="50" charset="-128"/>
              </a:rPr>
              <a:t>サーバー：</a:t>
            </a:r>
            <a:r>
              <a:rPr lang="en-US" altLang="ja" sz="1400">
                <a:latin typeface="Meiryo UI" panose="020B0604030504040204" pitchFamily="50" charset="-128"/>
                <a:ea typeface="Meiryo UI" panose="020B0604030504040204" pitchFamily="50" charset="-128"/>
              </a:rPr>
              <a:t>170</a:t>
            </a:r>
          </a:p>
          <a:p>
            <a:pPr marL="1200121" lvl="2" indent="-285744">
              <a:lnSpc>
                <a:spcPts val="1700"/>
              </a:lnSpc>
            </a:pPr>
            <a:r>
              <a:rPr lang="ja" altLang="en-US" sz="1400">
                <a:latin typeface="Meiryo UI" panose="020B0604030504040204" pitchFamily="50" charset="-128"/>
                <a:ea typeface="Meiryo UI" panose="020B0604030504040204" pitchFamily="50" charset="-128"/>
              </a:rPr>
              <a:t>アプリケーション</a:t>
            </a:r>
            <a:r>
              <a:rPr lang="en-US" altLang="ja" sz="1400">
                <a:latin typeface="Meiryo UI" panose="020B0604030504040204" pitchFamily="50" charset="-128"/>
                <a:ea typeface="Meiryo UI" panose="020B0604030504040204" pitchFamily="50" charset="-128"/>
              </a:rPr>
              <a:t>&amp; </a:t>
            </a:r>
            <a:r>
              <a:rPr lang="ja" altLang="en-US" sz="1400">
                <a:latin typeface="Meiryo UI" panose="020B0604030504040204" pitchFamily="50" charset="-128"/>
                <a:ea typeface="Meiryo UI" panose="020B0604030504040204" pitchFamily="50" charset="-128"/>
              </a:rPr>
              <a:t>システム</a:t>
            </a:r>
            <a:r>
              <a:rPr lang="ja-JP" altLang="en-US" sz="1400">
                <a:latin typeface="Meiryo UI" panose="020B0604030504040204" pitchFamily="50" charset="-128"/>
                <a:ea typeface="Meiryo UI" panose="020B0604030504040204" pitchFamily="50" charset="-128"/>
              </a:rPr>
              <a:t>：</a:t>
            </a:r>
            <a:r>
              <a:rPr lang="en-US" altLang="ja" sz="1400">
                <a:latin typeface="Meiryo UI" panose="020B0604030504040204" pitchFamily="50" charset="-128"/>
                <a:ea typeface="Meiryo UI" panose="020B0604030504040204" pitchFamily="50" charset="-128"/>
              </a:rPr>
              <a:t>68</a:t>
            </a:r>
            <a:endParaRPr lang="ja" altLang="en-US" sz="1400">
              <a:latin typeface="Meiryo UI" panose="020B0604030504040204" pitchFamily="50" charset="-128"/>
              <a:ea typeface="Meiryo UI" panose="020B0604030504040204" pitchFamily="50" charset="-128"/>
            </a:endParaRPr>
          </a:p>
          <a:p>
            <a:pPr marL="0" indent="0">
              <a:lnSpc>
                <a:spcPts val="1500"/>
              </a:lnSpc>
              <a:buNone/>
            </a:pPr>
            <a:r>
              <a:rPr lang="ja-JP" altLang="en-US" sz="1400">
                <a:latin typeface="Meiryo UI" panose="020B0604030504040204" pitchFamily="50" charset="-128"/>
                <a:ea typeface="Meiryo UI" panose="020B0604030504040204" pitchFamily="50" charset="-128"/>
              </a:rPr>
              <a:t>■</a:t>
            </a:r>
            <a:r>
              <a:rPr lang="ja" altLang="en-US" sz="1400">
                <a:latin typeface="Meiryo UI" panose="020B0604030504040204" pitchFamily="50" charset="-128"/>
                <a:ea typeface="Meiryo UI" panose="020B0604030504040204" pitchFamily="50" charset="-128"/>
              </a:rPr>
              <a:t>技術</a:t>
            </a:r>
          </a:p>
          <a:p>
            <a:pPr lvl="1">
              <a:lnSpc>
                <a:spcPts val="1500"/>
              </a:lnSpc>
            </a:pPr>
            <a:r>
              <a:rPr lang="en-US" altLang="ja" sz="1400">
                <a:latin typeface="Meiryo UI" panose="020B0604030504040204" pitchFamily="50" charset="-128"/>
                <a:ea typeface="Meiryo UI" panose="020B0604030504040204" pitchFamily="50" charset="-128"/>
              </a:rPr>
              <a:t>EC2</a:t>
            </a:r>
            <a:r>
              <a:rPr lang="ja-JP" altLang="en-US" sz="1400">
                <a:latin typeface="Meiryo UI" panose="020B0604030504040204" pitchFamily="50" charset="-128"/>
                <a:ea typeface="Meiryo UI" panose="020B0604030504040204" pitchFamily="50" charset="-128"/>
              </a:rPr>
              <a:t>、</a:t>
            </a:r>
            <a:r>
              <a:rPr lang="ja" altLang="en-US" sz="1400">
                <a:latin typeface="Meiryo UI" panose="020B0604030504040204" pitchFamily="50" charset="-128"/>
                <a:ea typeface="Meiryo UI" panose="020B0604030504040204" pitchFamily="50" charset="-128"/>
              </a:rPr>
              <a:t>オートスケール、ロードバランシング、</a:t>
            </a:r>
            <a:r>
              <a:rPr lang="en-US" altLang="ja" sz="1400">
                <a:latin typeface="Meiryo UI" panose="020B0604030504040204" pitchFamily="50" charset="-128"/>
                <a:ea typeface="Meiryo UI" panose="020B0604030504040204" pitchFamily="50" charset="-128"/>
              </a:rPr>
              <a:t>EBS</a:t>
            </a:r>
            <a:r>
              <a:rPr lang="ja" altLang="en-US" sz="1400">
                <a:latin typeface="Meiryo UI" panose="020B0604030504040204" pitchFamily="50" charset="-128"/>
                <a:ea typeface="Meiryo UI" panose="020B0604030504040204" pitchFamily="50" charset="-128"/>
              </a:rPr>
              <a:t>、</a:t>
            </a:r>
            <a:r>
              <a:rPr lang="en-US" altLang="ja" sz="1400">
                <a:latin typeface="Meiryo UI" panose="020B0604030504040204" pitchFamily="50" charset="-128"/>
                <a:ea typeface="Meiryo UI" panose="020B0604030504040204" pitchFamily="50" charset="-128"/>
              </a:rPr>
              <a:t>Storage Gateway</a:t>
            </a:r>
          </a:p>
          <a:p>
            <a:pPr lvl="1">
              <a:lnSpc>
                <a:spcPts val="1500"/>
              </a:lnSpc>
            </a:pPr>
            <a:r>
              <a:rPr lang="en-US" altLang="ja" sz="1400">
                <a:latin typeface="Meiryo UI" panose="020B0604030504040204" pitchFamily="50" charset="-128"/>
                <a:ea typeface="Meiryo UI" panose="020B0604030504040204" pitchFamily="50" charset="-128"/>
              </a:rPr>
              <a:t>SQL Server</a:t>
            </a:r>
            <a:r>
              <a:rPr lang="ja" altLang="en-US" sz="1400">
                <a:latin typeface="Meiryo UI" panose="020B0604030504040204" pitchFamily="50" charset="-128"/>
                <a:ea typeface="Meiryo UI" panose="020B0604030504040204" pitchFamily="50" charset="-128"/>
              </a:rPr>
              <a:t>、</a:t>
            </a:r>
            <a:r>
              <a:rPr lang="en-US" altLang="ja" sz="1400">
                <a:latin typeface="Meiryo UI" panose="020B0604030504040204" pitchFamily="50" charset="-128"/>
                <a:ea typeface="Meiryo UI" panose="020B0604030504040204" pitchFamily="50" charset="-128"/>
              </a:rPr>
              <a:t>Oracle Database Server</a:t>
            </a:r>
            <a:endParaRPr lang="ja" altLang="en-US" sz="1000">
              <a:latin typeface="Meiryo UI" panose="020B0604030504040204" pitchFamily="50" charset="-128"/>
              <a:ea typeface="Meiryo UI" panose="020B0604030504040204" pitchFamily="50" charset="-128"/>
            </a:endParaRPr>
          </a:p>
          <a:p>
            <a:pPr marL="0" indent="0">
              <a:lnSpc>
                <a:spcPts val="1500"/>
              </a:lnSpc>
              <a:buNone/>
            </a:pPr>
            <a:r>
              <a:rPr lang="ja-JP" altLang="en-US" sz="1400">
                <a:latin typeface="Meiryo UI" panose="020B0604030504040204" pitchFamily="50" charset="-128"/>
                <a:ea typeface="Meiryo UI" panose="020B0604030504040204" pitchFamily="50" charset="-128"/>
              </a:rPr>
              <a:t>■成果</a:t>
            </a:r>
            <a:endParaRPr lang="ja" altLang="en-US" sz="1400">
              <a:latin typeface="Meiryo UI" panose="020B0604030504040204" pitchFamily="50" charset="-128"/>
              <a:ea typeface="Meiryo UI" panose="020B0604030504040204" pitchFamily="50" charset="-128"/>
            </a:endParaRPr>
          </a:p>
          <a:p>
            <a:pPr lvl="1">
              <a:lnSpc>
                <a:spcPts val="1500"/>
              </a:lnSpc>
            </a:pPr>
            <a:r>
              <a:rPr lang="ja" altLang="en-US" sz="1400">
                <a:latin typeface="Meiryo UI" panose="020B0604030504040204" pitchFamily="50" charset="-128"/>
                <a:ea typeface="Meiryo UI" panose="020B0604030504040204" pitchFamily="50" charset="-128"/>
              </a:rPr>
              <a:t>高速なビジネス成長に適応するように標準化されたインフラストラクチャーを実装</a:t>
            </a:r>
            <a:r>
              <a:rPr lang="ja-JP" altLang="en-US" sz="1400">
                <a:latin typeface="Meiryo UI" panose="020B0604030504040204" pitchFamily="50" charset="-128"/>
                <a:ea typeface="Meiryo UI" panose="020B0604030504040204" pitchFamily="50" charset="-128"/>
              </a:rPr>
              <a:t>する</a:t>
            </a:r>
            <a:endParaRPr lang="ja" altLang="en-US" sz="1400">
              <a:latin typeface="Meiryo UI" panose="020B0604030504040204" pitchFamily="50" charset="-128"/>
              <a:ea typeface="Meiryo UI" panose="020B0604030504040204" pitchFamily="50" charset="-128"/>
            </a:endParaRPr>
          </a:p>
          <a:p>
            <a:pPr lvl="1">
              <a:lnSpc>
                <a:spcPts val="1500"/>
              </a:lnSpc>
            </a:pPr>
            <a:r>
              <a:rPr lang="ja" altLang="en-US" sz="1400">
                <a:latin typeface="Meiryo UI" panose="020B0604030504040204" pitchFamily="50" charset="-128"/>
                <a:ea typeface="Meiryo UI" panose="020B0604030504040204" pitchFamily="50" charset="-128"/>
              </a:rPr>
              <a:t>インフラストラクチャー</a:t>
            </a:r>
            <a:r>
              <a:rPr lang="ja-JP" altLang="en-US" sz="1400">
                <a:latin typeface="Meiryo UI" panose="020B0604030504040204" pitchFamily="50" charset="-128"/>
                <a:ea typeface="Meiryo UI" panose="020B0604030504040204" pitchFamily="50" charset="-128"/>
              </a:rPr>
              <a:t>・</a:t>
            </a:r>
            <a:r>
              <a:rPr lang="ja" altLang="en-US" sz="1400">
                <a:latin typeface="Meiryo UI" panose="020B0604030504040204" pitchFamily="50" charset="-128"/>
                <a:ea typeface="Meiryo UI" panose="020B0604030504040204" pitchFamily="50" charset="-128"/>
              </a:rPr>
              <a:t>運用</a:t>
            </a:r>
            <a:r>
              <a:rPr lang="ja-JP" altLang="en-US" sz="1400">
                <a:latin typeface="Meiryo UI" panose="020B0604030504040204" pitchFamily="50" charset="-128"/>
                <a:ea typeface="Meiryo UI" panose="020B0604030504040204" pitchFamily="50" charset="-128"/>
              </a:rPr>
              <a:t>・</a:t>
            </a:r>
            <a:r>
              <a:rPr lang="ja" altLang="en-US" sz="1400">
                <a:latin typeface="Meiryo UI" panose="020B0604030504040204" pitchFamily="50" charset="-128"/>
                <a:ea typeface="Meiryo UI" panose="020B0604030504040204" pitchFamily="50" charset="-128"/>
              </a:rPr>
              <a:t>維持コストを節約し</a:t>
            </a:r>
            <a:r>
              <a:rPr lang="ja-JP" altLang="en-US" sz="1400">
                <a:latin typeface="Meiryo UI" panose="020B0604030504040204" pitchFamily="50" charset="-128"/>
                <a:ea typeface="Meiryo UI" panose="020B0604030504040204" pitchFamily="50" charset="-128"/>
              </a:rPr>
              <a:t>、</a:t>
            </a:r>
            <a:r>
              <a:rPr lang="ja" altLang="en-US" sz="1400">
                <a:latin typeface="Meiryo UI" panose="020B0604030504040204" pitchFamily="50" charset="-128"/>
                <a:ea typeface="Meiryo UI" panose="020B0604030504040204" pitchFamily="50" charset="-128"/>
              </a:rPr>
              <a:t>毎年</a:t>
            </a:r>
            <a:r>
              <a:rPr lang="en-US" altLang="ja" sz="1400">
                <a:latin typeface="Meiryo UI" panose="020B0604030504040204" pitchFamily="50" charset="-128"/>
                <a:ea typeface="Meiryo UI" panose="020B0604030504040204" pitchFamily="50" charset="-128"/>
              </a:rPr>
              <a:t>120</a:t>
            </a:r>
            <a:r>
              <a:rPr lang="ja" altLang="en-US" sz="1400">
                <a:latin typeface="Meiryo UI" panose="020B0604030504040204" pitchFamily="50" charset="-128"/>
                <a:ea typeface="Meiryo UI" panose="020B0604030504040204" pitchFamily="50" charset="-128"/>
              </a:rPr>
              <a:t>万ドルから</a:t>
            </a:r>
            <a:r>
              <a:rPr lang="en-US" altLang="ja" sz="1400">
                <a:latin typeface="Meiryo UI" panose="020B0604030504040204" pitchFamily="50" charset="-128"/>
                <a:ea typeface="Meiryo UI" panose="020B0604030504040204" pitchFamily="50" charset="-128"/>
              </a:rPr>
              <a:t>80</a:t>
            </a:r>
            <a:r>
              <a:rPr lang="ja" altLang="en-US" sz="1400">
                <a:latin typeface="Meiryo UI" panose="020B0604030504040204" pitchFamily="50" charset="-128"/>
                <a:ea typeface="Meiryo UI" panose="020B0604030504040204" pitchFamily="50" charset="-128"/>
              </a:rPr>
              <a:t>万ドルに削減</a:t>
            </a:r>
          </a:p>
        </p:txBody>
      </p:sp>
      <p:grpSp>
        <p:nvGrpSpPr>
          <p:cNvPr id="6" name="Group 5"/>
          <p:cNvGrpSpPr/>
          <p:nvPr/>
        </p:nvGrpSpPr>
        <p:grpSpPr>
          <a:xfrm>
            <a:off x="8760474" y="1021697"/>
            <a:ext cx="2950557" cy="5213350"/>
            <a:chOff x="7965989" y="790059"/>
            <a:chExt cx="3115373" cy="5716764"/>
          </a:xfrm>
        </p:grpSpPr>
        <p:pic>
          <p:nvPicPr>
            <p:cNvPr id="7" name="Picture 2"/>
            <p:cNvPicPr>
              <a:picLocks noChangeAspect="1" noChangeArrowheads="1"/>
            </p:cNvPicPr>
            <p:nvPr/>
          </p:nvPicPr>
          <p:blipFill>
            <a:blip r:embed="rId2" cstate="print"/>
            <a:srcRect/>
            <a:stretch>
              <a:fillRect/>
            </a:stretch>
          </p:blipFill>
          <p:spPr bwMode="auto">
            <a:xfrm>
              <a:off x="7965989" y="790059"/>
              <a:ext cx="3071434" cy="2679175"/>
            </a:xfrm>
            <a:prstGeom prst="rect">
              <a:avLst/>
            </a:prstGeom>
            <a:noFill/>
            <a:ln w="9525">
              <a:noFill/>
              <a:miter lim="800000"/>
              <a:headEnd/>
              <a:tailEnd/>
            </a:ln>
            <a:effectLst/>
          </p:spPr>
        </p:pic>
        <p:pic>
          <p:nvPicPr>
            <p:cNvPr id="8" name="Picture 3"/>
            <p:cNvPicPr>
              <a:picLocks noChangeAspect="1" noChangeArrowheads="1"/>
            </p:cNvPicPr>
            <p:nvPr/>
          </p:nvPicPr>
          <p:blipFill>
            <a:blip r:embed="rId3" cstate="print"/>
            <a:srcRect/>
            <a:stretch>
              <a:fillRect/>
            </a:stretch>
          </p:blipFill>
          <p:spPr bwMode="auto">
            <a:xfrm>
              <a:off x="7965989" y="3564963"/>
              <a:ext cx="3115373" cy="2941860"/>
            </a:xfrm>
            <a:prstGeom prst="rect">
              <a:avLst/>
            </a:prstGeom>
            <a:noFill/>
            <a:ln w="9525">
              <a:noFill/>
              <a:miter lim="800000"/>
              <a:headEnd/>
              <a:tailEnd/>
            </a:ln>
            <a:effectLst/>
          </p:spPr>
        </p:pic>
      </p:grpSp>
      <p:sp>
        <p:nvSpPr>
          <p:cNvPr id="4" name="フッター プレースホルダー 3">
            <a:extLst>
              <a:ext uri="{FF2B5EF4-FFF2-40B4-BE49-F238E27FC236}">
                <a16:creationId xmlns:a16="http://schemas.microsoft.com/office/drawing/2014/main" id="{B5E92CF0-2E6D-417F-A455-A728F09035FD}"/>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10" name="スライド番号プレースホルダー 9">
            <a:extLst>
              <a:ext uri="{FF2B5EF4-FFF2-40B4-BE49-F238E27FC236}">
                <a16:creationId xmlns:a16="http://schemas.microsoft.com/office/drawing/2014/main" id="{8BE57D98-6326-41A7-91F3-E26CB04EA45B}"/>
              </a:ext>
            </a:extLst>
          </p:cNvPr>
          <p:cNvSpPr>
            <a:spLocks noGrp="1"/>
          </p:cNvSpPr>
          <p:nvPr>
            <p:ph type="sldNum" sz="quarter" idx="11"/>
          </p:nvPr>
        </p:nvSpPr>
        <p:spPr/>
        <p:txBody>
          <a:bodyPr/>
          <a:lstStyle/>
          <a:p>
            <a:fld id="{64426991-36D0-4DC2-898E-6B6E1FAFABE8}" type="slidenum">
              <a:rPr lang="ja-JP" altLang="en-US" smtClean="0"/>
              <a:pPr/>
              <a:t>25</a:t>
            </a:fld>
            <a:endParaRPr lang="ja-JP" altLang="en-US"/>
          </a:p>
        </p:txBody>
      </p:sp>
    </p:spTree>
    <p:extLst>
      <p:ext uri="{BB962C8B-B14F-4D97-AF65-F5344CB8AC3E}">
        <p14:creationId xmlns:p14="http://schemas.microsoft.com/office/powerpoint/2010/main" val="1127527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26EE2-C4ED-483D-86E2-76DC46822F5B}"/>
              </a:ext>
            </a:extLst>
          </p:cNvPr>
          <p:cNvSpPr>
            <a:spLocks noGrp="1"/>
          </p:cNvSpPr>
          <p:nvPr>
            <p:ph type="title"/>
          </p:nvPr>
        </p:nvSpPr>
        <p:spPr>
          <a:xfrm>
            <a:off x="363397" y="228698"/>
            <a:ext cx="10461600" cy="547200"/>
          </a:xfrm>
        </p:spPr>
        <p:txBody>
          <a:bodyPr>
            <a:normAutofit/>
          </a:bodyPr>
          <a:lstStyle/>
          <a:p>
            <a:r>
              <a:rPr lang="ja-JP" altLang="en-US">
                <a:latin typeface="Meiryo UI" panose="020B0604030504040204" pitchFamily="50" charset="-128"/>
                <a:ea typeface="Meiryo UI" panose="020B0604030504040204" pitchFamily="50" charset="-128"/>
              </a:rPr>
              <a:t>中古車販売会社事例ー</a:t>
            </a:r>
            <a:r>
              <a:rPr lang="en-US" altLang="ja-JP">
                <a:latin typeface="Meiryo UI" panose="020B0604030504040204" pitchFamily="50" charset="-128"/>
                <a:ea typeface="Meiryo UI" panose="020B0604030504040204" pitchFamily="50" charset="-128"/>
              </a:rPr>
              <a:t>AWS</a:t>
            </a:r>
            <a:r>
              <a:rPr lang="ja-JP" altLang="en-US">
                <a:latin typeface="Meiryo UI" panose="020B0604030504040204" pitchFamily="50" charset="-128"/>
                <a:ea typeface="Meiryo UI" panose="020B0604030504040204" pitchFamily="50" charset="-128"/>
              </a:rPr>
              <a:t>開発</a:t>
            </a:r>
            <a:endParaRPr lang="ja-JP" altLang="en-US"/>
          </a:p>
        </p:txBody>
      </p:sp>
      <p:sp>
        <p:nvSpPr>
          <p:cNvPr id="7" name="Content Placeholder 2"/>
          <p:cNvSpPr txBox="1">
            <a:spLocks/>
          </p:cNvSpPr>
          <p:nvPr/>
        </p:nvSpPr>
        <p:spPr>
          <a:xfrm>
            <a:off x="7236608" y="5276742"/>
            <a:ext cx="4175287" cy="914178"/>
          </a:xfrm>
          <a:prstGeom prst="rect">
            <a:avLst/>
          </a:prstGeom>
          <a:noFill/>
          <a:ln>
            <a:noFill/>
          </a:ln>
        </p:spPr>
        <p:txBody>
          <a:bodyPr vert="horz" lIns="91440" tIns="45720" rIns="91440" bIns="45720" rtlCol="0">
            <a:normAutofit/>
          </a:bodyPr>
          <a:lstStyle>
            <a:lvl1pPr marL="0" indent="0" algn="ctr" defTabSz="1004888" rtl="0" fontAlgn="base">
              <a:lnSpc>
                <a:spcPct val="90000"/>
              </a:lnSpc>
              <a:spcBef>
                <a:spcPts val="1100"/>
              </a:spcBef>
              <a:spcAft>
                <a:spcPct val="0"/>
              </a:spcAft>
              <a:buFont typeface="Arial" charset="0"/>
              <a:buNone/>
              <a:defRPr sz="2640" kern="1200">
                <a:solidFill>
                  <a:schemeClr val="tx1"/>
                </a:solidFill>
                <a:latin typeface="+mn-lt"/>
                <a:ea typeface="+mn-ea"/>
                <a:cs typeface="+mn-cs"/>
              </a:defRPr>
            </a:lvl1pPr>
            <a:lvl2pPr marL="502920" indent="0" algn="ctr" defTabSz="1004888" rtl="0" fontAlgn="base">
              <a:lnSpc>
                <a:spcPct val="90000"/>
              </a:lnSpc>
              <a:spcBef>
                <a:spcPts val="550"/>
              </a:spcBef>
              <a:spcAft>
                <a:spcPct val="0"/>
              </a:spcAft>
              <a:buFont typeface="Arial" charset="0"/>
              <a:buNone/>
              <a:defRPr sz="2200" kern="1200">
                <a:solidFill>
                  <a:schemeClr val="tx1"/>
                </a:solidFill>
                <a:latin typeface="+mn-lt"/>
                <a:ea typeface="+mn-ea"/>
                <a:cs typeface="+mn-cs"/>
              </a:defRPr>
            </a:lvl2pPr>
            <a:lvl3pPr marL="1005840" indent="0" algn="ctr" defTabSz="1004888" rtl="0" fontAlgn="base">
              <a:lnSpc>
                <a:spcPct val="90000"/>
              </a:lnSpc>
              <a:spcBef>
                <a:spcPts val="550"/>
              </a:spcBef>
              <a:spcAft>
                <a:spcPct val="0"/>
              </a:spcAft>
              <a:buFont typeface="Arial" charset="0"/>
              <a:buNone/>
              <a:defRPr sz="1980" kern="1200">
                <a:solidFill>
                  <a:schemeClr val="tx1"/>
                </a:solidFill>
                <a:latin typeface="+mn-lt"/>
                <a:ea typeface="+mn-ea"/>
                <a:cs typeface="+mn-cs"/>
              </a:defRPr>
            </a:lvl3pPr>
            <a:lvl4pPr marL="1508760" indent="0" algn="ctr" defTabSz="1004888" rtl="0" fontAlgn="base">
              <a:lnSpc>
                <a:spcPct val="90000"/>
              </a:lnSpc>
              <a:spcBef>
                <a:spcPts val="550"/>
              </a:spcBef>
              <a:spcAft>
                <a:spcPct val="0"/>
              </a:spcAft>
              <a:buFont typeface="Arial" charset="0"/>
              <a:buNone/>
              <a:defRPr sz="1760" kern="1200">
                <a:solidFill>
                  <a:schemeClr val="tx1"/>
                </a:solidFill>
                <a:latin typeface="+mn-lt"/>
                <a:ea typeface="+mn-ea"/>
                <a:cs typeface="+mn-cs"/>
              </a:defRPr>
            </a:lvl4pPr>
            <a:lvl5pPr marL="2011680" indent="0" algn="ctr" defTabSz="1004888" rtl="0" fontAlgn="base">
              <a:lnSpc>
                <a:spcPct val="90000"/>
              </a:lnSpc>
              <a:spcBef>
                <a:spcPts val="550"/>
              </a:spcBef>
              <a:spcAft>
                <a:spcPct val="0"/>
              </a:spcAft>
              <a:buFont typeface="Arial" charset="0"/>
              <a:buNone/>
              <a:defRPr sz="1760" kern="1200">
                <a:solidFill>
                  <a:schemeClr val="tx1"/>
                </a:solidFill>
                <a:latin typeface="+mn-lt"/>
                <a:ea typeface="+mn-ea"/>
                <a:cs typeface="+mn-cs"/>
              </a:defRPr>
            </a:lvl5pPr>
            <a:lvl6pPr marL="2514600" indent="0" algn="ctr" defTabSz="1005840" rtl="0" eaLnBrk="1" latinLnBrk="0" hangingPunct="1">
              <a:lnSpc>
                <a:spcPct val="90000"/>
              </a:lnSpc>
              <a:spcBef>
                <a:spcPts val="550"/>
              </a:spcBef>
              <a:buFont typeface="Arial" panose="020B0604020202020204" pitchFamily="34" charset="0"/>
              <a:buNone/>
              <a:defRPr sz="1760" kern="1200">
                <a:solidFill>
                  <a:schemeClr val="tx1"/>
                </a:solidFill>
                <a:latin typeface="+mn-lt"/>
                <a:ea typeface="+mn-ea"/>
                <a:cs typeface="+mn-cs"/>
              </a:defRPr>
            </a:lvl6pPr>
            <a:lvl7pPr marL="3017520" indent="0" algn="ctr" defTabSz="1005840" rtl="0" eaLnBrk="1" latinLnBrk="0" hangingPunct="1">
              <a:lnSpc>
                <a:spcPct val="90000"/>
              </a:lnSpc>
              <a:spcBef>
                <a:spcPts val="550"/>
              </a:spcBef>
              <a:buFont typeface="Arial" panose="020B0604020202020204" pitchFamily="34" charset="0"/>
              <a:buNone/>
              <a:defRPr sz="1760" kern="1200">
                <a:solidFill>
                  <a:schemeClr val="tx1"/>
                </a:solidFill>
                <a:latin typeface="+mn-lt"/>
                <a:ea typeface="+mn-ea"/>
                <a:cs typeface="+mn-cs"/>
              </a:defRPr>
            </a:lvl7pPr>
            <a:lvl8pPr marL="3520440" indent="0" algn="ctr" defTabSz="1005840" rtl="0" eaLnBrk="1" latinLnBrk="0" hangingPunct="1">
              <a:lnSpc>
                <a:spcPct val="90000"/>
              </a:lnSpc>
              <a:spcBef>
                <a:spcPts val="550"/>
              </a:spcBef>
              <a:buFont typeface="Arial" panose="020B0604020202020204" pitchFamily="34" charset="0"/>
              <a:buNone/>
              <a:defRPr sz="1760" kern="1200">
                <a:solidFill>
                  <a:schemeClr val="tx1"/>
                </a:solidFill>
                <a:latin typeface="+mn-lt"/>
                <a:ea typeface="+mn-ea"/>
                <a:cs typeface="+mn-cs"/>
              </a:defRPr>
            </a:lvl8pPr>
            <a:lvl9pPr marL="4023360" indent="0" algn="ctr" defTabSz="1005840" rtl="0" eaLnBrk="1" latinLnBrk="0" hangingPunct="1">
              <a:lnSpc>
                <a:spcPct val="90000"/>
              </a:lnSpc>
              <a:spcBef>
                <a:spcPts val="550"/>
              </a:spcBef>
              <a:buFont typeface="Arial" panose="020B0604020202020204" pitchFamily="34" charset="0"/>
              <a:buNone/>
              <a:defRPr sz="1760" kern="1200">
                <a:solidFill>
                  <a:schemeClr val="tx1"/>
                </a:solidFill>
                <a:latin typeface="+mn-lt"/>
                <a:ea typeface="+mn-ea"/>
                <a:cs typeface="+mn-cs"/>
              </a:defRPr>
            </a:lvl9pPr>
          </a:lstStyle>
          <a:p>
            <a:pPr marL="380990" indent="-380990" algn="l">
              <a:lnSpc>
                <a:spcPct val="100000"/>
              </a:lnSpc>
              <a:buFont typeface="Wingdings" panose="05000000000000000000" pitchFamily="2" charset="2"/>
              <a:buChar char="ü"/>
            </a:pPr>
            <a:r>
              <a:rPr lang="ja-JP" altLang="en-US" sz="1400">
                <a:latin typeface="Meiryo UI" panose="020B0604030504040204" pitchFamily="50" charset="-128"/>
                <a:ea typeface="Meiryo UI" panose="020B0604030504040204" pitchFamily="50" charset="-128"/>
              </a:rPr>
              <a:t>さまざまなカメラ観点や気象条件において、堅牢かつ高度なパフォーマンス</a:t>
            </a:r>
            <a:endParaRPr lang="en-US" sz="1400">
              <a:latin typeface="Meiryo UI" panose="020B0604030504040204" pitchFamily="50" charset="-128"/>
              <a:ea typeface="Meiryo UI" panose="020B0604030504040204" pitchFamily="50" charset="-128"/>
            </a:endParaRPr>
          </a:p>
          <a:p>
            <a:pPr marL="457189" indent="-457189" algn="l">
              <a:lnSpc>
                <a:spcPct val="100000"/>
              </a:lnSpc>
              <a:buFont typeface="Wingdings" panose="05000000000000000000" pitchFamily="2" charset="2"/>
              <a:buChar char="ü"/>
            </a:pPr>
            <a:r>
              <a:rPr lang="ja-JP" altLang="en-US" sz="1400">
                <a:latin typeface="Meiryo UI" panose="020B0604030504040204" pitchFamily="50" charset="-128"/>
                <a:ea typeface="Meiryo UI" panose="020B0604030504040204" pitchFamily="50" charset="-128"/>
              </a:rPr>
              <a:t>平均精度は約</a:t>
            </a:r>
            <a:r>
              <a:rPr lang="en-US" sz="1400">
                <a:latin typeface="Meiryo UI" panose="020B0604030504040204" pitchFamily="50" charset="-128"/>
                <a:ea typeface="Meiryo UI" panose="020B0604030504040204" pitchFamily="50" charset="-128"/>
              </a:rPr>
              <a:t>95</a:t>
            </a:r>
            <a:r>
              <a:rPr lang="ja-JP" altLang="en-US" sz="1400">
                <a:latin typeface="Meiryo UI" panose="020B0604030504040204" pitchFamily="50" charset="-128"/>
                <a:ea typeface="Meiryo UI" panose="020B0604030504040204" pitchFamily="50" charset="-128"/>
              </a:rPr>
              <a:t>％</a:t>
            </a:r>
            <a:endParaRPr lang="en-US" sz="1400">
              <a:latin typeface="Meiryo UI" panose="020B0604030504040204" pitchFamily="50" charset="-128"/>
              <a:ea typeface="Meiryo UI" panose="020B0604030504040204" pitchFamily="50" charset="-128"/>
            </a:endParaRPr>
          </a:p>
        </p:txBody>
      </p:sp>
      <p:sp>
        <p:nvSpPr>
          <p:cNvPr id="8" name="Content Placeholder 2"/>
          <p:cNvSpPr txBox="1">
            <a:spLocks/>
          </p:cNvSpPr>
          <p:nvPr/>
        </p:nvSpPr>
        <p:spPr>
          <a:xfrm>
            <a:off x="7111942" y="3587423"/>
            <a:ext cx="4498188" cy="1108461"/>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70C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80990" indent="-380990">
              <a:buFont typeface="Wingdings" panose="05000000000000000000" pitchFamily="2" charset="2"/>
              <a:buChar char="l"/>
            </a:pPr>
            <a:r>
              <a:rPr lang="ja-JP" altLang="en-US">
                <a:solidFill>
                  <a:schemeClr val="tx1"/>
                </a:solidFill>
                <a:latin typeface="Meiryo UI" panose="020B0604030504040204" pitchFamily="50" charset="-128"/>
                <a:ea typeface="Meiryo UI" panose="020B0604030504040204" pitchFamily="50" charset="-128"/>
              </a:rPr>
              <a:t>トランザクションが終わるまでに、何回来店する必要があるかを知りたい</a:t>
            </a:r>
            <a:endParaRPr lang="vi-VN">
              <a:solidFill>
                <a:schemeClr val="tx1"/>
              </a:solidFill>
              <a:latin typeface="+mj-ea"/>
              <a:ea typeface="Meiryo UI" panose="020B0604030504040204" pitchFamily="50" charset="-128"/>
            </a:endParaRPr>
          </a:p>
          <a:p>
            <a:pPr marL="380990" indent="-380990">
              <a:buFont typeface="Wingdings" panose="05000000000000000000" pitchFamily="2" charset="2"/>
              <a:buChar char="l"/>
            </a:pPr>
            <a:r>
              <a:rPr lang="ja-JP" altLang="en-US">
                <a:solidFill>
                  <a:schemeClr val="tx1"/>
                </a:solidFill>
                <a:latin typeface="Meiryo UI" panose="020B0604030504040204" pitchFamily="50" charset="-128"/>
                <a:ea typeface="Meiryo UI" panose="020B0604030504040204" pitchFamily="50" charset="-128"/>
              </a:rPr>
              <a:t>マーケティング調査するために来店する客数を知りたい</a:t>
            </a:r>
            <a:endParaRPr lang="vi-VN">
              <a:solidFill>
                <a:schemeClr val="tx1"/>
              </a:solidFill>
              <a:latin typeface="+mj-ea"/>
              <a:ea typeface="Meiryo UI" panose="020B0604030504040204" pitchFamily="50" charset="-128"/>
            </a:endParaRPr>
          </a:p>
          <a:p>
            <a:pPr marL="380990" indent="-380990">
              <a:buFont typeface="Wingdings" panose="05000000000000000000" pitchFamily="2" charset="2"/>
              <a:buChar char="l"/>
            </a:pPr>
            <a:r>
              <a:rPr lang="ja-JP" altLang="en-US">
                <a:solidFill>
                  <a:schemeClr val="tx1"/>
                </a:solidFill>
                <a:latin typeface="Meiryo UI" panose="020B0604030504040204" pitchFamily="50" charset="-128"/>
                <a:ea typeface="Meiryo UI" panose="020B0604030504040204" pitchFamily="50" charset="-128"/>
              </a:rPr>
              <a:t>営業マンは、お客さんが来店するときに、トランザクションの進捗すぐおさらいできるようにしたい</a:t>
            </a:r>
            <a:endParaRPr lang="en-US">
              <a:solidFill>
                <a:schemeClr val="tx1"/>
              </a:solidFill>
              <a:latin typeface="Meiryo UI" panose="020B0604030504040204" pitchFamily="50" charset="-128"/>
              <a:ea typeface="Meiryo UI" panose="020B0604030504040204" pitchFamily="50" charset="-128"/>
            </a:endParaRPr>
          </a:p>
        </p:txBody>
      </p:sp>
      <p:sp>
        <p:nvSpPr>
          <p:cNvPr id="9" name="下矢印 8"/>
          <p:cNvSpPr/>
          <p:nvPr/>
        </p:nvSpPr>
        <p:spPr>
          <a:xfrm>
            <a:off x="8467303" y="4804603"/>
            <a:ext cx="1507613" cy="4227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grpSp>
        <p:nvGrpSpPr>
          <p:cNvPr id="38" name="グループ化 37"/>
          <p:cNvGrpSpPr/>
          <p:nvPr/>
        </p:nvGrpSpPr>
        <p:grpSpPr>
          <a:xfrm>
            <a:off x="793041" y="3627449"/>
            <a:ext cx="5773026" cy="2362184"/>
            <a:chOff x="-169954" y="2415883"/>
            <a:chExt cx="7056563" cy="2981384"/>
          </a:xfrm>
        </p:grpSpPr>
        <p:pic>
          <p:nvPicPr>
            <p:cNvPr id="5" name="図 4">
              <a:extLst>
                <a:ext uri="{FF2B5EF4-FFF2-40B4-BE49-F238E27FC236}">
                  <a16:creationId xmlns:a16="http://schemas.microsoft.com/office/drawing/2014/main" id="{ED5C9CD8-A345-694A-A8D4-3A6B381A08C6}"/>
                </a:ext>
              </a:extLst>
            </p:cNvPr>
            <p:cNvPicPr>
              <a:picLocks noChangeAspect="1"/>
            </p:cNvPicPr>
            <p:nvPr/>
          </p:nvPicPr>
          <p:blipFill>
            <a:blip r:embed="rId3"/>
            <a:stretch>
              <a:fillRect/>
            </a:stretch>
          </p:blipFill>
          <p:spPr>
            <a:xfrm>
              <a:off x="489528" y="2647720"/>
              <a:ext cx="1940364" cy="1466631"/>
            </a:xfrm>
            <a:prstGeom prst="rect">
              <a:avLst/>
            </a:prstGeom>
          </p:spPr>
        </p:pic>
        <p:sp>
          <p:nvSpPr>
            <p:cNvPr id="10" name="テキスト ボックス 9">
              <a:extLst>
                <a:ext uri="{FF2B5EF4-FFF2-40B4-BE49-F238E27FC236}">
                  <a16:creationId xmlns:a16="http://schemas.microsoft.com/office/drawing/2014/main" id="{B152F62F-DF89-9748-9722-515929C6EA22}"/>
                </a:ext>
              </a:extLst>
            </p:cNvPr>
            <p:cNvSpPr txBox="1"/>
            <p:nvPr/>
          </p:nvSpPr>
          <p:spPr>
            <a:xfrm>
              <a:off x="700669" y="4606507"/>
              <a:ext cx="1480821" cy="738062"/>
            </a:xfrm>
            <a:prstGeom prst="rect">
              <a:avLst/>
            </a:prstGeom>
            <a:solidFill>
              <a:schemeClr val="tx1"/>
            </a:solidFill>
          </p:spPr>
          <p:txBody>
            <a:bodyPr wrap="square" rtlCol="0">
              <a:spAutoFit/>
            </a:bodyPr>
            <a:lstStyle/>
            <a:p>
              <a:r>
                <a:rPr kumimoji="1" lang="ja-JP" altLang="en-US" sz="1050">
                  <a:solidFill>
                    <a:schemeClr val="bg1"/>
                  </a:solidFill>
                  <a:latin typeface="Meiryo UI" panose="020B0604030504040204" pitchFamily="50" charset="-128"/>
                  <a:ea typeface="Meiryo UI" panose="020B0604030504040204" pitchFamily="50" charset="-128"/>
                </a:rPr>
                <a:t>品川</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  </a:t>
              </a:r>
              <a:r>
                <a:rPr kumimoji="1" lang="vi-VN" altLang="ja-JP" sz="1600">
                  <a:solidFill>
                    <a:schemeClr val="bg1"/>
                  </a:solidFill>
                  <a:latin typeface="+mj-ea"/>
                  <a:ea typeface="Meiryo UI" panose="020B0604030504040204" pitchFamily="50" charset="-128"/>
                </a:rPr>
                <a:t>111</a:t>
              </a:r>
            </a:p>
            <a:p>
              <a:r>
                <a:rPr kumimoji="1" lang="ja-JP" altLang="en-US" sz="1600">
                  <a:solidFill>
                    <a:schemeClr val="bg1"/>
                  </a:solidFill>
                  <a:latin typeface="Meiryo UI" panose="020B0604030504040204" pitchFamily="50" charset="-128"/>
                  <a:ea typeface="Meiryo UI" panose="020B0604030504040204" pitchFamily="50" charset="-128"/>
                </a:rPr>
                <a:t>あ　 </a:t>
              </a:r>
              <a:r>
                <a:rPr kumimoji="1" lang="vi-VN" altLang="ja-JP" sz="1600">
                  <a:solidFill>
                    <a:schemeClr val="bg1"/>
                  </a:solidFill>
                  <a:latin typeface="+mj-ea"/>
                  <a:ea typeface="Meiryo UI" panose="020B0604030504040204" pitchFamily="50" charset="-128"/>
                </a:rPr>
                <a:t>1111</a:t>
              </a:r>
            </a:p>
          </p:txBody>
        </p:sp>
        <p:grpSp>
          <p:nvGrpSpPr>
            <p:cNvPr id="11" name="グループ化 10">
              <a:extLst>
                <a:ext uri="{FF2B5EF4-FFF2-40B4-BE49-F238E27FC236}">
                  <a16:creationId xmlns:a16="http://schemas.microsoft.com/office/drawing/2014/main" id="{CBA2688E-7F05-EC49-B536-B3C0D6644E09}"/>
                </a:ext>
              </a:extLst>
            </p:cNvPr>
            <p:cNvGrpSpPr/>
            <p:nvPr/>
          </p:nvGrpSpPr>
          <p:grpSpPr>
            <a:xfrm>
              <a:off x="3143368" y="2602082"/>
              <a:ext cx="1440000" cy="872318"/>
              <a:chOff x="1577508" y="3152488"/>
              <a:chExt cx="1042416" cy="510265"/>
            </a:xfrm>
          </p:grpSpPr>
          <p:grpSp>
            <p:nvGrpSpPr>
              <p:cNvPr id="12" name="グループ化 11">
                <a:extLst>
                  <a:ext uri="{FF2B5EF4-FFF2-40B4-BE49-F238E27FC236}">
                    <a16:creationId xmlns:a16="http://schemas.microsoft.com/office/drawing/2014/main" id="{5D6F2FF0-8638-DE4F-BFB1-F98AB4A54825}"/>
                  </a:ext>
                </a:extLst>
              </p:cNvPr>
              <p:cNvGrpSpPr/>
              <p:nvPr/>
            </p:nvGrpSpPr>
            <p:grpSpPr>
              <a:xfrm>
                <a:off x="1577508" y="3152488"/>
                <a:ext cx="1042416" cy="507558"/>
                <a:chOff x="1650660" y="4310064"/>
                <a:chExt cx="1042416" cy="507558"/>
              </a:xfrm>
            </p:grpSpPr>
            <p:sp>
              <p:nvSpPr>
                <p:cNvPr id="14" name="正方形/長方形 13">
                  <a:extLst>
                    <a:ext uri="{FF2B5EF4-FFF2-40B4-BE49-F238E27FC236}">
                      <a16:creationId xmlns:a16="http://schemas.microsoft.com/office/drawing/2014/main" id="{BB8CB9E4-7FB2-4D47-A8DC-B7FB2AEA5244}"/>
                    </a:ext>
                  </a:extLst>
                </p:cNvPr>
                <p:cNvSpPr/>
                <p:nvPr/>
              </p:nvSpPr>
              <p:spPr>
                <a:xfrm>
                  <a:off x="1650660" y="4310064"/>
                  <a:ext cx="959080" cy="507558"/>
                </a:xfrm>
                <a:prstGeom prst="rect">
                  <a:avLst/>
                </a:prstGeom>
                <a:solidFill>
                  <a:schemeClr val="bg1">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D1688B7-9367-C546-A795-864EF437A09B}"/>
                    </a:ext>
                  </a:extLst>
                </p:cNvPr>
                <p:cNvSpPr txBox="1"/>
                <p:nvPr/>
              </p:nvSpPr>
              <p:spPr>
                <a:xfrm>
                  <a:off x="1650660" y="4317621"/>
                  <a:ext cx="1042416" cy="431732"/>
                </a:xfrm>
                <a:prstGeom prst="rect">
                  <a:avLst/>
                </a:prstGeom>
                <a:noFill/>
              </p:spPr>
              <p:txBody>
                <a:bodyPr wrap="square" rtlCol="0">
                  <a:spAutoFit/>
                </a:bodyPr>
                <a:lstStyle/>
                <a:p>
                  <a:r>
                    <a:rPr kumimoji="1" lang="ja-JP" altLang="en-US" sz="1050">
                      <a:latin typeface="Meiryo UI" panose="020B0604030504040204" pitchFamily="50" charset="-128"/>
                      <a:ea typeface="Meiryo UI" panose="020B0604030504040204" pitchFamily="50" charset="-128"/>
                    </a:rPr>
                    <a:t>品川</a:t>
                  </a:r>
                  <a:r>
                    <a:rPr kumimoji="1" lang="ja-JP" altLang="en-US" sz="1600">
                      <a:latin typeface="Meiryo UI" panose="020B0604030504040204" pitchFamily="50" charset="-128"/>
                      <a:ea typeface="Meiryo UI" panose="020B0604030504040204" pitchFamily="50" charset="-128"/>
                    </a:rPr>
                    <a:t>　</a:t>
                  </a:r>
                  <a:r>
                    <a:rPr kumimoji="1" lang="en-US" altLang="ja-JP" sz="1600">
                      <a:latin typeface="Meiryo UI" panose="020B0604030504040204" pitchFamily="50" charset="-128"/>
                      <a:ea typeface="Meiryo UI" panose="020B0604030504040204" pitchFamily="50" charset="-128"/>
                    </a:rPr>
                    <a:t>  </a:t>
                  </a:r>
                  <a:r>
                    <a:rPr kumimoji="1" lang="vi-VN" altLang="ja-JP" sz="1600">
                      <a:latin typeface="+mj-ea"/>
                      <a:ea typeface="Meiryo UI" panose="020B0604030504040204" pitchFamily="50" charset="-128"/>
                    </a:rPr>
                    <a:t>111</a:t>
                  </a:r>
                </a:p>
                <a:p>
                  <a:r>
                    <a:rPr kumimoji="1" lang="ja-JP" altLang="en-US" sz="1600">
                      <a:latin typeface="Meiryo UI" panose="020B0604030504040204" pitchFamily="50" charset="-128"/>
                      <a:ea typeface="Meiryo UI" panose="020B0604030504040204" pitchFamily="50" charset="-128"/>
                    </a:rPr>
                    <a:t>あ　 </a:t>
                  </a:r>
                  <a:r>
                    <a:rPr kumimoji="1" lang="vi-VN" altLang="ja-JP" sz="1600">
                      <a:latin typeface="+mj-ea"/>
                      <a:ea typeface="Meiryo UI" panose="020B0604030504040204" pitchFamily="50" charset="-128"/>
                    </a:rPr>
                    <a:t>1111</a:t>
                  </a:r>
                </a:p>
              </p:txBody>
            </p:sp>
          </p:grpSp>
          <p:sp>
            <p:nvSpPr>
              <p:cNvPr id="13" name="正方形/長方形 12">
                <a:extLst>
                  <a:ext uri="{FF2B5EF4-FFF2-40B4-BE49-F238E27FC236}">
                    <a16:creationId xmlns:a16="http://schemas.microsoft.com/office/drawing/2014/main" id="{89B07848-C6C2-9641-B5A8-DA9173B5BFC6}"/>
                  </a:ext>
                </a:extLst>
              </p:cNvPr>
              <p:cNvSpPr/>
              <p:nvPr/>
            </p:nvSpPr>
            <p:spPr>
              <a:xfrm>
                <a:off x="1597898" y="3160045"/>
                <a:ext cx="938690" cy="50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eiryo UI" panose="020B0604030504040204" pitchFamily="50" charset="-128"/>
                  <a:ea typeface="Meiryo UI" panose="020B0604030504040204" pitchFamily="50" charset="-128"/>
                </a:endParaRPr>
              </a:p>
            </p:txBody>
          </p:sp>
        </p:grpSp>
        <p:grpSp>
          <p:nvGrpSpPr>
            <p:cNvPr id="16" name="グループ化 15">
              <a:extLst>
                <a:ext uri="{FF2B5EF4-FFF2-40B4-BE49-F238E27FC236}">
                  <a16:creationId xmlns:a16="http://schemas.microsoft.com/office/drawing/2014/main" id="{0FE0DFC7-CC77-2243-B156-66E2D8E92016}"/>
                </a:ext>
              </a:extLst>
            </p:cNvPr>
            <p:cNvGrpSpPr/>
            <p:nvPr/>
          </p:nvGrpSpPr>
          <p:grpSpPr>
            <a:xfrm>
              <a:off x="5311519" y="2588316"/>
              <a:ext cx="1444518" cy="867690"/>
              <a:chOff x="2616654" y="2537714"/>
              <a:chExt cx="1045686" cy="507558"/>
            </a:xfrm>
          </p:grpSpPr>
          <p:grpSp>
            <p:nvGrpSpPr>
              <p:cNvPr id="17" name="グループ化 16">
                <a:extLst>
                  <a:ext uri="{FF2B5EF4-FFF2-40B4-BE49-F238E27FC236}">
                    <a16:creationId xmlns:a16="http://schemas.microsoft.com/office/drawing/2014/main" id="{B1080C9B-4389-0A40-94F7-D632EAFDB4D9}"/>
                  </a:ext>
                </a:extLst>
              </p:cNvPr>
              <p:cNvGrpSpPr/>
              <p:nvPr/>
            </p:nvGrpSpPr>
            <p:grpSpPr>
              <a:xfrm>
                <a:off x="2619924" y="2537714"/>
                <a:ext cx="1042416" cy="507558"/>
                <a:chOff x="1650660" y="4310064"/>
                <a:chExt cx="1042416" cy="507558"/>
              </a:xfrm>
            </p:grpSpPr>
            <p:sp>
              <p:nvSpPr>
                <p:cNvPr id="22" name="正方形/長方形 21">
                  <a:extLst>
                    <a:ext uri="{FF2B5EF4-FFF2-40B4-BE49-F238E27FC236}">
                      <a16:creationId xmlns:a16="http://schemas.microsoft.com/office/drawing/2014/main" id="{21FC6ECC-7B98-3F41-A382-BF75707A722D}"/>
                    </a:ext>
                  </a:extLst>
                </p:cNvPr>
                <p:cNvSpPr/>
                <p:nvPr/>
              </p:nvSpPr>
              <p:spPr>
                <a:xfrm>
                  <a:off x="1650660" y="4310064"/>
                  <a:ext cx="959080" cy="507558"/>
                </a:xfrm>
                <a:prstGeom prst="rect">
                  <a:avLst/>
                </a:prstGeom>
                <a:solidFill>
                  <a:schemeClr val="bg1">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AE390525-D8E6-BD47-8D4A-BF5201C17915}"/>
                    </a:ext>
                  </a:extLst>
                </p:cNvPr>
                <p:cNvSpPr txBox="1"/>
                <p:nvPr/>
              </p:nvSpPr>
              <p:spPr>
                <a:xfrm>
                  <a:off x="1650660" y="4317621"/>
                  <a:ext cx="1042416" cy="431732"/>
                </a:xfrm>
                <a:prstGeom prst="rect">
                  <a:avLst/>
                </a:prstGeom>
                <a:noFill/>
              </p:spPr>
              <p:txBody>
                <a:bodyPr wrap="square" rtlCol="0">
                  <a:spAutoFit/>
                </a:bodyPr>
                <a:lstStyle/>
                <a:p>
                  <a:r>
                    <a:rPr kumimoji="1" lang="ja-JP" altLang="en-US" sz="1050">
                      <a:latin typeface="Meiryo UI" panose="020B0604030504040204" pitchFamily="50" charset="-128"/>
                      <a:ea typeface="Meiryo UI" panose="020B0604030504040204" pitchFamily="50" charset="-128"/>
                    </a:rPr>
                    <a:t>品川</a:t>
                  </a:r>
                  <a:r>
                    <a:rPr kumimoji="1" lang="ja-JP" altLang="en-US" sz="1600">
                      <a:latin typeface="Meiryo UI" panose="020B0604030504040204" pitchFamily="50" charset="-128"/>
                      <a:ea typeface="Meiryo UI" panose="020B0604030504040204" pitchFamily="50" charset="-128"/>
                    </a:rPr>
                    <a:t>　</a:t>
                  </a:r>
                  <a:r>
                    <a:rPr kumimoji="1" lang="en-US" altLang="ja-JP" sz="1600">
                      <a:latin typeface="Meiryo UI" panose="020B0604030504040204" pitchFamily="50" charset="-128"/>
                      <a:ea typeface="Meiryo UI" panose="020B0604030504040204" pitchFamily="50" charset="-128"/>
                    </a:rPr>
                    <a:t>  </a:t>
                  </a:r>
                  <a:r>
                    <a:rPr kumimoji="1" lang="vi-VN" altLang="ja-JP" sz="1600">
                      <a:latin typeface="+mj-ea"/>
                      <a:ea typeface="Meiryo UI" panose="020B0604030504040204" pitchFamily="50" charset="-128"/>
                    </a:rPr>
                    <a:t>111</a:t>
                  </a:r>
                </a:p>
                <a:p>
                  <a:r>
                    <a:rPr kumimoji="1" lang="ja-JP" altLang="en-US" sz="1600">
                      <a:latin typeface="Meiryo UI" panose="020B0604030504040204" pitchFamily="50" charset="-128"/>
                      <a:ea typeface="Meiryo UI" panose="020B0604030504040204" pitchFamily="50" charset="-128"/>
                    </a:rPr>
                    <a:t>あ　 </a:t>
                  </a:r>
                  <a:r>
                    <a:rPr kumimoji="1" lang="vi-VN" altLang="ja-JP" sz="1600">
                      <a:latin typeface="+mj-ea"/>
                      <a:ea typeface="Meiryo UI" panose="020B0604030504040204" pitchFamily="50" charset="-128"/>
                    </a:rPr>
                    <a:t>1111</a:t>
                  </a:r>
                </a:p>
              </p:txBody>
            </p:sp>
          </p:grpSp>
          <p:sp>
            <p:nvSpPr>
              <p:cNvPr id="18" name="正方形/長方形 17">
                <a:extLst>
                  <a:ext uri="{FF2B5EF4-FFF2-40B4-BE49-F238E27FC236}">
                    <a16:creationId xmlns:a16="http://schemas.microsoft.com/office/drawing/2014/main" id="{B8E33F96-7FD5-634D-BA6D-F0235424E718}"/>
                  </a:ext>
                </a:extLst>
              </p:cNvPr>
              <p:cNvSpPr/>
              <p:nvPr/>
            </p:nvSpPr>
            <p:spPr>
              <a:xfrm>
                <a:off x="2648060" y="2569926"/>
                <a:ext cx="330186" cy="1793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25CD21A5-24C4-9147-8F6F-258B9124BA28}"/>
                  </a:ext>
                </a:extLst>
              </p:cNvPr>
              <p:cNvSpPr/>
              <p:nvPr/>
            </p:nvSpPr>
            <p:spPr>
              <a:xfrm>
                <a:off x="2616654" y="2782325"/>
                <a:ext cx="280251" cy="1793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78AE9C69-BB77-244C-96B9-6209662BAE1C}"/>
                  </a:ext>
                </a:extLst>
              </p:cNvPr>
              <p:cNvSpPr/>
              <p:nvPr/>
            </p:nvSpPr>
            <p:spPr>
              <a:xfrm flipV="1">
                <a:off x="2980240" y="2773580"/>
                <a:ext cx="421523" cy="1880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885B3B6C-1874-F649-8F2A-36F4D8A9EDBD}"/>
                  </a:ext>
                </a:extLst>
              </p:cNvPr>
              <p:cNvSpPr/>
              <p:nvPr/>
            </p:nvSpPr>
            <p:spPr>
              <a:xfrm flipV="1">
                <a:off x="3101852" y="2546536"/>
                <a:ext cx="357826" cy="21493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eiryo UI" panose="020B0604030504040204" pitchFamily="50" charset="-128"/>
                  <a:ea typeface="Meiryo UI" panose="020B0604030504040204" pitchFamily="50" charset="-128"/>
                </a:endParaRPr>
              </a:p>
            </p:txBody>
          </p:sp>
        </p:grpSp>
        <p:sp>
          <p:nvSpPr>
            <p:cNvPr id="24" name="テキスト ボックス 23">
              <a:extLst>
                <a:ext uri="{FF2B5EF4-FFF2-40B4-BE49-F238E27FC236}">
                  <a16:creationId xmlns:a16="http://schemas.microsoft.com/office/drawing/2014/main" id="{2C19DBF1-25E1-A74A-ABC2-3EA5E582DA02}"/>
                </a:ext>
              </a:extLst>
            </p:cNvPr>
            <p:cNvSpPr txBox="1"/>
            <p:nvPr/>
          </p:nvSpPr>
          <p:spPr>
            <a:xfrm>
              <a:off x="775022" y="4096008"/>
              <a:ext cx="1569958" cy="388455"/>
            </a:xfrm>
            <a:prstGeom prst="rect">
              <a:avLst/>
            </a:prstGeom>
            <a:noFill/>
          </p:spPr>
          <p:txBody>
            <a:bodyPr wrap="square" rtlCol="0">
              <a:spAutoFit/>
            </a:bodyPr>
            <a:lstStyle/>
            <a:p>
              <a:r>
                <a:rPr kumimoji="1" lang="ja-JP" altLang="en-US" sz="1400">
                  <a:latin typeface="Meiryo UI" panose="020B0604030504040204" pitchFamily="50" charset="-128"/>
                  <a:ea typeface="Meiryo UI" panose="020B0604030504040204" pitchFamily="50" charset="-128"/>
                </a:rPr>
                <a:t>実際の画像</a:t>
              </a:r>
              <a:endParaRPr kumimoji="1" lang="en-US" altLang="ja-JP" sz="140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52A76960-D3FC-B642-B251-FDE4BE843C49}"/>
                </a:ext>
              </a:extLst>
            </p:cNvPr>
            <p:cNvSpPr txBox="1"/>
            <p:nvPr/>
          </p:nvSpPr>
          <p:spPr>
            <a:xfrm>
              <a:off x="3162302" y="3477334"/>
              <a:ext cx="1519004" cy="660372"/>
            </a:xfrm>
            <a:prstGeom prst="rect">
              <a:avLst/>
            </a:prstGeom>
            <a:noFill/>
          </p:spPr>
          <p:txBody>
            <a:bodyPr wrap="square" rtlCol="0">
              <a:spAutoFit/>
            </a:bodyPr>
            <a:lstStyle/>
            <a:p>
              <a:r>
                <a:rPr kumimoji="1" lang="ja-JP" altLang="en-US" sz="1400">
                  <a:latin typeface="Meiryo UI" panose="020B0604030504040204" pitchFamily="50" charset="-128"/>
                  <a:ea typeface="Meiryo UI" panose="020B0604030504040204" pitchFamily="50" charset="-128"/>
                </a:rPr>
                <a:t>ナンバープレート範囲の特定</a:t>
              </a:r>
            </a:p>
          </p:txBody>
        </p:sp>
        <p:sp>
          <p:nvSpPr>
            <p:cNvPr id="26" name="テキスト ボックス 25">
              <a:extLst>
                <a:ext uri="{FF2B5EF4-FFF2-40B4-BE49-F238E27FC236}">
                  <a16:creationId xmlns:a16="http://schemas.microsoft.com/office/drawing/2014/main" id="{6E14FA8E-5C49-4943-AA1F-38D85CE9CE5F}"/>
                </a:ext>
              </a:extLst>
            </p:cNvPr>
            <p:cNvSpPr txBox="1"/>
            <p:nvPr/>
          </p:nvSpPr>
          <p:spPr>
            <a:xfrm>
              <a:off x="5363185" y="3513394"/>
              <a:ext cx="1519004" cy="660372"/>
            </a:xfrm>
            <a:prstGeom prst="rect">
              <a:avLst/>
            </a:prstGeom>
            <a:noFill/>
          </p:spPr>
          <p:txBody>
            <a:bodyPr wrap="square" rtlCol="0">
              <a:spAutoFit/>
            </a:bodyPr>
            <a:lstStyle/>
            <a:p>
              <a:r>
                <a:rPr kumimoji="1" lang="ja-JP" altLang="en-US" sz="1400">
                  <a:latin typeface="Meiryo UI" panose="020B0604030504040204" pitchFamily="50" charset="-128"/>
                  <a:ea typeface="Meiryo UI" panose="020B0604030504040204" pitchFamily="50" charset="-128"/>
                </a:rPr>
                <a:t>文字範囲データの特定</a:t>
              </a:r>
            </a:p>
          </p:txBody>
        </p:sp>
        <p:sp>
          <p:nvSpPr>
            <p:cNvPr id="27" name="テキスト ボックス 26">
              <a:extLst>
                <a:ext uri="{FF2B5EF4-FFF2-40B4-BE49-F238E27FC236}">
                  <a16:creationId xmlns:a16="http://schemas.microsoft.com/office/drawing/2014/main" id="{DFBF452A-9D4A-1446-9343-5E67E6540A36}"/>
                </a:ext>
              </a:extLst>
            </p:cNvPr>
            <p:cNvSpPr txBox="1"/>
            <p:nvPr/>
          </p:nvSpPr>
          <p:spPr>
            <a:xfrm>
              <a:off x="-169954" y="4684196"/>
              <a:ext cx="981471" cy="582681"/>
            </a:xfrm>
            <a:prstGeom prst="rect">
              <a:avLst/>
            </a:prstGeom>
            <a:noFill/>
          </p:spPr>
          <p:txBody>
            <a:bodyPr wrap="square" rtlCol="0">
              <a:spAutoFit/>
            </a:bodyPr>
            <a:lstStyle/>
            <a:p>
              <a:r>
                <a:rPr kumimoji="1" lang="ja-JP" altLang="en-US" sz="1200">
                  <a:latin typeface="Meiryo UI" panose="020B0604030504040204" pitchFamily="50" charset="-128"/>
                  <a:ea typeface="Meiryo UI" panose="020B0604030504040204" pitchFamily="50" charset="-128"/>
                </a:rPr>
                <a:t>文字データの特定</a:t>
              </a:r>
            </a:p>
          </p:txBody>
        </p:sp>
        <p:sp>
          <p:nvSpPr>
            <p:cNvPr id="28" name="テキスト ボックス 27">
              <a:extLst>
                <a:ext uri="{FF2B5EF4-FFF2-40B4-BE49-F238E27FC236}">
                  <a16:creationId xmlns:a16="http://schemas.microsoft.com/office/drawing/2014/main" id="{B130D01E-2894-3542-B02B-02D158D4638C}"/>
                </a:ext>
              </a:extLst>
            </p:cNvPr>
            <p:cNvSpPr txBox="1"/>
            <p:nvPr/>
          </p:nvSpPr>
          <p:spPr>
            <a:xfrm>
              <a:off x="2725040" y="4600075"/>
              <a:ext cx="2103366" cy="427299"/>
            </a:xfrm>
            <a:prstGeom prst="rect">
              <a:avLst/>
            </a:prstGeom>
            <a:noFill/>
            <a:ln>
              <a:solidFill>
                <a:schemeClr val="tx1"/>
              </a:solidFill>
            </a:ln>
          </p:spPr>
          <p:txBody>
            <a:bodyPr wrap="square" rtlCol="0">
              <a:spAutoFit/>
            </a:bodyPr>
            <a:lstStyle/>
            <a:p>
              <a:r>
                <a:rPr kumimoji="1" lang="ja-JP" altLang="en-US" sz="1600">
                  <a:latin typeface="Meiryo UI" panose="020B0604030504040204" pitchFamily="50" charset="-128"/>
                  <a:ea typeface="Meiryo UI" panose="020B0604030504040204" pitchFamily="50" charset="-128"/>
                </a:rPr>
                <a:t>品川</a:t>
              </a:r>
              <a:r>
                <a:rPr kumimoji="1" lang="vi-VN" altLang="ja-JP" sz="1600">
                  <a:latin typeface="+mj-ea"/>
                  <a:ea typeface="Meiryo UI" panose="020B0604030504040204" pitchFamily="50" charset="-128"/>
                </a:rPr>
                <a:t>111</a:t>
              </a:r>
              <a:r>
                <a:rPr kumimoji="1" lang="ja-JP" altLang="en-US" sz="1600">
                  <a:latin typeface="Meiryo UI" panose="020B0604030504040204" pitchFamily="50" charset="-128"/>
                  <a:ea typeface="Meiryo UI" panose="020B0604030504040204" pitchFamily="50" charset="-128"/>
                </a:rPr>
                <a:t>あ</a:t>
              </a:r>
              <a:r>
                <a:rPr kumimoji="1" lang="vi-VN" altLang="ja-JP" sz="1600">
                  <a:latin typeface="+mj-ea"/>
                  <a:ea typeface="Meiryo UI" panose="020B0604030504040204" pitchFamily="50" charset="-128"/>
                </a:rPr>
                <a:t>1111</a:t>
              </a:r>
              <a:endParaRPr kumimoji="1" lang="ja-JP" altLang="en-US" sz="160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3A5B1DBB-56EF-4D44-BFE1-E2F2BF84CBBB}"/>
                </a:ext>
              </a:extLst>
            </p:cNvPr>
            <p:cNvSpPr txBox="1"/>
            <p:nvPr/>
          </p:nvSpPr>
          <p:spPr>
            <a:xfrm>
              <a:off x="2675279" y="5047658"/>
              <a:ext cx="2674314" cy="349609"/>
            </a:xfrm>
            <a:prstGeom prst="rect">
              <a:avLst/>
            </a:prstGeom>
            <a:noFill/>
          </p:spPr>
          <p:txBody>
            <a:bodyPr wrap="square" rtlCol="0">
              <a:spAutoFit/>
            </a:bodyPr>
            <a:lstStyle/>
            <a:p>
              <a:r>
                <a:rPr kumimoji="1" lang="ja-JP" altLang="en-US" sz="1200">
                  <a:latin typeface="Meiryo UI" panose="020B0604030504040204" pitchFamily="50" charset="-128"/>
                  <a:ea typeface="Meiryo UI" panose="020B0604030504040204" pitchFamily="50" charset="-128"/>
                </a:rPr>
                <a:t>文字列としてのアウトプット</a:t>
              </a:r>
            </a:p>
          </p:txBody>
        </p:sp>
        <p:sp>
          <p:nvSpPr>
            <p:cNvPr id="30" name="円/楕円 8">
              <a:extLst>
                <a:ext uri="{FF2B5EF4-FFF2-40B4-BE49-F238E27FC236}">
                  <a16:creationId xmlns:a16="http://schemas.microsoft.com/office/drawing/2014/main" id="{4BCAF48B-BA86-5040-81D2-3827613B5AF7}"/>
                </a:ext>
              </a:extLst>
            </p:cNvPr>
            <p:cNvSpPr/>
            <p:nvPr/>
          </p:nvSpPr>
          <p:spPr>
            <a:xfrm>
              <a:off x="1520527" y="3326021"/>
              <a:ext cx="299664" cy="2598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latin typeface="Meiryo UI" panose="020B0604030504040204" pitchFamily="50" charset="-128"/>
                  <a:ea typeface="Meiryo UI" panose="020B0604030504040204" pitchFamily="50" charset="-128"/>
                </a:rPr>
                <a:t>１</a:t>
              </a:r>
            </a:p>
          </p:txBody>
        </p:sp>
        <p:sp>
          <p:nvSpPr>
            <p:cNvPr id="31" name="円/楕円 73">
              <a:extLst>
                <a:ext uri="{FF2B5EF4-FFF2-40B4-BE49-F238E27FC236}">
                  <a16:creationId xmlns:a16="http://schemas.microsoft.com/office/drawing/2014/main" id="{6B2BE0F8-BE1D-7844-A48F-EF643F0D1F59}"/>
                </a:ext>
              </a:extLst>
            </p:cNvPr>
            <p:cNvSpPr/>
            <p:nvPr/>
          </p:nvSpPr>
          <p:spPr>
            <a:xfrm>
              <a:off x="4302897" y="2415883"/>
              <a:ext cx="299663" cy="2598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latin typeface="Meiryo UI" panose="020B0604030504040204" pitchFamily="50" charset="-128"/>
                  <a:ea typeface="Meiryo UI" panose="020B0604030504040204" pitchFamily="50" charset="-128"/>
                </a:rPr>
                <a:t>２</a:t>
              </a:r>
            </a:p>
          </p:txBody>
        </p:sp>
        <p:sp>
          <p:nvSpPr>
            <p:cNvPr id="32" name="円/楕円 74">
              <a:extLst>
                <a:ext uri="{FF2B5EF4-FFF2-40B4-BE49-F238E27FC236}">
                  <a16:creationId xmlns:a16="http://schemas.microsoft.com/office/drawing/2014/main" id="{A8603319-D86F-E841-AEDB-980B17366D3E}"/>
                </a:ext>
              </a:extLst>
            </p:cNvPr>
            <p:cNvSpPr/>
            <p:nvPr/>
          </p:nvSpPr>
          <p:spPr>
            <a:xfrm>
              <a:off x="6586946" y="2426094"/>
              <a:ext cx="299663" cy="2598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latin typeface="Meiryo UI" panose="020B0604030504040204" pitchFamily="50" charset="-128"/>
                  <a:ea typeface="Meiryo UI" panose="020B0604030504040204" pitchFamily="50" charset="-128"/>
                </a:rPr>
                <a:t>３</a:t>
              </a:r>
            </a:p>
          </p:txBody>
        </p:sp>
        <p:sp>
          <p:nvSpPr>
            <p:cNvPr id="33" name="円/楕円 75">
              <a:extLst>
                <a:ext uri="{FF2B5EF4-FFF2-40B4-BE49-F238E27FC236}">
                  <a16:creationId xmlns:a16="http://schemas.microsoft.com/office/drawing/2014/main" id="{0F57C6FE-10D1-FD46-BF63-A3F5D01C2E13}"/>
                </a:ext>
              </a:extLst>
            </p:cNvPr>
            <p:cNvSpPr/>
            <p:nvPr/>
          </p:nvSpPr>
          <p:spPr>
            <a:xfrm>
              <a:off x="2060981" y="4425757"/>
              <a:ext cx="299663" cy="32861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latin typeface="Meiryo UI" panose="020B0604030504040204" pitchFamily="50" charset="-128"/>
                  <a:ea typeface="Meiryo UI" panose="020B0604030504040204" pitchFamily="50" charset="-128"/>
                </a:rPr>
                <a:t>４</a:t>
              </a:r>
            </a:p>
          </p:txBody>
        </p:sp>
        <p:sp>
          <p:nvSpPr>
            <p:cNvPr id="34" name="円/楕円 76">
              <a:extLst>
                <a:ext uri="{FF2B5EF4-FFF2-40B4-BE49-F238E27FC236}">
                  <a16:creationId xmlns:a16="http://schemas.microsoft.com/office/drawing/2014/main" id="{8B99646F-F098-AD46-8506-A57744FBD55E}"/>
                </a:ext>
              </a:extLst>
            </p:cNvPr>
            <p:cNvSpPr/>
            <p:nvPr/>
          </p:nvSpPr>
          <p:spPr>
            <a:xfrm>
              <a:off x="4600657" y="4354547"/>
              <a:ext cx="299664" cy="2598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latin typeface="Meiryo UI" panose="020B0604030504040204" pitchFamily="50" charset="-128"/>
                  <a:ea typeface="Meiryo UI" panose="020B0604030504040204" pitchFamily="50" charset="-128"/>
                </a:rPr>
                <a:t>５</a:t>
              </a:r>
            </a:p>
          </p:txBody>
        </p:sp>
        <p:sp>
          <p:nvSpPr>
            <p:cNvPr id="35" name="正方形/長方形 34">
              <a:extLst>
                <a:ext uri="{FF2B5EF4-FFF2-40B4-BE49-F238E27FC236}">
                  <a16:creationId xmlns:a16="http://schemas.microsoft.com/office/drawing/2014/main" id="{731E8669-B136-F341-A56D-E603B9C5220C}"/>
                </a:ext>
              </a:extLst>
            </p:cNvPr>
            <p:cNvSpPr/>
            <p:nvPr/>
          </p:nvSpPr>
          <p:spPr>
            <a:xfrm>
              <a:off x="1522488" y="3014607"/>
              <a:ext cx="371049" cy="1939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eiryo UI" panose="020B0604030504040204" pitchFamily="50" charset="-128"/>
                <a:ea typeface="Meiryo UI" panose="020B0604030504040204" pitchFamily="50" charset="-128"/>
              </a:endParaRPr>
            </a:p>
          </p:txBody>
        </p:sp>
        <p:cxnSp>
          <p:nvCxnSpPr>
            <p:cNvPr id="36" name="直線コネクタ 35">
              <a:extLst>
                <a:ext uri="{FF2B5EF4-FFF2-40B4-BE49-F238E27FC236}">
                  <a16:creationId xmlns:a16="http://schemas.microsoft.com/office/drawing/2014/main" id="{3C2A1ACE-8652-CE40-BE20-37666B80CEC1}"/>
                </a:ext>
              </a:extLst>
            </p:cNvPr>
            <p:cNvCxnSpPr>
              <a:cxnSpLocks/>
              <a:stCxn id="35" idx="0"/>
            </p:cNvCxnSpPr>
            <p:nvPr/>
          </p:nvCxnSpPr>
          <p:spPr>
            <a:xfrm flipV="1">
              <a:off x="1708014" y="2611017"/>
              <a:ext cx="1435356" cy="403591"/>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7" name="直線コネクタ 36">
              <a:extLst>
                <a:ext uri="{FF2B5EF4-FFF2-40B4-BE49-F238E27FC236}">
                  <a16:creationId xmlns:a16="http://schemas.microsoft.com/office/drawing/2014/main" id="{59155646-3D05-4C42-B8FC-A2A0BD9F6D0C}"/>
                </a:ext>
              </a:extLst>
            </p:cNvPr>
            <p:cNvCxnSpPr>
              <a:cxnSpLocks/>
            </p:cNvCxnSpPr>
            <p:nvPr/>
          </p:nvCxnSpPr>
          <p:spPr>
            <a:xfrm>
              <a:off x="1721567" y="3259778"/>
              <a:ext cx="1398761" cy="222068"/>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39" name="正方形/長方形 38"/>
          <p:cNvSpPr/>
          <p:nvPr/>
        </p:nvSpPr>
        <p:spPr>
          <a:xfrm>
            <a:off x="599290" y="3413739"/>
            <a:ext cx="11067283" cy="27668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40" name="正方形/長方形 39"/>
          <p:cNvSpPr/>
          <p:nvPr/>
        </p:nvSpPr>
        <p:spPr>
          <a:xfrm>
            <a:off x="584928" y="868367"/>
            <a:ext cx="11067283" cy="2436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2480799" y="1367946"/>
            <a:ext cx="1403387" cy="369332"/>
          </a:xfrm>
          <a:prstGeom prst="rect">
            <a:avLst/>
          </a:prstGeom>
          <a:noFill/>
        </p:spPr>
        <p:txBody>
          <a:bodyPr wrap="square" rtlCol="0">
            <a:spAutoFit/>
          </a:bodyPr>
          <a:lstStyle/>
          <a:p>
            <a:r>
              <a:rPr kumimoji="1" lang="ja-JP" altLang="en-US">
                <a:latin typeface="Meiryo UI" panose="020B0604030504040204" pitchFamily="50" charset="-128"/>
                <a:ea typeface="Meiryo UI" panose="020B0604030504040204" pitchFamily="50" charset="-128"/>
              </a:rPr>
              <a:t>顧客の入力</a:t>
            </a:r>
          </a:p>
        </p:txBody>
      </p:sp>
      <p:sp>
        <p:nvSpPr>
          <p:cNvPr id="42" name="テキスト ボックス 41"/>
          <p:cNvSpPr txBox="1"/>
          <p:nvPr/>
        </p:nvSpPr>
        <p:spPr>
          <a:xfrm>
            <a:off x="2473881" y="1745382"/>
            <a:ext cx="2834742" cy="1169551"/>
          </a:xfrm>
          <a:prstGeom prst="rect">
            <a:avLst/>
          </a:prstGeom>
          <a:noFill/>
          <a:ln>
            <a:solidFill>
              <a:schemeClr val="tx1"/>
            </a:solidFill>
          </a:ln>
        </p:spPr>
        <p:txBody>
          <a:bodyPr wrap="square" rtlCol="0">
            <a:spAutoFit/>
          </a:bodyPr>
          <a:lstStyle/>
          <a:p>
            <a:r>
              <a:rPr kumimoji="1" lang="ja-JP" altLang="en-US" sz="1400">
                <a:latin typeface="Meiryo UI" panose="020B0604030504040204" pitchFamily="50" charset="-128"/>
                <a:ea typeface="Meiryo UI" panose="020B0604030504040204" pitchFamily="50" charset="-128"/>
              </a:rPr>
              <a:t>性別：男性</a:t>
            </a:r>
            <a:endParaRPr kumimoji="1" lang="en-US" altLang="ja-JP" sz="1400">
              <a:latin typeface="Meiryo UI" panose="020B0604030504040204" pitchFamily="50" charset="-128"/>
              <a:ea typeface="Meiryo UI" panose="020B0604030504040204" pitchFamily="50" charset="-128"/>
            </a:endParaRPr>
          </a:p>
          <a:p>
            <a:r>
              <a:rPr kumimoji="1" lang="ja-JP" altLang="en-US" sz="1400">
                <a:latin typeface="Meiryo UI" panose="020B0604030504040204" pitchFamily="50" charset="-128"/>
                <a:ea typeface="Meiryo UI" panose="020B0604030504040204" pitchFamily="50" charset="-128"/>
              </a:rPr>
              <a:t>年齢：</a:t>
            </a:r>
            <a:r>
              <a:rPr kumimoji="1" lang="en-US" altLang="ja-JP" sz="1400">
                <a:latin typeface="Meiryo UI" panose="020B0604030504040204" pitchFamily="50" charset="-128"/>
                <a:ea typeface="Meiryo UI" panose="020B0604030504040204" pitchFamily="50" charset="-128"/>
              </a:rPr>
              <a:t>30</a:t>
            </a:r>
            <a:r>
              <a:rPr kumimoji="1" lang="ja-JP" altLang="en-US" sz="1400">
                <a:latin typeface="Meiryo UI" panose="020B0604030504040204" pitchFamily="50" charset="-128"/>
                <a:ea typeface="Meiryo UI" panose="020B0604030504040204" pitchFamily="50" charset="-128"/>
              </a:rPr>
              <a:t>才</a:t>
            </a:r>
            <a:endParaRPr kumimoji="1" lang="en-US" altLang="ja-JP" sz="1400">
              <a:latin typeface="Meiryo UI" panose="020B0604030504040204" pitchFamily="50" charset="-128"/>
              <a:ea typeface="Meiryo UI" panose="020B0604030504040204" pitchFamily="50" charset="-128"/>
            </a:endParaRPr>
          </a:p>
          <a:p>
            <a:r>
              <a:rPr kumimoji="1" lang="ja-JP" altLang="en-US" sz="1400">
                <a:latin typeface="Meiryo UI" panose="020B0604030504040204" pitchFamily="50" charset="-128"/>
                <a:ea typeface="Meiryo UI" panose="020B0604030504040204" pitchFamily="50" charset="-128"/>
              </a:rPr>
              <a:t>要求：週末のドライブ</a:t>
            </a:r>
            <a:endParaRPr kumimoji="1" lang="en-US" altLang="ja-JP" sz="1400">
              <a:latin typeface="Meiryo UI" panose="020B0604030504040204" pitchFamily="50" charset="-128"/>
              <a:ea typeface="Meiryo UI" panose="020B0604030504040204" pitchFamily="50" charset="-128"/>
            </a:endParaRPr>
          </a:p>
          <a:p>
            <a:r>
              <a:rPr kumimoji="1" lang="ja-JP" altLang="en-US" sz="1400">
                <a:latin typeface="Meiryo UI" panose="020B0604030504040204" pitchFamily="50" charset="-128"/>
                <a:ea typeface="Meiryo UI" panose="020B0604030504040204" pitchFamily="50" charset="-128"/>
              </a:rPr>
              <a:t>スポーツカーを探しています</a:t>
            </a:r>
            <a:endParaRPr kumimoji="1" lang="en-US" altLang="ja-JP" sz="1400">
              <a:latin typeface="Meiryo UI" panose="020B0604030504040204" pitchFamily="50" charset="-128"/>
              <a:ea typeface="Meiryo UI" panose="020B0604030504040204" pitchFamily="50" charset="-128"/>
            </a:endParaRPr>
          </a:p>
          <a:p>
            <a:r>
              <a:rPr kumimoji="1" lang="ja-JP" altLang="en-US" sz="1400">
                <a:latin typeface="Meiryo UI" panose="020B0604030504040204" pitchFamily="50" charset="-128"/>
                <a:ea typeface="Meiryo UI" panose="020B0604030504040204" pitchFamily="50" charset="-128"/>
              </a:rPr>
              <a:t>電話：○○</a:t>
            </a:r>
          </a:p>
        </p:txBody>
      </p:sp>
      <p:sp>
        <p:nvSpPr>
          <p:cNvPr id="43" name="右矢印 42"/>
          <p:cNvSpPr/>
          <p:nvPr/>
        </p:nvSpPr>
        <p:spPr>
          <a:xfrm>
            <a:off x="6230208" y="2284204"/>
            <a:ext cx="1111309" cy="374294"/>
          </a:xfrm>
          <a:prstGeom prst="rightArrow">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5392198" y="1819600"/>
            <a:ext cx="3411465" cy="523220"/>
          </a:xfrm>
          <a:prstGeom prst="rect">
            <a:avLst/>
          </a:prstGeom>
          <a:noFill/>
        </p:spPr>
        <p:txBody>
          <a:bodyPr wrap="square" rtlCol="0">
            <a:spAutoFit/>
          </a:bodyPr>
          <a:lstStyle/>
          <a:p>
            <a:r>
              <a:rPr kumimoji="1" lang="ja-JP" altLang="en-US" sz="1400">
                <a:latin typeface="Meiryo UI" panose="020B0604030504040204" pitchFamily="50" charset="-128"/>
                <a:ea typeface="Meiryo UI" panose="020B0604030504040204" pitchFamily="50" charset="-128"/>
              </a:rPr>
              <a:t>フォームを営業マンに直接に送り</a:t>
            </a:r>
            <a:endParaRPr kumimoji="1" lang="en-US" altLang="ja-JP" sz="1400">
              <a:latin typeface="Meiryo UI" panose="020B0604030504040204" pitchFamily="50" charset="-128"/>
              <a:ea typeface="Meiryo UI" panose="020B0604030504040204" pitchFamily="50" charset="-128"/>
            </a:endParaRPr>
          </a:p>
          <a:p>
            <a:r>
              <a:rPr kumimoji="1" lang="ja-JP" altLang="en-US" sz="1400">
                <a:latin typeface="Meiryo UI" panose="020B0604030504040204" pitchFamily="50" charset="-128"/>
                <a:ea typeface="Meiryo UI" panose="020B0604030504040204" pitchFamily="50" charset="-128"/>
              </a:rPr>
              <a:t>電話で自動的につながるようにする</a:t>
            </a:r>
          </a:p>
        </p:txBody>
      </p:sp>
      <p:sp>
        <p:nvSpPr>
          <p:cNvPr id="47" name="テキスト ボックス 46"/>
          <p:cNvSpPr txBox="1"/>
          <p:nvPr/>
        </p:nvSpPr>
        <p:spPr>
          <a:xfrm>
            <a:off x="9589836" y="1907406"/>
            <a:ext cx="2163086" cy="523220"/>
          </a:xfrm>
          <a:prstGeom prst="rect">
            <a:avLst/>
          </a:prstGeom>
          <a:noFill/>
        </p:spPr>
        <p:txBody>
          <a:bodyPr wrap="square" rtlCol="0">
            <a:spAutoFit/>
          </a:bodyPr>
          <a:lstStyle/>
          <a:p>
            <a:r>
              <a:rPr kumimoji="1" lang="ja-JP" altLang="en-US" sz="1400">
                <a:latin typeface="Meiryo UI" panose="020B0604030504040204" pitchFamily="50" charset="-128"/>
                <a:ea typeface="Meiryo UI" panose="020B0604030504040204" pitchFamily="50" charset="-128"/>
              </a:rPr>
              <a:t>電話でアポとり、</a:t>
            </a:r>
            <a:endParaRPr kumimoji="1" lang="en-US" altLang="ja-JP" sz="1400">
              <a:latin typeface="Meiryo UI" panose="020B0604030504040204" pitchFamily="50" charset="-128"/>
              <a:ea typeface="Meiryo UI" panose="020B0604030504040204" pitchFamily="50" charset="-128"/>
            </a:endParaRPr>
          </a:p>
          <a:p>
            <a:r>
              <a:rPr kumimoji="1" lang="ja-JP" altLang="en-US" sz="1400">
                <a:latin typeface="Meiryo UI" panose="020B0604030504040204" pitchFamily="50" charset="-128"/>
                <a:ea typeface="Meiryo UI" panose="020B0604030504040204" pitchFamily="50" charset="-128"/>
              </a:rPr>
              <a:t>詳細な希望をヒアリング</a:t>
            </a:r>
          </a:p>
        </p:txBody>
      </p:sp>
      <p:sp>
        <p:nvSpPr>
          <p:cNvPr id="51" name="テキスト ボックス 50"/>
          <p:cNvSpPr txBox="1"/>
          <p:nvPr/>
        </p:nvSpPr>
        <p:spPr>
          <a:xfrm>
            <a:off x="1188936" y="1367946"/>
            <a:ext cx="1403387" cy="369332"/>
          </a:xfrm>
          <a:prstGeom prst="rect">
            <a:avLst/>
          </a:prstGeom>
          <a:noFill/>
        </p:spPr>
        <p:txBody>
          <a:bodyPr wrap="square" rtlCol="0">
            <a:spAutoFit/>
          </a:bodyPr>
          <a:lstStyle/>
          <a:p>
            <a:r>
              <a:rPr kumimoji="1" lang="ja-JP" altLang="en-US">
                <a:latin typeface="Meiryo UI" panose="020B0604030504040204" pitchFamily="50" charset="-128"/>
                <a:ea typeface="Meiryo UI" panose="020B0604030504040204" pitchFamily="50" charset="-128"/>
              </a:rPr>
              <a:t>顧客</a:t>
            </a:r>
          </a:p>
        </p:txBody>
      </p:sp>
      <p:sp>
        <p:nvSpPr>
          <p:cNvPr id="52" name="テキスト ボックス 51"/>
          <p:cNvSpPr txBox="1"/>
          <p:nvPr/>
        </p:nvSpPr>
        <p:spPr>
          <a:xfrm>
            <a:off x="8888402" y="1367946"/>
            <a:ext cx="1403387" cy="369332"/>
          </a:xfrm>
          <a:prstGeom prst="rect">
            <a:avLst/>
          </a:prstGeom>
          <a:noFill/>
        </p:spPr>
        <p:txBody>
          <a:bodyPr wrap="square" rtlCol="0">
            <a:spAutoFit/>
          </a:bodyPr>
          <a:lstStyle/>
          <a:p>
            <a:r>
              <a:rPr kumimoji="1" lang="ja-JP" altLang="en-US">
                <a:latin typeface="Meiryo UI" panose="020B0604030504040204" pitchFamily="50" charset="-128"/>
                <a:ea typeface="Meiryo UI" panose="020B0604030504040204" pitchFamily="50" charset="-128"/>
              </a:rPr>
              <a:t>営業マン</a:t>
            </a:r>
          </a:p>
        </p:txBody>
      </p:sp>
      <p:sp>
        <p:nvSpPr>
          <p:cNvPr id="54" name="テキスト ボックス 53"/>
          <p:cNvSpPr txBox="1"/>
          <p:nvPr/>
        </p:nvSpPr>
        <p:spPr>
          <a:xfrm>
            <a:off x="579826" y="878261"/>
            <a:ext cx="2700000" cy="369332"/>
          </a:xfrm>
          <a:prstGeom prst="rect">
            <a:avLst/>
          </a:prstGeom>
          <a:solidFill>
            <a:schemeClr val="accent1">
              <a:lumMod val="75000"/>
            </a:schemeClr>
          </a:solidFill>
        </p:spPr>
        <p:txBody>
          <a:bodyPr wrap="square" rtlCol="0">
            <a:spAutoFit/>
          </a:bodyPr>
          <a:lstStyle/>
          <a:p>
            <a:r>
              <a:rPr kumimoji="1" lang="ja-JP" altLang="en-US">
                <a:solidFill>
                  <a:schemeClr val="bg1"/>
                </a:solidFill>
                <a:latin typeface="Meiryo UI" panose="020B0604030504040204" pitchFamily="50" charset="-128"/>
                <a:ea typeface="Meiryo UI" panose="020B0604030504040204" pitchFamily="50" charset="-128"/>
              </a:rPr>
              <a:t>高速電話連携システム</a:t>
            </a:r>
          </a:p>
        </p:txBody>
      </p:sp>
      <p:sp>
        <p:nvSpPr>
          <p:cNvPr id="56" name="テキスト ボックス 55"/>
          <p:cNvSpPr txBox="1"/>
          <p:nvPr/>
        </p:nvSpPr>
        <p:spPr>
          <a:xfrm>
            <a:off x="591527" y="3419514"/>
            <a:ext cx="2700000" cy="369332"/>
          </a:xfrm>
          <a:prstGeom prst="rect">
            <a:avLst/>
          </a:prstGeom>
          <a:solidFill>
            <a:schemeClr val="accent1">
              <a:lumMod val="75000"/>
            </a:schemeClr>
          </a:solidFill>
        </p:spPr>
        <p:txBody>
          <a:bodyPr wrap="square" rtlCol="0">
            <a:spAutoFit/>
          </a:bodyPr>
          <a:lstStyle/>
          <a:p>
            <a:r>
              <a:rPr kumimoji="1" lang="ja-JP" altLang="en-US">
                <a:solidFill>
                  <a:schemeClr val="bg1"/>
                </a:solidFill>
                <a:latin typeface="Meiryo UI" panose="020B0604030504040204" pitchFamily="50" charset="-128"/>
                <a:ea typeface="Meiryo UI" panose="020B0604030504040204" pitchFamily="50" charset="-128"/>
              </a:rPr>
              <a:t>ナンバープレート自動認識</a:t>
            </a:r>
          </a:p>
        </p:txBody>
      </p:sp>
      <p:pic>
        <p:nvPicPr>
          <p:cNvPr id="57" name="Graphic 56" descr="User">
            <a:extLst>
              <a:ext uri="{FF2B5EF4-FFF2-40B4-BE49-F238E27FC236}">
                <a16:creationId xmlns:a16="http://schemas.microsoft.com/office/drawing/2014/main" id="{6F2463B0-88ED-4F73-89D5-62778363E1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8933" y="1882294"/>
            <a:ext cx="914400" cy="914400"/>
          </a:xfrm>
          <a:prstGeom prst="rect">
            <a:avLst/>
          </a:prstGeom>
        </p:spPr>
      </p:pic>
      <p:pic>
        <p:nvPicPr>
          <p:cNvPr id="58" name="Graphic 57" descr="User">
            <a:extLst>
              <a:ext uri="{FF2B5EF4-FFF2-40B4-BE49-F238E27FC236}">
                <a16:creationId xmlns:a16="http://schemas.microsoft.com/office/drawing/2014/main" id="{A27FFB28-C959-4F0E-AAD3-97BAA49998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8033" y="1882294"/>
            <a:ext cx="914400" cy="914400"/>
          </a:xfrm>
          <a:prstGeom prst="rect">
            <a:avLst/>
          </a:prstGeom>
        </p:spPr>
      </p:pic>
      <p:sp>
        <p:nvSpPr>
          <p:cNvPr id="6" name="フッター プレースホルダー 5">
            <a:extLst>
              <a:ext uri="{FF2B5EF4-FFF2-40B4-BE49-F238E27FC236}">
                <a16:creationId xmlns:a16="http://schemas.microsoft.com/office/drawing/2014/main" id="{5D1D5BCB-7D28-4DE9-BD27-93B41ECB1BD1}"/>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45" name="スライド番号プレースホルダー 44">
            <a:extLst>
              <a:ext uri="{FF2B5EF4-FFF2-40B4-BE49-F238E27FC236}">
                <a16:creationId xmlns:a16="http://schemas.microsoft.com/office/drawing/2014/main" id="{C16FEE99-0094-46B6-AA49-C7D2060190AD}"/>
              </a:ext>
            </a:extLst>
          </p:cNvPr>
          <p:cNvSpPr>
            <a:spLocks noGrp="1"/>
          </p:cNvSpPr>
          <p:nvPr>
            <p:ph type="sldNum" sz="quarter" idx="11"/>
          </p:nvPr>
        </p:nvSpPr>
        <p:spPr/>
        <p:txBody>
          <a:bodyPr/>
          <a:lstStyle/>
          <a:p>
            <a:fld id="{64426991-36D0-4DC2-898E-6B6E1FAFABE8}" type="slidenum">
              <a:rPr lang="ja-JP" altLang="en-US" smtClean="0"/>
              <a:pPr/>
              <a:t>26</a:t>
            </a:fld>
            <a:endParaRPr lang="ja-JP" altLang="en-US"/>
          </a:p>
        </p:txBody>
      </p:sp>
    </p:spTree>
    <p:extLst>
      <p:ext uri="{BB962C8B-B14F-4D97-AF65-F5344CB8AC3E}">
        <p14:creationId xmlns:p14="http://schemas.microsoft.com/office/powerpoint/2010/main" val="3097186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8" name="図 4" descr="テーブル, 座る, 皿, 食品 が含まれている画像&#10;&#10;自動的に生成された説明">
            <a:extLst>
              <a:ext uri="{FF2B5EF4-FFF2-40B4-BE49-F238E27FC236}">
                <a16:creationId xmlns:a16="http://schemas.microsoft.com/office/drawing/2014/main" id="{90EA43EC-F420-A44D-88A5-32134E87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250" r="32087"/>
          <a:stretch/>
        </p:blipFill>
        <p:spPr>
          <a:xfrm>
            <a:off x="7706634" y="0"/>
            <a:ext cx="4485366" cy="6858000"/>
          </a:xfrm>
          <a:prstGeom prst="rect">
            <a:avLst/>
          </a:prstGeom>
        </p:spPr>
      </p:pic>
      <p:sp>
        <p:nvSpPr>
          <p:cNvPr id="121" name="Google Shape;121;p4"/>
          <p:cNvSpPr txBox="1"/>
          <p:nvPr/>
        </p:nvSpPr>
        <p:spPr>
          <a:xfrm>
            <a:off x="1340485" y="6442508"/>
            <a:ext cx="2453700" cy="276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1000">
                <a:solidFill>
                  <a:srgbClr val="888888"/>
                </a:solidFill>
                <a:latin typeface="Meiryo"/>
                <a:ea typeface="Meiryo"/>
                <a:cs typeface="Meiryo"/>
                <a:sym typeface="Meiryo"/>
              </a:rPr>
              <a:t>Copyright FPT Japan Holdings 2020</a:t>
            </a:r>
            <a:endParaRPr sz="1000">
              <a:solidFill>
                <a:srgbClr val="888888"/>
              </a:solidFill>
              <a:latin typeface="Meiryo"/>
              <a:ea typeface="Meiryo"/>
              <a:cs typeface="Meiryo"/>
              <a:sym typeface="Meiryo"/>
            </a:endParaRPr>
          </a:p>
        </p:txBody>
      </p:sp>
      <p:sp>
        <p:nvSpPr>
          <p:cNvPr id="122" name="Google Shape;122;p4"/>
          <p:cNvSpPr txBox="1"/>
          <p:nvPr/>
        </p:nvSpPr>
        <p:spPr>
          <a:xfrm>
            <a:off x="11490960" y="6541705"/>
            <a:ext cx="653400" cy="276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000">
                <a:solidFill>
                  <a:srgbClr val="888888"/>
                </a:solidFill>
                <a:latin typeface="Meiryo"/>
                <a:ea typeface="Meiryo"/>
                <a:cs typeface="Meiryo"/>
                <a:sym typeface="Meiryo"/>
              </a:rPr>
              <a:t>27</a:t>
            </a:fld>
            <a:endParaRPr sz="1000">
              <a:solidFill>
                <a:srgbClr val="888888"/>
              </a:solidFill>
              <a:latin typeface="Meiryo"/>
              <a:ea typeface="Meiryo"/>
              <a:cs typeface="Meiryo"/>
              <a:sym typeface="Meiryo"/>
            </a:endParaRPr>
          </a:p>
        </p:txBody>
      </p:sp>
      <p:pic>
        <p:nvPicPr>
          <p:cNvPr id="21" name="Picture 20">
            <a:extLst>
              <a:ext uri="{FF2B5EF4-FFF2-40B4-BE49-F238E27FC236}">
                <a16:creationId xmlns:a16="http://schemas.microsoft.com/office/drawing/2014/main" id="{A82A0F96-1B31-3E40-9218-719E3EA0175F}"/>
              </a:ext>
            </a:extLst>
          </p:cNvPr>
          <p:cNvPicPr>
            <a:picLocks noChangeAspect="1"/>
          </p:cNvPicPr>
          <p:nvPr/>
        </p:nvPicPr>
        <p:blipFill>
          <a:blip r:embed="rId4"/>
          <a:stretch>
            <a:fillRect/>
          </a:stretch>
        </p:blipFill>
        <p:spPr>
          <a:xfrm>
            <a:off x="10875322" y="466413"/>
            <a:ext cx="798934" cy="486623"/>
          </a:xfrm>
          <a:prstGeom prst="rect">
            <a:avLst/>
          </a:prstGeom>
        </p:spPr>
      </p:pic>
      <p:sp>
        <p:nvSpPr>
          <p:cNvPr id="9" name="コンテンツ プレースホルダー 3">
            <a:extLst>
              <a:ext uri="{FF2B5EF4-FFF2-40B4-BE49-F238E27FC236}">
                <a16:creationId xmlns:a16="http://schemas.microsoft.com/office/drawing/2014/main" id="{F242DF77-6445-7047-8D27-1E35C20AB074}"/>
              </a:ext>
            </a:extLst>
          </p:cNvPr>
          <p:cNvSpPr txBox="1">
            <a:spLocks/>
          </p:cNvSpPr>
          <p:nvPr/>
        </p:nvSpPr>
        <p:spPr>
          <a:xfrm>
            <a:off x="517744" y="824542"/>
            <a:ext cx="6282740" cy="2860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accent3"/>
                </a:solidFill>
                <a:latin typeface="Saira"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b="1" u="sng">
                <a:solidFill>
                  <a:srgbClr val="25A7DE"/>
                </a:solidFill>
                <a:latin typeface="Meiryo UI" panose="020B0604030504040204" pitchFamily="34" charset="-128"/>
                <a:ea typeface="Meiryo UI" panose="020B0604030504040204" pitchFamily="34" charset="-128"/>
              </a:rPr>
              <a:t>概要</a:t>
            </a:r>
          </a:p>
        </p:txBody>
      </p:sp>
      <p:sp>
        <p:nvSpPr>
          <p:cNvPr id="10" name="コンテンツ プレースホルダー 3">
            <a:extLst>
              <a:ext uri="{FF2B5EF4-FFF2-40B4-BE49-F238E27FC236}">
                <a16:creationId xmlns:a16="http://schemas.microsoft.com/office/drawing/2014/main" id="{65E51A08-3619-FA44-AAEF-A717B67F111F}"/>
              </a:ext>
            </a:extLst>
          </p:cNvPr>
          <p:cNvSpPr txBox="1">
            <a:spLocks/>
          </p:cNvSpPr>
          <p:nvPr/>
        </p:nvSpPr>
        <p:spPr>
          <a:xfrm>
            <a:off x="791451" y="1063349"/>
            <a:ext cx="6625018" cy="9632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400">
                <a:solidFill>
                  <a:schemeClr val="tx1"/>
                </a:solidFill>
                <a:latin typeface="Meiryo UI" panose="020B0604030504040204" pitchFamily="34" charset="-128"/>
                <a:ea typeface="Meiryo UI" panose="020B0604030504040204" pitchFamily="34" charset="-128"/>
              </a:rPr>
              <a:t>デジタル技術の活用に向けた営業プロセス改革・システム環境の整備の検討</a:t>
            </a:r>
            <a:endParaRPr lang="en-US" altLang="ja-JP" sz="1400">
              <a:solidFill>
                <a:schemeClr val="tx1"/>
              </a:solidFill>
              <a:latin typeface="Meiryo UI" panose="020B0604030504040204" pitchFamily="34" charset="-128"/>
              <a:ea typeface="Meiryo UI" panose="020B0604030504040204" pitchFamily="34" charset="-128"/>
            </a:endParaRPr>
          </a:p>
          <a:p>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既存システムと連携する業務用のお客様向けの会員管理システムを新規に構築</a:t>
            </a:r>
            <a:endPar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endParaRPr>
          </a:p>
          <a:p>
            <a:r>
              <a:rPr lang="ja-JP" altLang="en-US" sz="1400">
                <a:solidFill>
                  <a:schemeClr val="tx1"/>
                </a:solidFill>
                <a:latin typeface="Meiryo UI" panose="020B0604030504040204" pitchFamily="34" charset="-128"/>
                <a:ea typeface="Meiryo UI" panose="020B0604030504040204" pitchFamily="34" charset="-128"/>
              </a:rPr>
              <a:t>会員サイト上の活動によりマーケティングを自動化する検討</a:t>
            </a:r>
            <a:endParaRPr kumimoji="1" lang="en-US" altLang="ja-JP" sz="1400" b="1" u="sng">
              <a:solidFill>
                <a:schemeClr val="tx1"/>
              </a:solidFill>
              <a:latin typeface="Meiryo UI" panose="020B0604030504040204" pitchFamily="34" charset="-128"/>
              <a:ea typeface="Meiryo UI" panose="020B0604030504040204" pitchFamily="34" charset="-128"/>
              <a:cs typeface="Arial Unicode MS" panose="020B0604020202020204" pitchFamily="50" charset="-128"/>
              <a:sym typeface="Wingdings" panose="05000000000000000000" pitchFamily="2" charset="2"/>
            </a:endParaRPr>
          </a:p>
        </p:txBody>
      </p:sp>
      <p:sp>
        <p:nvSpPr>
          <p:cNvPr id="11" name="コンテンツ プレースホルダー 3">
            <a:extLst>
              <a:ext uri="{FF2B5EF4-FFF2-40B4-BE49-F238E27FC236}">
                <a16:creationId xmlns:a16="http://schemas.microsoft.com/office/drawing/2014/main" id="{2A168B5D-7D59-774F-B86A-74E49DA5E3D9}"/>
              </a:ext>
            </a:extLst>
          </p:cNvPr>
          <p:cNvSpPr txBox="1">
            <a:spLocks/>
          </p:cNvSpPr>
          <p:nvPr/>
        </p:nvSpPr>
        <p:spPr>
          <a:xfrm>
            <a:off x="517744" y="2081817"/>
            <a:ext cx="6282740" cy="2860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1600" b="1" u="sng">
                <a:solidFill>
                  <a:srgbClr val="25A7DE"/>
                </a:solidFill>
                <a:latin typeface="Meiryo UI" panose="020B0604030504040204" pitchFamily="34" charset="-128"/>
                <a:ea typeface="Meiryo UI" panose="020B0604030504040204" pitchFamily="34" charset="-128"/>
              </a:rPr>
              <a:t>FPT</a:t>
            </a:r>
            <a:r>
              <a:rPr lang="ja-JP" altLang="en-US" sz="1600" b="1" u="sng">
                <a:solidFill>
                  <a:srgbClr val="25A7DE"/>
                </a:solidFill>
                <a:latin typeface="Meiryo UI" panose="020B0604030504040204" pitchFamily="34" charset="-128"/>
                <a:ea typeface="Meiryo UI" panose="020B0604030504040204" pitchFamily="34" charset="-128"/>
              </a:rPr>
              <a:t>の作業範囲</a:t>
            </a:r>
            <a:endParaRPr lang="en-US" altLang="ja-JP" sz="1600" b="1" u="sng">
              <a:solidFill>
                <a:srgbClr val="25A7DE"/>
              </a:solidFill>
              <a:latin typeface="Meiryo UI" panose="020B0604030504040204" pitchFamily="34" charset="-128"/>
              <a:ea typeface="Meiryo UI" panose="020B0604030504040204" pitchFamily="34" charset="-128"/>
            </a:endParaRPr>
          </a:p>
        </p:txBody>
      </p:sp>
      <p:sp>
        <p:nvSpPr>
          <p:cNvPr id="12" name="コンテンツ プレースホルダー 3">
            <a:extLst>
              <a:ext uri="{FF2B5EF4-FFF2-40B4-BE49-F238E27FC236}">
                <a16:creationId xmlns:a16="http://schemas.microsoft.com/office/drawing/2014/main" id="{E097BF80-0C21-2848-8AB5-C63E87C6012D}"/>
              </a:ext>
            </a:extLst>
          </p:cNvPr>
          <p:cNvSpPr txBox="1">
            <a:spLocks/>
          </p:cNvSpPr>
          <p:nvPr/>
        </p:nvSpPr>
        <p:spPr>
          <a:xfrm>
            <a:off x="791452" y="2392556"/>
            <a:ext cx="6112844" cy="13114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400">
                <a:solidFill>
                  <a:schemeClr val="tx1"/>
                </a:solidFill>
                <a:latin typeface="Meiryo UI" panose="020B0604030504040204" pitchFamily="34" charset="-128"/>
                <a:ea typeface="Meiryo UI" panose="020B0604030504040204" pitchFamily="34" charset="-128"/>
              </a:rPr>
              <a:t>要件分析より</a:t>
            </a:r>
            <a:r>
              <a:rPr lang="en-US" altLang="ja-JP" sz="1400">
                <a:solidFill>
                  <a:schemeClr val="tx1"/>
                </a:solidFill>
                <a:latin typeface="Meiryo UI" panose="020B0604030504040204" pitchFamily="34" charset="-128"/>
                <a:ea typeface="Meiryo UI" panose="020B0604030504040204" pitchFamily="34" charset="-128"/>
              </a:rPr>
              <a:t>AWS</a:t>
            </a:r>
            <a:r>
              <a:rPr lang="ja-JP" altLang="en-US" sz="1400">
                <a:solidFill>
                  <a:schemeClr val="tx1"/>
                </a:solidFill>
                <a:latin typeface="Meiryo UI" panose="020B0604030504040204" pitchFamily="34" charset="-128"/>
                <a:ea typeface="Meiryo UI" panose="020B0604030504040204" pitchFamily="34" charset="-128"/>
              </a:rPr>
              <a:t>上マイクロサービスアーキテクチャ構築を提案</a:t>
            </a:r>
          </a:p>
          <a:p>
            <a:r>
              <a:rPr lang="ja-JP" altLang="en-US" sz="1400">
                <a:solidFill>
                  <a:schemeClr val="tx1"/>
                </a:solidFill>
                <a:latin typeface="Meiryo UI" panose="020B0604030504040204" pitchFamily="34" charset="-128"/>
                <a:ea typeface="Meiryo UI" panose="020B0604030504040204" pitchFamily="34" charset="-128"/>
              </a:rPr>
              <a:t>業務要件定義</a:t>
            </a:r>
          </a:p>
          <a:p>
            <a:r>
              <a:rPr lang="ja-JP" altLang="en-US" sz="1400">
                <a:solidFill>
                  <a:schemeClr val="tx1"/>
                </a:solidFill>
                <a:latin typeface="Meiryo UI" panose="020B0604030504040204" pitchFamily="34" charset="-128"/>
                <a:ea typeface="Meiryo UI" panose="020B0604030504040204" pitchFamily="34" charset="-128"/>
              </a:rPr>
              <a:t>クラウド上の運用・セキュリティ要件を満たすアーキテクチ提案・設計</a:t>
            </a:r>
          </a:p>
          <a:p>
            <a:r>
              <a:rPr lang="ja-JP" altLang="en-US" sz="1400">
                <a:solidFill>
                  <a:schemeClr val="tx1"/>
                </a:solidFill>
                <a:latin typeface="Meiryo UI" panose="020B0604030504040204" pitchFamily="34" charset="-128"/>
                <a:ea typeface="Meiryo UI" panose="020B0604030504040204" pitchFamily="34" charset="-128"/>
              </a:rPr>
              <a:t>開発・検証・展開・運用まで対応する</a:t>
            </a:r>
          </a:p>
        </p:txBody>
      </p:sp>
      <p:sp>
        <p:nvSpPr>
          <p:cNvPr id="13" name="コンテンツ プレースホルダー 3">
            <a:extLst>
              <a:ext uri="{FF2B5EF4-FFF2-40B4-BE49-F238E27FC236}">
                <a16:creationId xmlns:a16="http://schemas.microsoft.com/office/drawing/2014/main" id="{5FB8B5A4-55C9-3E47-B8AB-7947FBCBED73}"/>
              </a:ext>
            </a:extLst>
          </p:cNvPr>
          <p:cNvSpPr txBox="1">
            <a:spLocks/>
          </p:cNvSpPr>
          <p:nvPr/>
        </p:nvSpPr>
        <p:spPr>
          <a:xfrm>
            <a:off x="517744" y="3638314"/>
            <a:ext cx="6282740" cy="2860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1600" b="1" u="sng">
                <a:solidFill>
                  <a:srgbClr val="25A7DE"/>
                </a:solidFill>
                <a:latin typeface="Meiryo UI" panose="020B0604030504040204" pitchFamily="34" charset="-128"/>
                <a:ea typeface="Meiryo UI" panose="020B0604030504040204" pitchFamily="34" charset="-128"/>
              </a:rPr>
              <a:t>技術</a:t>
            </a:r>
            <a:endParaRPr lang="en-US" altLang="ja-JP" sz="1600" b="1" u="sng">
              <a:solidFill>
                <a:srgbClr val="25A7DE"/>
              </a:solidFill>
              <a:latin typeface="Meiryo UI" panose="020B0604030504040204" pitchFamily="34" charset="-128"/>
              <a:ea typeface="Meiryo UI" panose="020B0604030504040204" pitchFamily="34" charset="-128"/>
            </a:endParaRPr>
          </a:p>
        </p:txBody>
      </p:sp>
      <p:sp>
        <p:nvSpPr>
          <p:cNvPr id="14" name="コンテンツ プレースホルダー 3">
            <a:extLst>
              <a:ext uri="{FF2B5EF4-FFF2-40B4-BE49-F238E27FC236}">
                <a16:creationId xmlns:a16="http://schemas.microsoft.com/office/drawing/2014/main" id="{F0E8D1C5-6510-4A4B-A5F4-C5AD75AAC1B7}"/>
              </a:ext>
            </a:extLst>
          </p:cNvPr>
          <p:cNvSpPr txBox="1">
            <a:spLocks/>
          </p:cNvSpPr>
          <p:nvPr/>
        </p:nvSpPr>
        <p:spPr>
          <a:xfrm>
            <a:off x="791452" y="3877122"/>
            <a:ext cx="6112844" cy="10253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400" err="1">
                <a:solidFill>
                  <a:schemeClr val="tx1"/>
                </a:solidFill>
                <a:latin typeface="Meiryo UI" panose="020B0604030504040204" pitchFamily="34" charset="-128"/>
                <a:ea typeface="Meiryo UI" panose="020B0604030504040204" pitchFamily="34" charset="-128"/>
              </a:rPr>
              <a:t>Reactjs</a:t>
            </a:r>
            <a:r>
              <a:rPr lang="ja-JP" altLang="en-US" sz="1400">
                <a:solidFill>
                  <a:schemeClr val="tx1"/>
                </a:solidFill>
                <a:latin typeface="Meiryo UI" panose="020B0604030504040204" pitchFamily="34" charset="-128"/>
                <a:ea typeface="Meiryo UI" panose="020B0604030504040204" pitchFamily="34" charset="-128"/>
              </a:rPr>
              <a:t>、</a:t>
            </a:r>
            <a:r>
              <a:rPr lang="en-US" altLang="ja-JP" sz="1400">
                <a:solidFill>
                  <a:schemeClr val="tx1"/>
                </a:solidFill>
                <a:latin typeface="Meiryo UI" panose="020B0604030504040204" pitchFamily="34" charset="-128"/>
                <a:ea typeface="Meiryo UI" panose="020B0604030504040204" pitchFamily="34" charset="-128"/>
              </a:rPr>
              <a:t>Java</a:t>
            </a:r>
            <a:r>
              <a:rPr lang="ja-JP" altLang="en-US" sz="1400">
                <a:solidFill>
                  <a:schemeClr val="tx1"/>
                </a:solidFill>
                <a:latin typeface="Meiryo UI" panose="020B0604030504040204" pitchFamily="34" charset="-128"/>
                <a:ea typeface="Meiryo UI" panose="020B0604030504040204" pitchFamily="34" charset="-128"/>
              </a:rPr>
              <a:t>、</a:t>
            </a:r>
            <a:r>
              <a:rPr lang="en-US" altLang="ja-JP" sz="1400">
                <a:solidFill>
                  <a:schemeClr val="tx1"/>
                </a:solidFill>
                <a:latin typeface="Meiryo UI" panose="020B0604030504040204" pitchFamily="34" charset="-128"/>
                <a:ea typeface="Meiryo UI" panose="020B0604030504040204" pitchFamily="34" charset="-128"/>
              </a:rPr>
              <a:t>spring boot</a:t>
            </a:r>
          </a:p>
          <a:p>
            <a:r>
              <a:rPr lang="en-US" altLang="ja-JP" sz="1400">
                <a:solidFill>
                  <a:schemeClr val="tx1"/>
                </a:solidFill>
                <a:latin typeface="Meiryo UI" panose="020B0604030504040204" pitchFamily="34" charset="-128"/>
                <a:ea typeface="Meiryo UI" panose="020B0604030504040204" pitchFamily="34" charset="-128"/>
              </a:rPr>
              <a:t>AWS Kubernetes services</a:t>
            </a:r>
            <a:r>
              <a:rPr lang="ja-JP" altLang="en-US" sz="1400">
                <a:solidFill>
                  <a:schemeClr val="tx1"/>
                </a:solidFill>
                <a:latin typeface="Meiryo UI" panose="020B0604030504040204" pitchFamily="34" charset="-128"/>
                <a:ea typeface="Meiryo UI" panose="020B0604030504040204" pitchFamily="34" charset="-128"/>
              </a:rPr>
              <a:t>、</a:t>
            </a:r>
            <a:r>
              <a:rPr lang="en-US" altLang="ja-JP" sz="1400">
                <a:solidFill>
                  <a:schemeClr val="tx1"/>
                </a:solidFill>
                <a:latin typeface="Meiryo UI" panose="020B0604030504040204" pitchFamily="34" charset="-128"/>
                <a:ea typeface="Meiryo UI" panose="020B0604030504040204" pitchFamily="34" charset="-128"/>
              </a:rPr>
              <a:t>AWS Lambda</a:t>
            </a:r>
          </a:p>
          <a:p>
            <a:r>
              <a:rPr lang="en-US" altLang="ja-JP" sz="1400" err="1">
                <a:solidFill>
                  <a:schemeClr val="tx1"/>
                </a:solidFill>
                <a:latin typeface="Meiryo UI" panose="020B0604030504040204" pitchFamily="34" charset="-128"/>
                <a:ea typeface="Meiryo UI" panose="020B0604030504040204" pitchFamily="34" charset="-128"/>
              </a:rPr>
              <a:t>CloudFomation</a:t>
            </a:r>
            <a:r>
              <a:rPr lang="en-US" altLang="ja-JP" sz="1400">
                <a:solidFill>
                  <a:schemeClr val="tx1"/>
                </a:solidFill>
                <a:latin typeface="Meiryo UI" panose="020B0604030504040204" pitchFamily="34" charset="-128"/>
                <a:ea typeface="Meiryo UI" panose="020B0604030504040204" pitchFamily="34" charset="-128"/>
              </a:rPr>
              <a:t>,</a:t>
            </a:r>
            <a:r>
              <a:rPr lang="ja-JP" altLang="en-US" sz="1400">
                <a:solidFill>
                  <a:schemeClr val="tx1"/>
                </a:solidFill>
                <a:latin typeface="Meiryo UI" panose="020B0604030504040204" pitchFamily="34" charset="-128"/>
                <a:ea typeface="Meiryo UI" panose="020B0604030504040204" pitchFamily="34" charset="-128"/>
              </a:rPr>
              <a:t>　</a:t>
            </a:r>
            <a:r>
              <a:rPr lang="en-US" altLang="ja-JP" sz="1400" err="1">
                <a:solidFill>
                  <a:schemeClr val="tx1"/>
                </a:solidFill>
                <a:latin typeface="Meiryo UI" panose="020B0604030504040204" pitchFamily="34" charset="-128"/>
                <a:ea typeface="Meiryo UI" panose="020B0604030504040204" pitchFamily="34" charset="-128"/>
              </a:rPr>
              <a:t>CodeComit</a:t>
            </a:r>
            <a:r>
              <a:rPr lang="en-US" altLang="ja-JP" sz="1400">
                <a:solidFill>
                  <a:schemeClr val="tx1"/>
                </a:solidFill>
                <a:latin typeface="Meiryo UI" panose="020B0604030504040204" pitchFamily="34" charset="-128"/>
                <a:ea typeface="Meiryo UI" panose="020B0604030504040204" pitchFamily="34" charset="-128"/>
              </a:rPr>
              <a:t> ,</a:t>
            </a:r>
            <a:r>
              <a:rPr lang="ja-JP" altLang="en-US" sz="1400">
                <a:solidFill>
                  <a:schemeClr val="tx1"/>
                </a:solidFill>
                <a:latin typeface="Meiryo UI" panose="020B0604030504040204" pitchFamily="34" charset="-128"/>
                <a:ea typeface="Meiryo UI" panose="020B0604030504040204" pitchFamily="34" charset="-128"/>
              </a:rPr>
              <a:t>　</a:t>
            </a:r>
            <a:r>
              <a:rPr lang="en-US" altLang="ja-JP" sz="1400" err="1">
                <a:solidFill>
                  <a:schemeClr val="tx1"/>
                </a:solidFill>
                <a:latin typeface="Meiryo UI" panose="020B0604030504040204" pitchFamily="34" charset="-128"/>
                <a:ea typeface="Meiryo UI" panose="020B0604030504040204" pitchFamily="34" charset="-128"/>
              </a:rPr>
              <a:t>CodePipeline</a:t>
            </a:r>
            <a:endParaRPr lang="en-US" altLang="ja-JP" sz="1400">
              <a:solidFill>
                <a:schemeClr val="tx1"/>
              </a:solidFill>
              <a:latin typeface="Meiryo UI" panose="020B0604030504040204" pitchFamily="34" charset="-128"/>
              <a:ea typeface="Meiryo UI" panose="020B0604030504040204" pitchFamily="34" charset="-128"/>
            </a:endParaRPr>
          </a:p>
        </p:txBody>
      </p:sp>
      <p:sp>
        <p:nvSpPr>
          <p:cNvPr id="15" name="コンテンツ プレースホルダー 3">
            <a:extLst>
              <a:ext uri="{FF2B5EF4-FFF2-40B4-BE49-F238E27FC236}">
                <a16:creationId xmlns:a16="http://schemas.microsoft.com/office/drawing/2014/main" id="{EB3432E0-70E6-9945-8F3C-BD39594EEFA3}"/>
              </a:ext>
            </a:extLst>
          </p:cNvPr>
          <p:cNvSpPr txBox="1">
            <a:spLocks/>
          </p:cNvSpPr>
          <p:nvPr/>
        </p:nvSpPr>
        <p:spPr>
          <a:xfrm>
            <a:off x="517744" y="4873524"/>
            <a:ext cx="6282740" cy="2860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1600" b="1" u="sng">
                <a:solidFill>
                  <a:srgbClr val="25A7DE"/>
                </a:solidFill>
                <a:latin typeface="Meiryo UI" panose="020B0604030504040204" pitchFamily="34" charset="-128"/>
                <a:ea typeface="Meiryo UI" panose="020B0604030504040204" pitchFamily="34" charset="-128"/>
              </a:rPr>
              <a:t>効果</a:t>
            </a:r>
          </a:p>
        </p:txBody>
      </p:sp>
      <p:sp>
        <p:nvSpPr>
          <p:cNvPr id="16" name="コンテンツ プレースホルダー 3">
            <a:extLst>
              <a:ext uri="{FF2B5EF4-FFF2-40B4-BE49-F238E27FC236}">
                <a16:creationId xmlns:a16="http://schemas.microsoft.com/office/drawing/2014/main" id="{E9D8CE61-58D0-484D-B5DC-9209D7CAF2EE}"/>
              </a:ext>
            </a:extLst>
          </p:cNvPr>
          <p:cNvSpPr txBox="1">
            <a:spLocks/>
          </p:cNvSpPr>
          <p:nvPr/>
        </p:nvSpPr>
        <p:spPr>
          <a:xfrm>
            <a:off x="791452" y="5112332"/>
            <a:ext cx="6112844" cy="6661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400">
                <a:solidFill>
                  <a:schemeClr val="tx1"/>
                </a:solidFill>
                <a:latin typeface="Meiryo UI" panose="020B0604030504040204" pitchFamily="34" charset="-128"/>
                <a:ea typeface="Meiryo UI" panose="020B0604030504040204" pitchFamily="34" charset="-128"/>
              </a:rPr>
              <a:t>運用・セキュリティ要件を満たす会員管理システム構築が完了しました</a:t>
            </a:r>
          </a:p>
          <a:p>
            <a:r>
              <a:rPr lang="ja-JP" altLang="en-US" sz="1400">
                <a:solidFill>
                  <a:schemeClr val="tx1"/>
                </a:solidFill>
                <a:latin typeface="Meiryo UI" panose="020B0604030504040204" pitchFamily="34" charset="-128"/>
                <a:ea typeface="Meiryo UI" panose="020B0604030504040204" pitchFamily="34" charset="-128"/>
              </a:rPr>
              <a:t>本番稼働開始し、運用も対応しております</a:t>
            </a:r>
          </a:p>
          <a:p>
            <a:r>
              <a:rPr lang="ja-JP" altLang="en-US" sz="1400">
                <a:solidFill>
                  <a:schemeClr val="tx1"/>
                </a:solidFill>
                <a:latin typeface="Meiryo UI" panose="020B0604030504040204" pitchFamily="34" charset="-128"/>
                <a:ea typeface="Meiryo UI" panose="020B0604030504040204" pitchFamily="34" charset="-128"/>
              </a:rPr>
              <a:t>機能追加・機能更新のステップに進みました</a:t>
            </a:r>
          </a:p>
        </p:txBody>
      </p:sp>
      <p:sp>
        <p:nvSpPr>
          <p:cNvPr id="2" name="タイトル 1">
            <a:extLst>
              <a:ext uri="{FF2B5EF4-FFF2-40B4-BE49-F238E27FC236}">
                <a16:creationId xmlns:a16="http://schemas.microsoft.com/office/drawing/2014/main" id="{38D0CF75-FE23-4D6D-8C34-7C9202956B7E}"/>
              </a:ext>
            </a:extLst>
          </p:cNvPr>
          <p:cNvSpPr>
            <a:spLocks noGrp="1"/>
          </p:cNvSpPr>
          <p:nvPr>
            <p:ph type="title"/>
          </p:nvPr>
        </p:nvSpPr>
        <p:spPr/>
        <p:txBody>
          <a:bodyPr>
            <a:normAutofit/>
          </a:bodyPr>
          <a:lstStyle/>
          <a:p>
            <a:r>
              <a:rPr lang="ja-JP" altLang="en-US" sz="2800" b="1">
                <a:solidFill>
                  <a:srgbClr val="0636B6"/>
                </a:solidFill>
                <a:latin typeface="Meiryo UI" panose="020B0604030504040204" pitchFamily="34" charset="-128"/>
                <a:ea typeface="Meiryo UI" panose="020B0604030504040204" pitchFamily="34" charset="-128"/>
              </a:rPr>
              <a:t>業務用会員管理システム構築（</a:t>
            </a:r>
            <a:r>
              <a:rPr lang="en-US" altLang="ja-JP" sz="2800" b="1">
                <a:solidFill>
                  <a:srgbClr val="0636B6"/>
                </a:solidFill>
                <a:latin typeface="Meiryo UI" panose="020B0604030504040204" pitchFamily="34" charset="-128"/>
                <a:ea typeface="Meiryo UI" panose="020B0604030504040204" pitchFamily="34" charset="-128"/>
              </a:rPr>
              <a:t>1/2)</a:t>
            </a:r>
            <a:endParaRPr lang="ja-JP" altLang="en-US"/>
          </a:p>
        </p:txBody>
      </p:sp>
      <p:sp>
        <p:nvSpPr>
          <p:cNvPr id="5" name="フッター プレースホルダー 4">
            <a:extLst>
              <a:ext uri="{FF2B5EF4-FFF2-40B4-BE49-F238E27FC236}">
                <a16:creationId xmlns:a16="http://schemas.microsoft.com/office/drawing/2014/main" id="{0929B626-FFF0-48FD-B546-0ECF4C47F313}"/>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6" name="スライド番号プレースホルダー 5">
            <a:extLst>
              <a:ext uri="{FF2B5EF4-FFF2-40B4-BE49-F238E27FC236}">
                <a16:creationId xmlns:a16="http://schemas.microsoft.com/office/drawing/2014/main" id="{C407A9A6-3C1E-491D-80DD-C8F7879F7093}"/>
              </a:ext>
            </a:extLst>
          </p:cNvPr>
          <p:cNvSpPr>
            <a:spLocks noGrp="1"/>
          </p:cNvSpPr>
          <p:nvPr>
            <p:ph type="sldNum" sz="quarter" idx="11"/>
          </p:nvPr>
        </p:nvSpPr>
        <p:spPr/>
        <p:txBody>
          <a:bodyPr/>
          <a:lstStyle/>
          <a:p>
            <a:fld id="{64426991-36D0-4DC2-898E-6B6E1FAFABE8}" type="slidenum">
              <a:rPr lang="ja-JP" altLang="en-US" smtClean="0"/>
              <a:pPr/>
              <a:t>27</a:t>
            </a:fld>
            <a:endParaRPr lang="ja-JP" altLang="en-US"/>
          </a:p>
        </p:txBody>
      </p:sp>
    </p:spTree>
    <p:extLst>
      <p:ext uri="{BB962C8B-B14F-4D97-AF65-F5344CB8AC3E}">
        <p14:creationId xmlns:p14="http://schemas.microsoft.com/office/powerpoint/2010/main" val="652447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8D27BF2-6434-4F23-B35D-1109139F68F1}"/>
              </a:ext>
            </a:extLst>
          </p:cNvPr>
          <p:cNvSpPr>
            <a:spLocks noGrp="1"/>
          </p:cNvSpPr>
          <p:nvPr>
            <p:ph type="title"/>
          </p:nvPr>
        </p:nvSpPr>
        <p:spPr/>
        <p:txBody>
          <a:bodyPr>
            <a:normAutofit/>
          </a:bodyPr>
          <a:lstStyle/>
          <a:p>
            <a:r>
              <a:rPr lang="ja-JP" altLang="en-US" sz="2800" b="1">
                <a:solidFill>
                  <a:srgbClr val="0636B6"/>
                </a:solidFill>
                <a:latin typeface="Meiryo UI" panose="020B0604030504040204" pitchFamily="34" charset="-128"/>
                <a:ea typeface="Meiryo UI" panose="020B0604030504040204" pitchFamily="34" charset="-128"/>
              </a:rPr>
              <a:t>業務用会員管理システム構築 </a:t>
            </a:r>
            <a:r>
              <a:rPr lang="en-US" altLang="ja-JP" sz="2800" b="1">
                <a:solidFill>
                  <a:srgbClr val="0636B6"/>
                </a:solidFill>
                <a:latin typeface="Meiryo UI" panose="020B0604030504040204" pitchFamily="34" charset="-128"/>
                <a:ea typeface="Meiryo UI" panose="020B0604030504040204" pitchFamily="34" charset="-128"/>
              </a:rPr>
              <a:t>(2/3)</a:t>
            </a:r>
            <a:endParaRPr lang="ja-JP" altLang="en-US"/>
          </a:p>
        </p:txBody>
      </p:sp>
      <p:sp>
        <p:nvSpPr>
          <p:cNvPr id="48" name="Text Placeholder 3">
            <a:extLst>
              <a:ext uri="{FF2B5EF4-FFF2-40B4-BE49-F238E27FC236}">
                <a16:creationId xmlns:a16="http://schemas.microsoft.com/office/drawing/2014/main" id="{BEFD3A12-DF62-4B8C-8AFF-0141E12B98EA}"/>
              </a:ext>
            </a:extLst>
          </p:cNvPr>
          <p:cNvSpPr>
            <a:spLocks noGrp="1"/>
          </p:cNvSpPr>
          <p:nvPr>
            <p:ph type="body" sz="quarter" idx="4294967295"/>
          </p:nvPr>
        </p:nvSpPr>
        <p:spPr>
          <a:xfrm>
            <a:off x="677319" y="1033363"/>
            <a:ext cx="11265299" cy="1011289"/>
          </a:xfrm>
        </p:spPr>
        <p:txBody>
          <a:bodyPr>
            <a:normAutofit/>
          </a:bodyPr>
          <a:lstStyle/>
          <a:p>
            <a:r>
              <a:rPr kumimoji="1" lang="en-US" altLang="ja-JP" sz="1800">
                <a:latin typeface="Meiryo UI" panose="020B0604030504040204" pitchFamily="34" charset="-128"/>
                <a:ea typeface="Meiryo UI" panose="020B0604030504040204" pitchFamily="34" charset="-128"/>
              </a:rPr>
              <a:t>AWS</a:t>
            </a:r>
            <a:r>
              <a:rPr kumimoji="1" lang="ja-JP" altLang="en-US" sz="1800">
                <a:latin typeface="Meiryo UI" panose="020B0604030504040204" pitchFamily="34" charset="-128"/>
                <a:ea typeface="Meiryo UI" panose="020B0604030504040204" pitchFamily="34" charset="-128"/>
              </a:rPr>
              <a:t>上のマルチアカウント（開発環境、検証環境、本番環境）を統合管理するため、管理用のアカウントを構築</a:t>
            </a:r>
            <a:r>
              <a:rPr lang="ja-JP" altLang="en-US" sz="1800">
                <a:latin typeface="Meiryo UI" panose="020B0604030504040204" pitchFamily="34" charset="-128"/>
                <a:ea typeface="Meiryo UI" panose="020B0604030504040204" pitchFamily="34" charset="-128"/>
              </a:rPr>
              <a:t>しました</a:t>
            </a:r>
            <a:r>
              <a:rPr kumimoji="1" lang="ja-JP" altLang="en-US" sz="1800">
                <a:latin typeface="Meiryo UI" panose="020B0604030504040204" pitchFamily="34" charset="-128"/>
                <a:ea typeface="Meiryo UI" panose="020B0604030504040204" pitchFamily="34" charset="-128"/>
              </a:rPr>
              <a:t>。</a:t>
            </a:r>
            <a:endParaRPr kumimoji="1" lang="en-US" altLang="ja-JP" sz="1800">
              <a:latin typeface="Meiryo UI" panose="020B0604030504040204" pitchFamily="34" charset="-128"/>
              <a:ea typeface="Meiryo UI" panose="020B0604030504040204" pitchFamily="34" charset="-128"/>
            </a:endParaRPr>
          </a:p>
          <a:p>
            <a:r>
              <a:rPr kumimoji="1" lang="ja-JP" altLang="en-US" sz="1800">
                <a:latin typeface="Meiryo UI" panose="020B0604030504040204" pitchFamily="34" charset="-128"/>
                <a:ea typeface="Meiryo UI" panose="020B0604030504040204" pitchFamily="34" charset="-128"/>
              </a:rPr>
              <a:t>今後、</a:t>
            </a:r>
            <a:r>
              <a:rPr kumimoji="1" lang="en-US" altLang="ja-JP" sz="1800">
                <a:latin typeface="Meiryo UI" panose="020B0604030504040204" pitchFamily="34" charset="-128"/>
                <a:ea typeface="Meiryo UI" panose="020B0604030504040204" pitchFamily="34" charset="-128"/>
              </a:rPr>
              <a:t>AWS</a:t>
            </a:r>
            <a:r>
              <a:rPr kumimoji="1" lang="ja-JP" altLang="en-US" sz="1800">
                <a:latin typeface="Meiryo UI" panose="020B0604030504040204" pitchFamily="34" charset="-128"/>
                <a:ea typeface="Meiryo UI" panose="020B0604030504040204" pitchFamily="34" charset="-128"/>
              </a:rPr>
              <a:t>上で新規構築システムも統合に管理できる</a:t>
            </a:r>
            <a:endParaRPr kumimoji="1" lang="en-US" altLang="ja-JP" sz="1800">
              <a:latin typeface="Meiryo UI" panose="020B0604030504040204" pitchFamily="34" charset="-128"/>
              <a:ea typeface="Meiryo UI" panose="020B0604030504040204" pitchFamily="34" charset="-128"/>
            </a:endParaRPr>
          </a:p>
          <a:p>
            <a:pPr marL="0" indent="0">
              <a:buNone/>
            </a:pPr>
            <a:endParaRPr kumimoji="1" lang="ja-JP" altLang="en-US" sz="1800">
              <a:latin typeface="Meiryo UI" panose="020B0604030504040204" pitchFamily="34" charset="-128"/>
              <a:ea typeface="Meiryo UI" panose="020B0604030504040204" pitchFamily="34" charset="-128"/>
            </a:endParaRPr>
          </a:p>
          <a:p>
            <a:pPr lvl="1"/>
            <a:endParaRPr kumimoji="1" lang="ja-JP" altLang="en-US">
              <a:latin typeface="Meiryo UI" panose="020B0604030504040204" pitchFamily="34" charset="-128"/>
              <a:ea typeface="Meiryo UI" panose="020B0604030504040204" pitchFamily="34" charset="-128"/>
            </a:endParaRPr>
          </a:p>
        </p:txBody>
      </p:sp>
      <p:grpSp>
        <p:nvGrpSpPr>
          <p:cNvPr id="5" name="Group 4">
            <a:extLst>
              <a:ext uri="{FF2B5EF4-FFF2-40B4-BE49-F238E27FC236}">
                <a16:creationId xmlns:a16="http://schemas.microsoft.com/office/drawing/2014/main" id="{5E136999-9879-4CFB-A0FD-7396C94143E8}"/>
              </a:ext>
            </a:extLst>
          </p:cNvPr>
          <p:cNvGrpSpPr/>
          <p:nvPr/>
        </p:nvGrpSpPr>
        <p:grpSpPr>
          <a:xfrm>
            <a:off x="842895" y="4366905"/>
            <a:ext cx="2236950" cy="1692316"/>
            <a:chOff x="949596" y="1254085"/>
            <a:chExt cx="2236950" cy="1692316"/>
          </a:xfrm>
        </p:grpSpPr>
        <p:sp>
          <p:nvSpPr>
            <p:cNvPr id="44" name="Rectangle 34">
              <a:extLst>
                <a:ext uri="{FF2B5EF4-FFF2-40B4-BE49-F238E27FC236}">
                  <a16:creationId xmlns:a16="http://schemas.microsoft.com/office/drawing/2014/main" id="{B610887A-8EB3-4D73-AAF7-27EC8E7EF17B}"/>
                </a:ext>
              </a:extLst>
            </p:cNvPr>
            <p:cNvSpPr/>
            <p:nvPr/>
          </p:nvSpPr>
          <p:spPr>
            <a:xfrm>
              <a:off x="949596" y="1254085"/>
              <a:ext cx="2236950" cy="16923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defRPr/>
              </a:pPr>
              <a:r>
                <a:rPr lang="en-US" sz="1200">
                  <a:solidFill>
                    <a:sysClr val="windowText" lastClr="000000"/>
                  </a:solidFill>
                  <a:latin typeface="Meiryo UI" panose="020B0604030504040204" pitchFamily="34" charset="-128"/>
                  <a:ea typeface="Meiryo UI" panose="020B0604030504040204" pitchFamily="34" charset="-128"/>
                </a:rPr>
                <a:t>AWS Cloud - dev</a:t>
              </a:r>
            </a:p>
          </p:txBody>
        </p:sp>
        <p:pic>
          <p:nvPicPr>
            <p:cNvPr id="45" name="Graphic 11">
              <a:extLst>
                <a:ext uri="{FF2B5EF4-FFF2-40B4-BE49-F238E27FC236}">
                  <a16:creationId xmlns:a16="http://schemas.microsoft.com/office/drawing/2014/main" id="{3BC041EA-0CA6-4F92-81AD-AACBB8B95E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285" y="1256424"/>
              <a:ext cx="330200" cy="330200"/>
            </a:xfrm>
            <a:prstGeom prst="rect">
              <a:avLst/>
            </a:prstGeom>
          </p:spPr>
        </p:pic>
        <p:grpSp>
          <p:nvGrpSpPr>
            <p:cNvPr id="65" name="Group 64">
              <a:extLst>
                <a:ext uri="{FF2B5EF4-FFF2-40B4-BE49-F238E27FC236}">
                  <a16:creationId xmlns:a16="http://schemas.microsoft.com/office/drawing/2014/main" id="{B926B4F3-5A5E-471D-9E62-76F19D6AD3FA}"/>
                </a:ext>
              </a:extLst>
            </p:cNvPr>
            <p:cNvGrpSpPr/>
            <p:nvPr/>
          </p:nvGrpSpPr>
          <p:grpSpPr>
            <a:xfrm>
              <a:off x="1198282" y="1775692"/>
              <a:ext cx="1646518" cy="1043948"/>
              <a:chOff x="2906860" y="2282231"/>
              <a:chExt cx="1646518" cy="1043948"/>
            </a:xfrm>
          </p:grpSpPr>
          <p:sp>
            <p:nvSpPr>
              <p:cNvPr id="66" name="Rectangle 25">
                <a:extLst>
                  <a:ext uri="{FF2B5EF4-FFF2-40B4-BE49-F238E27FC236}">
                    <a16:creationId xmlns:a16="http://schemas.microsoft.com/office/drawing/2014/main" id="{DACEA8DD-0046-4493-BD2C-AF48985858BD}"/>
                  </a:ext>
                </a:extLst>
              </p:cNvPr>
              <p:cNvSpPr/>
              <p:nvPr/>
            </p:nvSpPr>
            <p:spPr>
              <a:xfrm>
                <a:off x="2906861" y="2282231"/>
                <a:ext cx="1646517" cy="450272"/>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defRPr/>
                </a:pPr>
                <a:r>
                  <a:rPr lang="en-US" sz="1200">
                    <a:ln w="0"/>
                    <a:solidFill>
                      <a:srgbClr val="4BACC6"/>
                    </a:solidFill>
                    <a:latin typeface="Meiryo UI" panose="020B0604030504040204" pitchFamily="34" charset="-128"/>
                    <a:ea typeface="Meiryo UI" panose="020B0604030504040204" pitchFamily="34" charset="-128"/>
                  </a:rPr>
                  <a:t>Website-VPC</a:t>
                </a:r>
              </a:p>
            </p:txBody>
          </p:sp>
          <p:pic>
            <p:nvPicPr>
              <p:cNvPr id="67" name="Graphic 66">
                <a:extLst>
                  <a:ext uri="{FF2B5EF4-FFF2-40B4-BE49-F238E27FC236}">
                    <a16:creationId xmlns:a16="http://schemas.microsoft.com/office/drawing/2014/main" id="{8156CC35-0861-4F60-BFE7-4D3028907E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6860" y="2282231"/>
                <a:ext cx="330200" cy="330200"/>
              </a:xfrm>
              <a:prstGeom prst="rect">
                <a:avLst/>
              </a:prstGeom>
            </p:spPr>
          </p:pic>
          <p:sp>
            <p:nvSpPr>
              <p:cNvPr id="32" name="Rectangle 25">
                <a:extLst>
                  <a:ext uri="{FF2B5EF4-FFF2-40B4-BE49-F238E27FC236}">
                    <a16:creationId xmlns:a16="http://schemas.microsoft.com/office/drawing/2014/main" id="{C51FCB50-7753-4C02-94F2-F8F2AFB5660E}"/>
                  </a:ext>
                </a:extLst>
              </p:cNvPr>
              <p:cNvSpPr/>
              <p:nvPr/>
            </p:nvSpPr>
            <p:spPr>
              <a:xfrm>
                <a:off x="2906861" y="2875906"/>
                <a:ext cx="1646517" cy="45027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defRPr/>
                </a:pPr>
                <a:r>
                  <a:rPr lang="ja-JP" altLang="en-US" sz="1200">
                    <a:ln w="0"/>
                    <a:solidFill>
                      <a:srgbClr val="4BACC6"/>
                    </a:solidFill>
                    <a:latin typeface="Meiryo UI" panose="020B0604030504040204" pitchFamily="34" charset="-128"/>
                    <a:ea typeface="Meiryo UI" panose="020B0604030504040204" pitchFamily="34" charset="-128"/>
                  </a:rPr>
                  <a:t>○○〇</a:t>
                </a:r>
                <a:r>
                  <a:rPr lang="en-US" altLang="ja-JP" sz="1200">
                    <a:ln w="0"/>
                    <a:solidFill>
                      <a:srgbClr val="4BACC6"/>
                    </a:solidFill>
                    <a:latin typeface="Meiryo UI" panose="020B0604030504040204" pitchFamily="34" charset="-128"/>
                    <a:ea typeface="Meiryo UI" panose="020B0604030504040204" pitchFamily="34" charset="-128"/>
                  </a:rPr>
                  <a:t>-</a:t>
                </a:r>
                <a:r>
                  <a:rPr lang="en-US" sz="1200">
                    <a:ln w="0"/>
                    <a:solidFill>
                      <a:srgbClr val="4BACC6"/>
                    </a:solidFill>
                    <a:latin typeface="Meiryo UI" panose="020B0604030504040204" pitchFamily="34" charset="-128"/>
                    <a:ea typeface="Meiryo UI" panose="020B0604030504040204" pitchFamily="34" charset="-128"/>
                  </a:rPr>
                  <a:t>VPC</a:t>
                </a:r>
              </a:p>
            </p:txBody>
          </p:sp>
          <p:pic>
            <p:nvPicPr>
              <p:cNvPr id="33" name="Graphic 32">
                <a:extLst>
                  <a:ext uri="{FF2B5EF4-FFF2-40B4-BE49-F238E27FC236}">
                    <a16:creationId xmlns:a16="http://schemas.microsoft.com/office/drawing/2014/main" id="{50E82B3C-B821-4A21-8DE0-33CD239CF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6860" y="2875906"/>
                <a:ext cx="330200" cy="330200"/>
              </a:xfrm>
              <a:prstGeom prst="rect">
                <a:avLst/>
              </a:prstGeom>
            </p:spPr>
          </p:pic>
        </p:grpSp>
      </p:grpSp>
      <p:grpSp>
        <p:nvGrpSpPr>
          <p:cNvPr id="39" name="Group 38">
            <a:extLst>
              <a:ext uri="{FF2B5EF4-FFF2-40B4-BE49-F238E27FC236}">
                <a16:creationId xmlns:a16="http://schemas.microsoft.com/office/drawing/2014/main" id="{024DA888-8438-4191-995E-AB5720081648}"/>
              </a:ext>
            </a:extLst>
          </p:cNvPr>
          <p:cNvGrpSpPr/>
          <p:nvPr/>
        </p:nvGrpSpPr>
        <p:grpSpPr>
          <a:xfrm>
            <a:off x="3653504" y="4405383"/>
            <a:ext cx="2236950" cy="1692316"/>
            <a:chOff x="949596" y="1254085"/>
            <a:chExt cx="2236950" cy="1692316"/>
          </a:xfrm>
        </p:grpSpPr>
        <p:sp>
          <p:nvSpPr>
            <p:cNvPr id="42" name="Rectangle 34">
              <a:extLst>
                <a:ext uri="{FF2B5EF4-FFF2-40B4-BE49-F238E27FC236}">
                  <a16:creationId xmlns:a16="http://schemas.microsoft.com/office/drawing/2014/main" id="{057A1F7B-C424-4D43-98D6-0CF12E49B591}"/>
                </a:ext>
              </a:extLst>
            </p:cNvPr>
            <p:cNvSpPr/>
            <p:nvPr/>
          </p:nvSpPr>
          <p:spPr>
            <a:xfrm>
              <a:off x="949596" y="1254085"/>
              <a:ext cx="2236950" cy="16923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defRPr/>
              </a:pPr>
              <a:r>
                <a:rPr lang="en-US" sz="1200">
                  <a:solidFill>
                    <a:sysClr val="windowText" lastClr="000000"/>
                  </a:solidFill>
                  <a:latin typeface="Meiryo UI" panose="020B0604030504040204" pitchFamily="34" charset="-128"/>
                  <a:ea typeface="Meiryo UI" panose="020B0604030504040204" pitchFamily="34" charset="-128"/>
                </a:rPr>
                <a:t>AWS Cloud - test</a:t>
              </a:r>
            </a:p>
          </p:txBody>
        </p:sp>
        <p:pic>
          <p:nvPicPr>
            <p:cNvPr id="43" name="Graphic 11">
              <a:extLst>
                <a:ext uri="{FF2B5EF4-FFF2-40B4-BE49-F238E27FC236}">
                  <a16:creationId xmlns:a16="http://schemas.microsoft.com/office/drawing/2014/main" id="{2E4AF325-B0D6-4549-9AA7-B32FAF5B63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285" y="1256424"/>
              <a:ext cx="330200" cy="330200"/>
            </a:xfrm>
            <a:prstGeom prst="rect">
              <a:avLst/>
            </a:prstGeom>
          </p:spPr>
        </p:pic>
        <p:grpSp>
          <p:nvGrpSpPr>
            <p:cNvPr id="46" name="Group 45">
              <a:extLst>
                <a:ext uri="{FF2B5EF4-FFF2-40B4-BE49-F238E27FC236}">
                  <a16:creationId xmlns:a16="http://schemas.microsoft.com/office/drawing/2014/main" id="{E085D37A-DA5C-4A31-83DD-E5F33096D225}"/>
                </a:ext>
              </a:extLst>
            </p:cNvPr>
            <p:cNvGrpSpPr/>
            <p:nvPr/>
          </p:nvGrpSpPr>
          <p:grpSpPr>
            <a:xfrm>
              <a:off x="1198282" y="1775692"/>
              <a:ext cx="1646518" cy="1043948"/>
              <a:chOff x="2906860" y="2282231"/>
              <a:chExt cx="1646518" cy="1043948"/>
            </a:xfrm>
          </p:grpSpPr>
          <p:sp>
            <p:nvSpPr>
              <p:cNvPr id="51" name="Rectangle 25">
                <a:extLst>
                  <a:ext uri="{FF2B5EF4-FFF2-40B4-BE49-F238E27FC236}">
                    <a16:creationId xmlns:a16="http://schemas.microsoft.com/office/drawing/2014/main" id="{0B1EE826-ABC4-477C-B604-BF71447FB873}"/>
                  </a:ext>
                </a:extLst>
              </p:cNvPr>
              <p:cNvSpPr/>
              <p:nvPr/>
            </p:nvSpPr>
            <p:spPr>
              <a:xfrm>
                <a:off x="2906861" y="2282231"/>
                <a:ext cx="1646517" cy="450272"/>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defRPr/>
                </a:pPr>
                <a:r>
                  <a:rPr lang="en-US" sz="1200">
                    <a:ln w="0"/>
                    <a:solidFill>
                      <a:srgbClr val="4BACC6"/>
                    </a:solidFill>
                    <a:latin typeface="Meiryo UI" panose="020B0604030504040204" pitchFamily="34" charset="-128"/>
                    <a:ea typeface="Meiryo UI" panose="020B0604030504040204" pitchFamily="34" charset="-128"/>
                  </a:rPr>
                  <a:t>Website-VPC</a:t>
                </a:r>
              </a:p>
            </p:txBody>
          </p:sp>
          <p:pic>
            <p:nvPicPr>
              <p:cNvPr id="52" name="Graphic 51">
                <a:extLst>
                  <a:ext uri="{FF2B5EF4-FFF2-40B4-BE49-F238E27FC236}">
                    <a16:creationId xmlns:a16="http://schemas.microsoft.com/office/drawing/2014/main" id="{72494292-23F2-4752-85F7-03A1F079C1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6860" y="2282231"/>
                <a:ext cx="330200" cy="330200"/>
              </a:xfrm>
              <a:prstGeom prst="rect">
                <a:avLst/>
              </a:prstGeom>
            </p:spPr>
          </p:pic>
          <p:sp>
            <p:nvSpPr>
              <p:cNvPr id="53" name="Rectangle 25">
                <a:extLst>
                  <a:ext uri="{FF2B5EF4-FFF2-40B4-BE49-F238E27FC236}">
                    <a16:creationId xmlns:a16="http://schemas.microsoft.com/office/drawing/2014/main" id="{C1A97B25-1996-47DF-B58F-AA4C8E10940E}"/>
                  </a:ext>
                </a:extLst>
              </p:cNvPr>
              <p:cNvSpPr/>
              <p:nvPr/>
            </p:nvSpPr>
            <p:spPr>
              <a:xfrm>
                <a:off x="2906861" y="2875906"/>
                <a:ext cx="1646517" cy="45027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defRPr/>
                </a:pPr>
                <a:r>
                  <a:rPr lang="ja-JP" altLang="en-US" sz="1200">
                    <a:ln w="0"/>
                    <a:solidFill>
                      <a:srgbClr val="4BACC6"/>
                    </a:solidFill>
                    <a:latin typeface="Meiryo UI" panose="020B0604030504040204" pitchFamily="34" charset="-128"/>
                    <a:ea typeface="Meiryo UI" panose="020B0604030504040204" pitchFamily="34" charset="-128"/>
                  </a:rPr>
                  <a:t>○○〇</a:t>
                </a:r>
                <a:r>
                  <a:rPr lang="en-US" altLang="ja-JP" sz="1200">
                    <a:ln w="0"/>
                    <a:solidFill>
                      <a:srgbClr val="4BACC6"/>
                    </a:solidFill>
                    <a:latin typeface="Meiryo UI" panose="020B0604030504040204" pitchFamily="34" charset="-128"/>
                    <a:ea typeface="Meiryo UI" panose="020B0604030504040204" pitchFamily="34" charset="-128"/>
                  </a:rPr>
                  <a:t>-</a:t>
                </a:r>
                <a:r>
                  <a:rPr lang="en-US" sz="1200">
                    <a:ln w="0"/>
                    <a:solidFill>
                      <a:srgbClr val="4BACC6"/>
                    </a:solidFill>
                    <a:latin typeface="Meiryo UI" panose="020B0604030504040204" pitchFamily="34" charset="-128"/>
                    <a:ea typeface="Meiryo UI" panose="020B0604030504040204" pitchFamily="34" charset="-128"/>
                  </a:rPr>
                  <a:t>VPC</a:t>
                </a:r>
              </a:p>
            </p:txBody>
          </p:sp>
          <p:pic>
            <p:nvPicPr>
              <p:cNvPr id="54" name="Graphic 53">
                <a:extLst>
                  <a:ext uri="{FF2B5EF4-FFF2-40B4-BE49-F238E27FC236}">
                    <a16:creationId xmlns:a16="http://schemas.microsoft.com/office/drawing/2014/main" id="{EB0922CD-B7D2-4420-8F78-733C83968D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6860" y="2875906"/>
                <a:ext cx="330200" cy="330200"/>
              </a:xfrm>
              <a:prstGeom prst="rect">
                <a:avLst/>
              </a:prstGeom>
            </p:spPr>
          </p:pic>
        </p:grpSp>
      </p:grpSp>
      <p:grpSp>
        <p:nvGrpSpPr>
          <p:cNvPr id="55" name="Group 54">
            <a:extLst>
              <a:ext uri="{FF2B5EF4-FFF2-40B4-BE49-F238E27FC236}">
                <a16:creationId xmlns:a16="http://schemas.microsoft.com/office/drawing/2014/main" id="{BEB605A9-DE8F-42D0-BF24-DD48567DFA64}"/>
              </a:ext>
            </a:extLst>
          </p:cNvPr>
          <p:cNvGrpSpPr/>
          <p:nvPr/>
        </p:nvGrpSpPr>
        <p:grpSpPr>
          <a:xfrm>
            <a:off x="6510643" y="4394613"/>
            <a:ext cx="2236950" cy="1692316"/>
            <a:chOff x="949596" y="1254085"/>
            <a:chExt cx="2236950" cy="1692316"/>
          </a:xfrm>
        </p:grpSpPr>
        <p:sp>
          <p:nvSpPr>
            <p:cNvPr id="56" name="Rectangle 34">
              <a:extLst>
                <a:ext uri="{FF2B5EF4-FFF2-40B4-BE49-F238E27FC236}">
                  <a16:creationId xmlns:a16="http://schemas.microsoft.com/office/drawing/2014/main" id="{E55C62D1-1B87-4304-99F0-7B6D6B490EF7}"/>
                </a:ext>
              </a:extLst>
            </p:cNvPr>
            <p:cNvSpPr/>
            <p:nvPr/>
          </p:nvSpPr>
          <p:spPr>
            <a:xfrm>
              <a:off x="949596" y="1254085"/>
              <a:ext cx="2236950" cy="16923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defRPr/>
              </a:pPr>
              <a:r>
                <a:rPr lang="en-US" sz="1200">
                  <a:solidFill>
                    <a:sysClr val="windowText" lastClr="000000"/>
                  </a:solidFill>
                  <a:latin typeface="Meiryo UI" panose="020B0604030504040204" pitchFamily="34" charset="-128"/>
                  <a:ea typeface="Meiryo UI" panose="020B0604030504040204" pitchFamily="34" charset="-128"/>
                </a:rPr>
                <a:t>AWS Cloud - </a:t>
              </a:r>
              <a:r>
                <a:rPr lang="en-US" sz="1200" err="1">
                  <a:solidFill>
                    <a:sysClr val="windowText" lastClr="000000"/>
                  </a:solidFill>
                  <a:latin typeface="Meiryo UI" panose="020B0604030504040204" pitchFamily="34" charset="-128"/>
                  <a:ea typeface="Meiryo UI" panose="020B0604030504040204" pitchFamily="34" charset="-128"/>
                </a:rPr>
                <a:t>prd</a:t>
              </a:r>
              <a:endParaRPr lang="en-US" sz="1200">
                <a:solidFill>
                  <a:sysClr val="windowText" lastClr="000000"/>
                </a:solidFill>
                <a:latin typeface="Meiryo UI" panose="020B0604030504040204" pitchFamily="34" charset="-128"/>
                <a:ea typeface="Meiryo UI" panose="020B0604030504040204" pitchFamily="34" charset="-128"/>
              </a:endParaRPr>
            </a:p>
          </p:txBody>
        </p:sp>
        <p:pic>
          <p:nvPicPr>
            <p:cNvPr id="57" name="Graphic 11">
              <a:extLst>
                <a:ext uri="{FF2B5EF4-FFF2-40B4-BE49-F238E27FC236}">
                  <a16:creationId xmlns:a16="http://schemas.microsoft.com/office/drawing/2014/main" id="{CF725106-8195-449B-A528-8CAF3A418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285" y="1256424"/>
              <a:ext cx="330200" cy="330200"/>
            </a:xfrm>
            <a:prstGeom prst="rect">
              <a:avLst/>
            </a:prstGeom>
          </p:spPr>
        </p:pic>
        <p:grpSp>
          <p:nvGrpSpPr>
            <p:cNvPr id="59" name="Group 58">
              <a:extLst>
                <a:ext uri="{FF2B5EF4-FFF2-40B4-BE49-F238E27FC236}">
                  <a16:creationId xmlns:a16="http://schemas.microsoft.com/office/drawing/2014/main" id="{7D01E437-D431-4FE1-865B-8E019BE33E8D}"/>
                </a:ext>
              </a:extLst>
            </p:cNvPr>
            <p:cNvGrpSpPr/>
            <p:nvPr/>
          </p:nvGrpSpPr>
          <p:grpSpPr>
            <a:xfrm>
              <a:off x="1198282" y="1775692"/>
              <a:ext cx="1646518" cy="1043948"/>
              <a:chOff x="2906860" y="2282231"/>
              <a:chExt cx="1646518" cy="1043948"/>
            </a:xfrm>
          </p:grpSpPr>
          <p:sp>
            <p:nvSpPr>
              <p:cNvPr id="61" name="Rectangle 25">
                <a:extLst>
                  <a:ext uri="{FF2B5EF4-FFF2-40B4-BE49-F238E27FC236}">
                    <a16:creationId xmlns:a16="http://schemas.microsoft.com/office/drawing/2014/main" id="{A52F8250-EE41-4E07-B804-81FFDD983526}"/>
                  </a:ext>
                </a:extLst>
              </p:cNvPr>
              <p:cNvSpPr/>
              <p:nvPr/>
            </p:nvSpPr>
            <p:spPr>
              <a:xfrm>
                <a:off x="2906861" y="2282231"/>
                <a:ext cx="1646517" cy="450272"/>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defRPr/>
                </a:pPr>
                <a:r>
                  <a:rPr lang="en-US" sz="1200">
                    <a:ln w="0"/>
                    <a:solidFill>
                      <a:srgbClr val="4BACC6"/>
                    </a:solidFill>
                    <a:latin typeface="Meiryo UI" panose="020B0604030504040204" pitchFamily="34" charset="-128"/>
                    <a:ea typeface="Meiryo UI" panose="020B0604030504040204" pitchFamily="34" charset="-128"/>
                  </a:rPr>
                  <a:t>Website-VPC</a:t>
                </a:r>
              </a:p>
            </p:txBody>
          </p:sp>
          <p:pic>
            <p:nvPicPr>
              <p:cNvPr id="62" name="Graphic 61">
                <a:extLst>
                  <a:ext uri="{FF2B5EF4-FFF2-40B4-BE49-F238E27FC236}">
                    <a16:creationId xmlns:a16="http://schemas.microsoft.com/office/drawing/2014/main" id="{C4949B3C-0CA1-484A-B093-83505D092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6860" y="2282231"/>
                <a:ext cx="330200" cy="330200"/>
              </a:xfrm>
              <a:prstGeom prst="rect">
                <a:avLst/>
              </a:prstGeom>
            </p:spPr>
          </p:pic>
          <p:sp>
            <p:nvSpPr>
              <p:cNvPr id="68" name="Rectangle 25">
                <a:extLst>
                  <a:ext uri="{FF2B5EF4-FFF2-40B4-BE49-F238E27FC236}">
                    <a16:creationId xmlns:a16="http://schemas.microsoft.com/office/drawing/2014/main" id="{F40FABE0-AFD9-48E0-B448-B072F2BC1D13}"/>
                  </a:ext>
                </a:extLst>
              </p:cNvPr>
              <p:cNvSpPr/>
              <p:nvPr/>
            </p:nvSpPr>
            <p:spPr>
              <a:xfrm>
                <a:off x="2906861" y="2875906"/>
                <a:ext cx="1646517" cy="45027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defRPr/>
                </a:pPr>
                <a:r>
                  <a:rPr lang="ja-JP" altLang="en-US" sz="1200">
                    <a:ln w="0"/>
                    <a:solidFill>
                      <a:srgbClr val="4BACC6"/>
                    </a:solidFill>
                    <a:latin typeface="Meiryo UI" panose="020B0604030504040204" pitchFamily="34" charset="-128"/>
                    <a:ea typeface="Meiryo UI" panose="020B0604030504040204" pitchFamily="34" charset="-128"/>
                  </a:rPr>
                  <a:t>○○〇</a:t>
                </a:r>
                <a:r>
                  <a:rPr lang="en-US" altLang="ja-JP" sz="1200">
                    <a:ln w="0"/>
                    <a:solidFill>
                      <a:srgbClr val="4BACC6"/>
                    </a:solidFill>
                    <a:latin typeface="Meiryo UI" panose="020B0604030504040204" pitchFamily="34" charset="-128"/>
                    <a:ea typeface="Meiryo UI" panose="020B0604030504040204" pitchFamily="34" charset="-128"/>
                  </a:rPr>
                  <a:t>-</a:t>
                </a:r>
                <a:r>
                  <a:rPr lang="en-US" sz="1200">
                    <a:ln w="0"/>
                    <a:solidFill>
                      <a:srgbClr val="4BACC6"/>
                    </a:solidFill>
                    <a:latin typeface="Meiryo UI" panose="020B0604030504040204" pitchFamily="34" charset="-128"/>
                    <a:ea typeface="Meiryo UI" panose="020B0604030504040204" pitchFamily="34" charset="-128"/>
                  </a:rPr>
                  <a:t>VPC</a:t>
                </a:r>
              </a:p>
            </p:txBody>
          </p:sp>
          <p:pic>
            <p:nvPicPr>
              <p:cNvPr id="69" name="Graphic 68">
                <a:extLst>
                  <a:ext uri="{FF2B5EF4-FFF2-40B4-BE49-F238E27FC236}">
                    <a16:creationId xmlns:a16="http://schemas.microsoft.com/office/drawing/2014/main" id="{8E0FA211-01A2-4F0D-AA45-F1B6F922AF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6860" y="2875906"/>
                <a:ext cx="330200" cy="330200"/>
              </a:xfrm>
              <a:prstGeom prst="rect">
                <a:avLst/>
              </a:prstGeom>
            </p:spPr>
          </p:pic>
        </p:grpSp>
      </p:grpSp>
      <p:grpSp>
        <p:nvGrpSpPr>
          <p:cNvPr id="70" name="Group 69">
            <a:extLst>
              <a:ext uri="{FF2B5EF4-FFF2-40B4-BE49-F238E27FC236}">
                <a16:creationId xmlns:a16="http://schemas.microsoft.com/office/drawing/2014/main" id="{43CAB0F3-0B5D-4398-858B-508920B824FE}"/>
              </a:ext>
            </a:extLst>
          </p:cNvPr>
          <p:cNvGrpSpPr/>
          <p:nvPr/>
        </p:nvGrpSpPr>
        <p:grpSpPr>
          <a:xfrm>
            <a:off x="796365" y="2214232"/>
            <a:ext cx="7951228" cy="1692316"/>
            <a:chOff x="949596" y="1254085"/>
            <a:chExt cx="7951228" cy="1692316"/>
          </a:xfrm>
        </p:grpSpPr>
        <p:sp>
          <p:nvSpPr>
            <p:cNvPr id="72" name="Rectangle 34">
              <a:extLst>
                <a:ext uri="{FF2B5EF4-FFF2-40B4-BE49-F238E27FC236}">
                  <a16:creationId xmlns:a16="http://schemas.microsoft.com/office/drawing/2014/main" id="{C1F74A83-F0B8-4B22-8805-699316B10E39}"/>
                </a:ext>
              </a:extLst>
            </p:cNvPr>
            <p:cNvSpPr/>
            <p:nvPr/>
          </p:nvSpPr>
          <p:spPr>
            <a:xfrm>
              <a:off x="949596" y="1254085"/>
              <a:ext cx="7951228" cy="16923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defRPr/>
              </a:pPr>
              <a:r>
                <a:rPr lang="en-US" sz="1200">
                  <a:solidFill>
                    <a:sysClr val="windowText" lastClr="000000"/>
                  </a:solidFill>
                  <a:latin typeface="Meiryo UI" panose="020B0604030504040204" pitchFamily="34" charset="-128"/>
                  <a:ea typeface="Meiryo UI" panose="020B0604030504040204" pitchFamily="34" charset="-128"/>
                </a:rPr>
                <a:t>AWS Cloud- Management</a:t>
              </a:r>
            </a:p>
          </p:txBody>
        </p:sp>
        <p:pic>
          <p:nvPicPr>
            <p:cNvPr id="73" name="Graphic 11">
              <a:extLst>
                <a:ext uri="{FF2B5EF4-FFF2-40B4-BE49-F238E27FC236}">
                  <a16:creationId xmlns:a16="http://schemas.microsoft.com/office/drawing/2014/main" id="{E7D898EE-B4AF-4748-9DC9-DB939A274D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285" y="1256424"/>
              <a:ext cx="330200" cy="330200"/>
            </a:xfrm>
            <a:prstGeom prst="rect">
              <a:avLst/>
            </a:prstGeom>
          </p:spPr>
        </p:pic>
      </p:grpSp>
      <p:cxnSp>
        <p:nvCxnSpPr>
          <p:cNvPr id="79" name="コネクタ: カギ線 74">
            <a:extLst>
              <a:ext uri="{FF2B5EF4-FFF2-40B4-BE49-F238E27FC236}">
                <a16:creationId xmlns:a16="http://schemas.microsoft.com/office/drawing/2014/main" id="{F8CC04EC-2860-41EC-BD87-2EDE86B4B886}"/>
              </a:ext>
            </a:extLst>
          </p:cNvPr>
          <p:cNvCxnSpPr>
            <a:cxnSpLocks/>
          </p:cNvCxnSpPr>
          <p:nvPr/>
        </p:nvCxnSpPr>
        <p:spPr>
          <a:xfrm rot="5400000" flipH="1" flipV="1">
            <a:off x="2774115" y="2714727"/>
            <a:ext cx="460357" cy="2844000"/>
          </a:xfrm>
          <a:prstGeom prst="bentConnector3">
            <a:avLst>
              <a:gd name="adj1" fmla="val 50000"/>
            </a:avLst>
          </a:prstGeom>
          <a:ln w="28575">
            <a:solidFill>
              <a:schemeClr val="accent2"/>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0" name="コネクタ: カギ線 74">
            <a:extLst>
              <a:ext uri="{FF2B5EF4-FFF2-40B4-BE49-F238E27FC236}">
                <a16:creationId xmlns:a16="http://schemas.microsoft.com/office/drawing/2014/main" id="{755A3542-4E01-452C-BDE0-CFCA9C52908E}"/>
              </a:ext>
            </a:extLst>
          </p:cNvPr>
          <p:cNvCxnSpPr>
            <a:cxnSpLocks/>
          </p:cNvCxnSpPr>
          <p:nvPr/>
        </p:nvCxnSpPr>
        <p:spPr>
          <a:xfrm rot="16200000" flipV="1">
            <a:off x="6324507" y="2722012"/>
            <a:ext cx="488065" cy="2857139"/>
          </a:xfrm>
          <a:prstGeom prst="bentConnector3">
            <a:avLst>
              <a:gd name="adj1" fmla="val 50000"/>
            </a:avLst>
          </a:prstGeom>
          <a:ln w="28575">
            <a:solidFill>
              <a:schemeClr val="accent2"/>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1" name="コネクタ: カギ線 74">
            <a:extLst>
              <a:ext uri="{FF2B5EF4-FFF2-40B4-BE49-F238E27FC236}">
                <a16:creationId xmlns:a16="http://schemas.microsoft.com/office/drawing/2014/main" id="{433420EF-7F07-43FF-B5A9-EA47B271327F}"/>
              </a:ext>
            </a:extLst>
          </p:cNvPr>
          <p:cNvCxnSpPr>
            <a:cxnSpLocks/>
            <a:stCxn id="42" idx="0"/>
            <a:endCxn id="72" idx="2"/>
          </p:cNvCxnSpPr>
          <p:nvPr/>
        </p:nvCxnSpPr>
        <p:spPr>
          <a:xfrm flipV="1">
            <a:off x="4771979" y="3906549"/>
            <a:ext cx="0" cy="498835"/>
          </a:xfrm>
          <a:prstGeom prst="straightConnector1">
            <a:avLst/>
          </a:prstGeom>
          <a:ln w="28575">
            <a:solidFill>
              <a:schemeClr val="accent2"/>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2" name="コネクタ: カギ線 74">
            <a:extLst>
              <a:ext uri="{FF2B5EF4-FFF2-40B4-BE49-F238E27FC236}">
                <a16:creationId xmlns:a16="http://schemas.microsoft.com/office/drawing/2014/main" id="{591581DD-C983-4F87-9502-032BE274D748}"/>
              </a:ext>
            </a:extLst>
          </p:cNvPr>
          <p:cNvCxnSpPr>
            <a:cxnSpLocks/>
            <a:stCxn id="88" idx="1"/>
            <a:endCxn id="72" idx="3"/>
          </p:cNvCxnSpPr>
          <p:nvPr/>
        </p:nvCxnSpPr>
        <p:spPr>
          <a:xfrm rot="10800000">
            <a:off x="8747593" y="3060390"/>
            <a:ext cx="980574" cy="1052022"/>
          </a:xfrm>
          <a:prstGeom prst="bentConnector3">
            <a:avLst>
              <a:gd name="adj1" fmla="val 50000"/>
            </a:avLst>
          </a:prstGeom>
          <a:ln w="28575">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EA4772DB-7CC4-49F0-A979-8E13C88FD7C3}"/>
              </a:ext>
            </a:extLst>
          </p:cNvPr>
          <p:cNvSpPr/>
          <p:nvPr/>
        </p:nvSpPr>
        <p:spPr>
          <a:xfrm>
            <a:off x="1236978" y="2724641"/>
            <a:ext cx="2016000" cy="432000"/>
          </a:xfrm>
          <a:prstGeom prst="rect">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bg1"/>
                </a:solidFill>
                <a:latin typeface="Meiryo UI" panose="020B0604030504040204" pitchFamily="34" charset="-128"/>
                <a:ea typeface="Meiryo UI" panose="020B0604030504040204" pitchFamily="34" charset="-128"/>
              </a:rPr>
              <a:t>IAM</a:t>
            </a:r>
            <a:r>
              <a:rPr lang="ja-JP" altLang="en-US">
                <a:solidFill>
                  <a:schemeClr val="bg1"/>
                </a:solidFill>
                <a:latin typeface="Meiryo UI" panose="020B0604030504040204" pitchFamily="34" charset="-128"/>
                <a:ea typeface="Meiryo UI" panose="020B0604030504040204" pitchFamily="34" charset="-128"/>
              </a:rPr>
              <a:t>ユーザ管理</a:t>
            </a:r>
          </a:p>
        </p:txBody>
      </p:sp>
      <p:sp>
        <p:nvSpPr>
          <p:cNvPr id="83" name="Rectangle 82">
            <a:extLst>
              <a:ext uri="{FF2B5EF4-FFF2-40B4-BE49-F238E27FC236}">
                <a16:creationId xmlns:a16="http://schemas.microsoft.com/office/drawing/2014/main" id="{CF414CD5-1DEF-4307-AD38-118A72C3CBAB}"/>
              </a:ext>
            </a:extLst>
          </p:cNvPr>
          <p:cNvSpPr/>
          <p:nvPr/>
        </p:nvSpPr>
        <p:spPr>
          <a:xfrm>
            <a:off x="3693590" y="2723772"/>
            <a:ext cx="2016000" cy="432000"/>
          </a:xfrm>
          <a:prstGeom prst="rect">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latin typeface="Meiryo UI" panose="020B0604030504040204" pitchFamily="34" charset="-128"/>
                <a:ea typeface="Meiryo UI" panose="020B0604030504040204" pitchFamily="34" charset="-128"/>
              </a:rPr>
              <a:t>ログ集約</a:t>
            </a:r>
          </a:p>
        </p:txBody>
      </p:sp>
      <p:sp>
        <p:nvSpPr>
          <p:cNvPr id="84" name="Rectangle 83">
            <a:extLst>
              <a:ext uri="{FF2B5EF4-FFF2-40B4-BE49-F238E27FC236}">
                <a16:creationId xmlns:a16="http://schemas.microsoft.com/office/drawing/2014/main" id="{37EF72CD-1C71-4F37-91DF-9451AB7B9075}"/>
              </a:ext>
            </a:extLst>
          </p:cNvPr>
          <p:cNvSpPr/>
          <p:nvPr/>
        </p:nvSpPr>
        <p:spPr>
          <a:xfrm>
            <a:off x="6150202" y="2719154"/>
            <a:ext cx="2016000" cy="432000"/>
          </a:xfrm>
          <a:prstGeom prst="rect">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latin typeface="Meiryo UI" panose="020B0604030504040204" pitchFamily="34" charset="-128"/>
                <a:ea typeface="Meiryo UI" panose="020B0604030504040204" pitchFamily="34" charset="-128"/>
              </a:rPr>
              <a:t>エラー</a:t>
            </a:r>
            <a:r>
              <a:rPr lang="en-US" altLang="ja-JP">
                <a:solidFill>
                  <a:schemeClr val="bg1"/>
                </a:solidFill>
                <a:latin typeface="Meiryo UI" panose="020B0604030504040204" pitchFamily="34" charset="-128"/>
                <a:ea typeface="Meiryo UI" panose="020B0604030504040204" pitchFamily="34" charset="-128"/>
              </a:rPr>
              <a:t> </a:t>
            </a:r>
            <a:r>
              <a:rPr lang="ja-JP" altLang="en-US">
                <a:solidFill>
                  <a:schemeClr val="bg1"/>
                </a:solidFill>
                <a:latin typeface="Meiryo UI" panose="020B0604030504040204" pitchFamily="34" charset="-128"/>
                <a:ea typeface="Meiryo UI" panose="020B0604030504040204" pitchFamily="34" charset="-128"/>
              </a:rPr>
              <a:t>通知</a:t>
            </a:r>
          </a:p>
        </p:txBody>
      </p:sp>
      <p:sp>
        <p:nvSpPr>
          <p:cNvPr id="85" name="Rectangle 84">
            <a:extLst>
              <a:ext uri="{FF2B5EF4-FFF2-40B4-BE49-F238E27FC236}">
                <a16:creationId xmlns:a16="http://schemas.microsoft.com/office/drawing/2014/main" id="{EEBDA30B-A29B-4239-8AF5-B8B70CA6F718}"/>
              </a:ext>
            </a:extLst>
          </p:cNvPr>
          <p:cNvSpPr/>
          <p:nvPr/>
        </p:nvSpPr>
        <p:spPr>
          <a:xfrm>
            <a:off x="3693590" y="3299175"/>
            <a:ext cx="2016000" cy="432000"/>
          </a:xfrm>
          <a:prstGeom prst="rect">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latin typeface="Meiryo UI" panose="020B0604030504040204" pitchFamily="34" charset="-128"/>
                <a:ea typeface="Meiryo UI" panose="020B0604030504040204" pitchFamily="34" charset="-128"/>
              </a:rPr>
              <a:t>セキュリティ対応</a:t>
            </a:r>
          </a:p>
        </p:txBody>
      </p:sp>
      <p:sp>
        <p:nvSpPr>
          <p:cNvPr id="86" name="Rectangle 85">
            <a:extLst>
              <a:ext uri="{FF2B5EF4-FFF2-40B4-BE49-F238E27FC236}">
                <a16:creationId xmlns:a16="http://schemas.microsoft.com/office/drawing/2014/main" id="{6965F231-91EC-4880-BCFC-173105484FA9}"/>
              </a:ext>
            </a:extLst>
          </p:cNvPr>
          <p:cNvSpPr/>
          <p:nvPr/>
        </p:nvSpPr>
        <p:spPr>
          <a:xfrm>
            <a:off x="1221840" y="3315713"/>
            <a:ext cx="2016000" cy="432000"/>
          </a:xfrm>
          <a:prstGeom prst="rect">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bg1"/>
                </a:solidFill>
                <a:latin typeface="Meiryo UI" panose="020B0604030504040204" pitchFamily="34" charset="-128"/>
                <a:ea typeface="Meiryo UI" panose="020B0604030504040204" pitchFamily="34" charset="-128"/>
              </a:rPr>
              <a:t>CICD</a:t>
            </a:r>
            <a:r>
              <a:rPr lang="ja-JP" altLang="en-US">
                <a:solidFill>
                  <a:schemeClr val="bg1"/>
                </a:solidFill>
                <a:latin typeface="Meiryo UI" panose="020B0604030504040204" pitchFamily="34" charset="-128"/>
                <a:ea typeface="Meiryo UI" panose="020B0604030504040204" pitchFamily="34" charset="-128"/>
              </a:rPr>
              <a:t>パイプライン</a:t>
            </a:r>
          </a:p>
        </p:txBody>
      </p:sp>
      <p:sp>
        <p:nvSpPr>
          <p:cNvPr id="88" name="Rectangle 87">
            <a:extLst>
              <a:ext uri="{FF2B5EF4-FFF2-40B4-BE49-F238E27FC236}">
                <a16:creationId xmlns:a16="http://schemas.microsoft.com/office/drawing/2014/main" id="{BD471E86-C642-42D9-A933-CBD40D7E97C1}"/>
              </a:ext>
            </a:extLst>
          </p:cNvPr>
          <p:cNvSpPr/>
          <p:nvPr/>
        </p:nvSpPr>
        <p:spPr>
          <a:xfrm>
            <a:off x="9728167" y="2137895"/>
            <a:ext cx="1805274" cy="3949035"/>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ja-JP" altLang="en-US" sz="1200">
                <a:solidFill>
                  <a:srgbClr val="5A6B86"/>
                </a:solidFill>
                <a:latin typeface="Meiryo UI" panose="020B0604030504040204" pitchFamily="34" charset="-128"/>
                <a:ea typeface="Meiryo UI" panose="020B0604030504040204" pitchFamily="34" charset="-128"/>
              </a:rPr>
              <a:t>お客様</a:t>
            </a:r>
          </a:p>
          <a:p>
            <a:r>
              <a:rPr lang="ja-JP" altLang="en-US" sz="1200">
                <a:solidFill>
                  <a:srgbClr val="5A6B86"/>
                </a:solidFill>
                <a:latin typeface="Meiryo UI" panose="020B0604030504040204" pitchFamily="34" charset="-128"/>
                <a:ea typeface="Meiryo UI" panose="020B0604030504040204" pitchFamily="34" charset="-128"/>
              </a:rPr>
              <a:t>オンプレミス環境</a:t>
            </a:r>
          </a:p>
        </p:txBody>
      </p:sp>
      <p:pic>
        <p:nvPicPr>
          <p:cNvPr id="89" name="Graphic 88">
            <a:extLst>
              <a:ext uri="{FF2B5EF4-FFF2-40B4-BE49-F238E27FC236}">
                <a16:creationId xmlns:a16="http://schemas.microsoft.com/office/drawing/2014/main" id="{449464BD-CF36-40DF-A9FE-CBF1BBEA0C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8167" y="2137894"/>
            <a:ext cx="330200" cy="330200"/>
          </a:xfrm>
          <a:prstGeom prst="rect">
            <a:avLst/>
          </a:prstGeom>
        </p:spPr>
      </p:pic>
      <p:sp>
        <p:nvSpPr>
          <p:cNvPr id="47" name="Rectangle 46">
            <a:extLst>
              <a:ext uri="{FF2B5EF4-FFF2-40B4-BE49-F238E27FC236}">
                <a16:creationId xmlns:a16="http://schemas.microsoft.com/office/drawing/2014/main" id="{8AE90E10-D34F-438E-9922-00F648BB9ED5}"/>
              </a:ext>
            </a:extLst>
          </p:cNvPr>
          <p:cNvSpPr/>
          <p:nvPr/>
        </p:nvSpPr>
        <p:spPr>
          <a:xfrm>
            <a:off x="6165340" y="3307218"/>
            <a:ext cx="2016000" cy="432000"/>
          </a:xfrm>
          <a:prstGeom prst="rect">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latin typeface="Meiryo UI" panose="020B0604030504040204" pitchFamily="34" charset="-128"/>
                <a:ea typeface="Meiryo UI" panose="020B0604030504040204" pitchFamily="34" charset="-128"/>
              </a:rPr>
              <a:t>データ連携</a:t>
            </a:r>
          </a:p>
        </p:txBody>
      </p:sp>
      <p:grpSp>
        <p:nvGrpSpPr>
          <p:cNvPr id="58" name="グループ化 30">
            <a:extLst>
              <a:ext uri="{FF2B5EF4-FFF2-40B4-BE49-F238E27FC236}">
                <a16:creationId xmlns:a16="http://schemas.microsoft.com/office/drawing/2014/main" id="{86C1546E-EDC2-104B-BDD8-C5CB34EFA4FE}"/>
              </a:ext>
            </a:extLst>
          </p:cNvPr>
          <p:cNvGrpSpPr/>
          <p:nvPr/>
        </p:nvGrpSpPr>
        <p:grpSpPr>
          <a:xfrm>
            <a:off x="9049407" y="455249"/>
            <a:ext cx="1763397" cy="268408"/>
            <a:chOff x="5884862" y="3386884"/>
            <a:chExt cx="2563807" cy="410409"/>
          </a:xfrm>
        </p:grpSpPr>
        <p:sp>
          <p:nvSpPr>
            <p:cNvPr id="60" name="正方形/長方形 27">
              <a:extLst>
                <a:ext uri="{FF2B5EF4-FFF2-40B4-BE49-F238E27FC236}">
                  <a16:creationId xmlns:a16="http://schemas.microsoft.com/office/drawing/2014/main" id="{1167AFA5-BBBC-364F-B159-765B3247BA80}"/>
                </a:ext>
              </a:extLst>
            </p:cNvPr>
            <p:cNvSpPr/>
            <p:nvPr/>
          </p:nvSpPr>
          <p:spPr bwMode="gray">
            <a:xfrm>
              <a:off x="5884862" y="3392488"/>
              <a:ext cx="2563807" cy="371475"/>
            </a:xfrm>
            <a:prstGeom prst="rect">
              <a:avLst/>
            </a:prstGeom>
            <a:solidFill>
              <a:schemeClr val="bg1"/>
            </a:solidFill>
            <a:ln w="12700" algn="ctr">
              <a:solidFill>
                <a:srgbClr val="BBBCBC"/>
              </a:solidFill>
              <a:miter lim="800000"/>
              <a:headEnd/>
              <a:tailEnd/>
            </a:ln>
          </p:spPr>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buFont typeface="Wingdings 2" pitchFamily="18" charset="2"/>
                <a:buNone/>
              </a:pPr>
              <a:endParaRPr lang="ja-JP" altLang="en-US" sz="700">
                <a:latin typeface="Meiryo UI" panose="020B0604030504040204" pitchFamily="34" charset="-128"/>
                <a:ea typeface="Meiryo UI" panose="020B0604030504040204" pitchFamily="34" charset="-128"/>
              </a:endParaRPr>
            </a:p>
          </p:txBody>
        </p:sp>
        <p:cxnSp>
          <p:nvCxnSpPr>
            <p:cNvPr id="63" name="直線コネクタ 103">
              <a:extLst>
                <a:ext uri="{FF2B5EF4-FFF2-40B4-BE49-F238E27FC236}">
                  <a16:creationId xmlns:a16="http://schemas.microsoft.com/office/drawing/2014/main" id="{B252A56A-68E5-6D44-8987-3F4E50C30745}"/>
                </a:ext>
              </a:extLst>
            </p:cNvPr>
            <p:cNvCxnSpPr/>
            <p:nvPr/>
          </p:nvCxnSpPr>
          <p:spPr>
            <a:xfrm>
              <a:off x="5968999" y="3695475"/>
              <a:ext cx="17303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線コネクタ 104">
              <a:extLst>
                <a:ext uri="{FF2B5EF4-FFF2-40B4-BE49-F238E27FC236}">
                  <a16:creationId xmlns:a16="http://schemas.microsoft.com/office/drawing/2014/main" id="{BE8DAEE2-CEAF-6245-9E99-293CB3B82621}"/>
                </a:ext>
              </a:extLst>
            </p:cNvPr>
            <p:cNvCxnSpPr/>
            <p:nvPr/>
          </p:nvCxnSpPr>
          <p:spPr>
            <a:xfrm>
              <a:off x="5968999" y="3491736"/>
              <a:ext cx="173038" cy="0"/>
            </a:xfrm>
            <a:prstGeom prst="line">
              <a:avLst/>
            </a:prstGeom>
            <a:ln w="25400">
              <a:solidFill>
                <a:srgbClr val="DA291C"/>
              </a:solidFill>
            </a:ln>
          </p:spPr>
          <p:style>
            <a:lnRef idx="1">
              <a:schemeClr val="accent1"/>
            </a:lnRef>
            <a:fillRef idx="0">
              <a:schemeClr val="accent1"/>
            </a:fillRef>
            <a:effectRef idx="0">
              <a:schemeClr val="accent1"/>
            </a:effectRef>
            <a:fontRef idx="minor">
              <a:schemeClr val="tx1"/>
            </a:fontRef>
          </p:style>
        </p:cxnSp>
        <p:sp>
          <p:nvSpPr>
            <p:cNvPr id="71" name="テキスト ボックス 29">
              <a:extLst>
                <a:ext uri="{FF2B5EF4-FFF2-40B4-BE49-F238E27FC236}">
                  <a16:creationId xmlns:a16="http://schemas.microsoft.com/office/drawing/2014/main" id="{284BA677-E18D-B74C-B453-170BD0A216AF}"/>
                </a:ext>
              </a:extLst>
            </p:cNvPr>
            <p:cNvSpPr txBox="1"/>
            <p:nvPr/>
          </p:nvSpPr>
          <p:spPr>
            <a:xfrm>
              <a:off x="6209502" y="3386884"/>
              <a:ext cx="2105040" cy="220295"/>
            </a:xfrm>
            <a:prstGeom prst="rect">
              <a:avLst/>
            </a:prstGeom>
            <a:noFill/>
          </p:spPr>
          <p:txBody>
            <a:bodyPr wrap="square" lIns="18000" tIns="18000" rIns="18000" bIns="18000" rtlCol="0" anchor="ctr" anchorCtr="0">
              <a:spAutoFit/>
            </a:bodyPr>
            <a:lstStyle/>
            <a:p>
              <a:pPr>
                <a:buSzPct val="100000"/>
              </a:pPr>
              <a:r>
                <a:rPr lang="en-US" altLang="ja-JP" sz="700">
                  <a:latin typeface="Meiryo UI" panose="020B0604030504040204" pitchFamily="34" charset="-128"/>
                  <a:ea typeface="Meiryo UI" panose="020B0604030504040204" pitchFamily="34" charset="-128"/>
                </a:rPr>
                <a:t>Direct</a:t>
              </a:r>
              <a:r>
                <a:rPr lang="ja-JP" altLang="en-US" sz="700">
                  <a:latin typeface="Meiryo UI" panose="020B0604030504040204" pitchFamily="34" charset="-128"/>
                  <a:ea typeface="Meiryo UI" panose="020B0604030504040204" pitchFamily="34" charset="-128"/>
                </a:rPr>
                <a:t> </a:t>
              </a:r>
              <a:r>
                <a:rPr lang="en-US" altLang="ja-JP" sz="700">
                  <a:latin typeface="Meiryo UI" panose="020B0604030504040204" pitchFamily="34" charset="-128"/>
                  <a:ea typeface="Meiryo UI" panose="020B0604030504040204" pitchFamily="34" charset="-128"/>
                </a:rPr>
                <a:t>Connect</a:t>
              </a:r>
              <a:endParaRPr lang="ja-JP" altLang="en-US" sz="700">
                <a:latin typeface="Meiryo UI" panose="020B0604030504040204" pitchFamily="34" charset="-128"/>
                <a:ea typeface="Meiryo UI" panose="020B0604030504040204" pitchFamily="34" charset="-128"/>
              </a:endParaRPr>
            </a:p>
          </p:txBody>
        </p:sp>
        <p:sp>
          <p:nvSpPr>
            <p:cNvPr id="74" name="テキスト ボックス 106">
              <a:extLst>
                <a:ext uri="{FF2B5EF4-FFF2-40B4-BE49-F238E27FC236}">
                  <a16:creationId xmlns:a16="http://schemas.microsoft.com/office/drawing/2014/main" id="{58F37F49-0B55-164A-BD02-2F4E3A44EE4A}"/>
                </a:ext>
              </a:extLst>
            </p:cNvPr>
            <p:cNvSpPr txBox="1"/>
            <p:nvPr/>
          </p:nvSpPr>
          <p:spPr>
            <a:xfrm>
              <a:off x="6209504" y="3576998"/>
              <a:ext cx="915988" cy="220295"/>
            </a:xfrm>
            <a:prstGeom prst="rect">
              <a:avLst/>
            </a:prstGeom>
            <a:noFill/>
          </p:spPr>
          <p:txBody>
            <a:bodyPr wrap="square" lIns="18000" tIns="18000" rIns="18000" bIns="18000" rtlCol="0" anchor="ctr" anchorCtr="0">
              <a:spAutoFit/>
            </a:bodyPr>
            <a:lstStyle/>
            <a:p>
              <a:pPr>
                <a:buSzPct val="100000"/>
              </a:pPr>
              <a:r>
                <a:rPr lang="en-US" altLang="ja-JP" sz="700">
                  <a:latin typeface="Meiryo UI" panose="020B0604030504040204" pitchFamily="34" charset="-128"/>
                  <a:ea typeface="Meiryo UI" panose="020B0604030504040204" pitchFamily="34" charset="-128"/>
                </a:rPr>
                <a:t>VPC</a:t>
              </a:r>
              <a:r>
                <a:rPr lang="ja-JP" altLang="en-US" sz="700">
                  <a:latin typeface="Meiryo UI" panose="020B0604030504040204" pitchFamily="34" charset="-128"/>
                  <a:ea typeface="Meiryo UI" panose="020B0604030504040204" pitchFamily="34" charset="-128"/>
                </a:rPr>
                <a:t>ピアリング</a:t>
              </a:r>
            </a:p>
          </p:txBody>
        </p:sp>
      </p:grpSp>
      <p:sp>
        <p:nvSpPr>
          <p:cNvPr id="2" name="フッター プレースホルダー 1">
            <a:extLst>
              <a:ext uri="{FF2B5EF4-FFF2-40B4-BE49-F238E27FC236}">
                <a16:creationId xmlns:a16="http://schemas.microsoft.com/office/drawing/2014/main" id="{9CE02013-5C2D-4B5A-B5F4-9DD8C9D75DA7}"/>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4" name="スライド番号プレースホルダー 3">
            <a:extLst>
              <a:ext uri="{FF2B5EF4-FFF2-40B4-BE49-F238E27FC236}">
                <a16:creationId xmlns:a16="http://schemas.microsoft.com/office/drawing/2014/main" id="{720683CF-90DE-4CA5-86A9-443C7FE464C7}"/>
              </a:ext>
            </a:extLst>
          </p:cNvPr>
          <p:cNvSpPr>
            <a:spLocks noGrp="1"/>
          </p:cNvSpPr>
          <p:nvPr>
            <p:ph type="sldNum" sz="quarter" idx="11"/>
          </p:nvPr>
        </p:nvSpPr>
        <p:spPr/>
        <p:txBody>
          <a:bodyPr/>
          <a:lstStyle/>
          <a:p>
            <a:fld id="{64426991-36D0-4DC2-898E-6B6E1FAFABE8}" type="slidenum">
              <a:rPr lang="ja-JP" altLang="en-US" smtClean="0"/>
              <a:pPr/>
              <a:t>28</a:t>
            </a:fld>
            <a:endParaRPr lang="ja-JP" altLang="en-US"/>
          </a:p>
        </p:txBody>
      </p:sp>
    </p:spTree>
    <p:extLst>
      <p:ext uri="{BB962C8B-B14F-4D97-AF65-F5344CB8AC3E}">
        <p14:creationId xmlns:p14="http://schemas.microsoft.com/office/powerpoint/2010/main" val="3104698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FD9C1A3-F00B-8D49-BD40-08C3FDD6E4C9}"/>
              </a:ext>
            </a:extLst>
          </p:cNvPr>
          <p:cNvSpPr>
            <a:spLocks noGrp="1"/>
          </p:cNvSpPr>
          <p:nvPr>
            <p:ph type="title"/>
          </p:nvPr>
        </p:nvSpPr>
        <p:spPr/>
        <p:txBody>
          <a:bodyPr>
            <a:normAutofit/>
          </a:bodyPr>
          <a:lstStyle/>
          <a:p>
            <a:r>
              <a:rPr lang="ja-JP" altLang="en-US" sz="2800" b="1">
                <a:solidFill>
                  <a:srgbClr val="0636B6"/>
                </a:solidFill>
                <a:latin typeface="Meiryo UI" panose="020B0604030504040204" pitchFamily="34" charset="-128"/>
                <a:ea typeface="Meiryo UI" panose="020B0604030504040204" pitchFamily="34" charset="-128"/>
              </a:rPr>
              <a:t>業務用会員管理システム構築 </a:t>
            </a:r>
            <a:r>
              <a:rPr lang="en-US" altLang="ja-JP" sz="2800" b="1">
                <a:solidFill>
                  <a:srgbClr val="0636B6"/>
                </a:solidFill>
                <a:latin typeface="Meiryo UI" panose="020B0604030504040204" pitchFamily="34" charset="-128"/>
                <a:ea typeface="Meiryo UI" panose="020B0604030504040204" pitchFamily="34" charset="-128"/>
              </a:rPr>
              <a:t>(3/3)</a:t>
            </a:r>
            <a:endParaRPr kumimoji="1" lang="ja-JP" altLang="en-US"/>
          </a:p>
        </p:txBody>
      </p:sp>
      <p:sp>
        <p:nvSpPr>
          <p:cNvPr id="83" name="Rounded Rectangle 80">
            <a:extLst>
              <a:ext uri="{FF2B5EF4-FFF2-40B4-BE49-F238E27FC236}">
                <a16:creationId xmlns:a16="http://schemas.microsoft.com/office/drawing/2014/main" id="{21C54B58-2AE6-C248-9530-8E7E397DE71C}"/>
              </a:ext>
            </a:extLst>
          </p:cNvPr>
          <p:cNvSpPr/>
          <p:nvPr/>
        </p:nvSpPr>
        <p:spPr>
          <a:xfrm>
            <a:off x="3048251" y="4844209"/>
            <a:ext cx="4547811" cy="647083"/>
          </a:xfrm>
          <a:prstGeom prst="roundRect">
            <a:avLst>
              <a:gd name="adj" fmla="val 14341"/>
            </a:avLst>
          </a:prstGeom>
          <a:solidFill>
            <a:schemeClr val="accent3">
              <a:alpha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b="1">
              <a:latin typeface="Meiryo UI" panose="020B0604030504040204" pitchFamily="34" charset="-128"/>
              <a:ea typeface="Meiryo UI" panose="020B0604030504040204" pitchFamily="34" charset="-128"/>
            </a:endParaRPr>
          </a:p>
        </p:txBody>
      </p:sp>
      <p:sp>
        <p:nvSpPr>
          <p:cNvPr id="84" name="Rounded Rectangle 50">
            <a:extLst>
              <a:ext uri="{FF2B5EF4-FFF2-40B4-BE49-F238E27FC236}">
                <a16:creationId xmlns:a16="http://schemas.microsoft.com/office/drawing/2014/main" id="{8CD3F82D-82A4-794D-A5C0-15EB32AFB9DE}"/>
              </a:ext>
            </a:extLst>
          </p:cNvPr>
          <p:cNvSpPr/>
          <p:nvPr/>
        </p:nvSpPr>
        <p:spPr>
          <a:xfrm>
            <a:off x="7730191" y="1912825"/>
            <a:ext cx="749973" cy="1146674"/>
          </a:xfrm>
          <a:prstGeom prst="roundRect">
            <a:avLst>
              <a:gd name="adj" fmla="val 14341"/>
            </a:avLst>
          </a:prstGeom>
          <a:solidFill>
            <a:schemeClr val="accent3">
              <a:alpha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b="1">
              <a:latin typeface="Meiryo UI" panose="020B0604030504040204" pitchFamily="34" charset="-128"/>
              <a:ea typeface="Meiryo UI" panose="020B0604030504040204" pitchFamily="34" charset="-128"/>
            </a:endParaRPr>
          </a:p>
        </p:txBody>
      </p:sp>
      <p:sp>
        <p:nvSpPr>
          <p:cNvPr id="85" name="Rounded Rectangle 23">
            <a:extLst>
              <a:ext uri="{FF2B5EF4-FFF2-40B4-BE49-F238E27FC236}">
                <a16:creationId xmlns:a16="http://schemas.microsoft.com/office/drawing/2014/main" id="{BCEBCB07-887D-CE41-A06D-D2D3A00432B2}"/>
              </a:ext>
            </a:extLst>
          </p:cNvPr>
          <p:cNvSpPr/>
          <p:nvPr/>
        </p:nvSpPr>
        <p:spPr>
          <a:xfrm>
            <a:off x="3041766" y="1912825"/>
            <a:ext cx="932875" cy="2890035"/>
          </a:xfrm>
          <a:prstGeom prst="roundRect">
            <a:avLst>
              <a:gd name="adj" fmla="val 14341"/>
            </a:avLst>
          </a:prstGeom>
          <a:solidFill>
            <a:schemeClr val="accent3">
              <a:alpha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b="1">
              <a:latin typeface="Meiryo UI" panose="020B0604030504040204" pitchFamily="34" charset="-128"/>
              <a:ea typeface="Meiryo UI" panose="020B0604030504040204" pitchFamily="34" charset="-128"/>
            </a:endParaRPr>
          </a:p>
        </p:txBody>
      </p:sp>
      <p:sp>
        <p:nvSpPr>
          <p:cNvPr id="86" name="Rounded Rectangle 25">
            <a:extLst>
              <a:ext uri="{FF2B5EF4-FFF2-40B4-BE49-F238E27FC236}">
                <a16:creationId xmlns:a16="http://schemas.microsoft.com/office/drawing/2014/main" id="{44C6024B-CBBE-C447-AD1F-29067D1B2406}"/>
              </a:ext>
            </a:extLst>
          </p:cNvPr>
          <p:cNvSpPr/>
          <p:nvPr/>
        </p:nvSpPr>
        <p:spPr>
          <a:xfrm>
            <a:off x="4082843" y="1912824"/>
            <a:ext cx="3513218" cy="2890035"/>
          </a:xfrm>
          <a:prstGeom prst="roundRect">
            <a:avLst>
              <a:gd name="adj" fmla="val 4917"/>
            </a:avLst>
          </a:prstGeom>
          <a:solidFill>
            <a:schemeClr val="accent3">
              <a:alpha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b="1">
              <a:latin typeface="Meiryo UI" panose="020B0604030504040204" pitchFamily="34" charset="-128"/>
              <a:ea typeface="Meiryo UI" panose="020B0604030504040204" pitchFamily="34" charset="-128"/>
            </a:endParaRPr>
          </a:p>
        </p:txBody>
      </p:sp>
      <p:sp>
        <p:nvSpPr>
          <p:cNvPr id="87" name="Rectangle 518">
            <a:extLst>
              <a:ext uri="{FF2B5EF4-FFF2-40B4-BE49-F238E27FC236}">
                <a16:creationId xmlns:a16="http://schemas.microsoft.com/office/drawing/2014/main" id="{182926DB-92F6-E14D-8503-5B4F3675836D}"/>
              </a:ext>
            </a:extLst>
          </p:cNvPr>
          <p:cNvSpPr/>
          <p:nvPr/>
        </p:nvSpPr>
        <p:spPr>
          <a:xfrm>
            <a:off x="2196637" y="1727891"/>
            <a:ext cx="6384567" cy="435731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45720" rIns="45720" bIns="22860" numCol="1" spcCol="0" rtlCol="0" fromWordArt="0" anchor="t" anchorCtr="0" forceAA="0" compatLnSpc="1">
            <a:prstTxWarp prst="textNoShape">
              <a:avLst/>
            </a:prstTxWarp>
            <a:noAutofit/>
          </a:bodyPr>
          <a:lstStyle/>
          <a:p>
            <a:pPr algn="l"/>
            <a:r>
              <a:rPr lang="en-US" sz="1000" b="1">
                <a:solidFill>
                  <a:sysClr val="windowText" lastClr="000000"/>
                </a:solidFill>
                <a:latin typeface="Meiryo UI" panose="020B0604030504040204" pitchFamily="34" charset="-128"/>
                <a:ea typeface="Meiryo UI" panose="020B0604030504040204" pitchFamily="34" charset="-128"/>
              </a:rPr>
              <a:t>  </a:t>
            </a:r>
          </a:p>
        </p:txBody>
      </p:sp>
      <p:pic>
        <p:nvPicPr>
          <p:cNvPr id="88" name="Graphic 519">
            <a:extLst>
              <a:ext uri="{FF2B5EF4-FFF2-40B4-BE49-F238E27FC236}">
                <a16:creationId xmlns:a16="http://schemas.microsoft.com/office/drawing/2014/main" id="{AE6289D9-C0AF-444E-AFFD-297F6CD718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9125" y="1720595"/>
            <a:ext cx="284542" cy="279875"/>
          </a:xfrm>
          <a:prstGeom prst="rect">
            <a:avLst/>
          </a:prstGeom>
        </p:spPr>
      </p:pic>
      <p:pic>
        <p:nvPicPr>
          <p:cNvPr id="89" name="Graphic 520">
            <a:extLst>
              <a:ext uri="{FF2B5EF4-FFF2-40B4-BE49-F238E27FC236}">
                <a16:creationId xmlns:a16="http://schemas.microsoft.com/office/drawing/2014/main" id="{32CD9697-5E32-A049-9456-E9100A05802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339335" y="3059498"/>
            <a:ext cx="339744" cy="334171"/>
          </a:xfrm>
          <a:prstGeom prst="rect">
            <a:avLst/>
          </a:prstGeom>
        </p:spPr>
      </p:pic>
      <p:sp>
        <p:nvSpPr>
          <p:cNvPr id="90" name="TextBox 521">
            <a:extLst>
              <a:ext uri="{FF2B5EF4-FFF2-40B4-BE49-F238E27FC236}">
                <a16:creationId xmlns:a16="http://schemas.microsoft.com/office/drawing/2014/main" id="{55D94503-41FD-6347-9259-B41067534217}"/>
              </a:ext>
            </a:extLst>
          </p:cNvPr>
          <p:cNvSpPr txBox="1"/>
          <p:nvPr/>
        </p:nvSpPr>
        <p:spPr>
          <a:xfrm>
            <a:off x="1970163" y="3364991"/>
            <a:ext cx="1078088" cy="307777"/>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Amazon</a:t>
            </a:r>
          </a:p>
          <a:p>
            <a:pPr algn="ctr"/>
            <a:r>
              <a:rPr lang="en-US" sz="700">
                <a:latin typeface="Meiryo UI" panose="020B0604030504040204" pitchFamily="34" charset="-128"/>
                <a:ea typeface="Meiryo UI" panose="020B0604030504040204" pitchFamily="34" charset="-128"/>
              </a:rPr>
              <a:t>Route 53</a:t>
            </a:r>
          </a:p>
        </p:txBody>
      </p:sp>
      <p:sp>
        <p:nvSpPr>
          <p:cNvPr id="91" name="TextBox 522">
            <a:extLst>
              <a:ext uri="{FF2B5EF4-FFF2-40B4-BE49-F238E27FC236}">
                <a16:creationId xmlns:a16="http://schemas.microsoft.com/office/drawing/2014/main" id="{5890B7A0-3806-094B-980F-700AB742B90A}"/>
              </a:ext>
            </a:extLst>
          </p:cNvPr>
          <p:cNvSpPr txBox="1"/>
          <p:nvPr/>
        </p:nvSpPr>
        <p:spPr>
          <a:xfrm>
            <a:off x="2679078" y="3375633"/>
            <a:ext cx="1620768" cy="307777"/>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Amazon</a:t>
            </a:r>
          </a:p>
          <a:p>
            <a:pPr algn="ctr"/>
            <a:r>
              <a:rPr lang="en-US" sz="700">
                <a:latin typeface="Meiryo UI" panose="020B0604030504040204" pitchFamily="34" charset="-128"/>
                <a:ea typeface="Meiryo UI" panose="020B0604030504040204" pitchFamily="34" charset="-128"/>
              </a:rPr>
              <a:t>CloudFront</a:t>
            </a:r>
          </a:p>
        </p:txBody>
      </p:sp>
      <p:pic>
        <p:nvPicPr>
          <p:cNvPr id="92" name="Graphic 523">
            <a:extLst>
              <a:ext uri="{FF2B5EF4-FFF2-40B4-BE49-F238E27FC236}">
                <a16:creationId xmlns:a16="http://schemas.microsoft.com/office/drawing/2014/main" id="{38326D26-C644-0148-A2DB-8C28128BBBF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318369" y="3063289"/>
            <a:ext cx="340558" cy="334972"/>
          </a:xfrm>
          <a:prstGeom prst="rect">
            <a:avLst/>
          </a:prstGeom>
        </p:spPr>
      </p:pic>
      <p:pic>
        <p:nvPicPr>
          <p:cNvPr id="93" name="Graphic 524">
            <a:extLst>
              <a:ext uri="{FF2B5EF4-FFF2-40B4-BE49-F238E27FC236}">
                <a16:creationId xmlns:a16="http://schemas.microsoft.com/office/drawing/2014/main" id="{B8FD24A2-C1B5-DF4A-96E5-2FCCEA5486D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318777" y="3947776"/>
            <a:ext cx="339744" cy="334171"/>
          </a:xfrm>
          <a:prstGeom prst="rect">
            <a:avLst/>
          </a:prstGeom>
        </p:spPr>
      </p:pic>
      <p:sp>
        <p:nvSpPr>
          <p:cNvPr id="94" name="TextBox 525">
            <a:extLst>
              <a:ext uri="{FF2B5EF4-FFF2-40B4-BE49-F238E27FC236}">
                <a16:creationId xmlns:a16="http://schemas.microsoft.com/office/drawing/2014/main" id="{FD8A45A0-E72A-FD48-9109-A8C124F345E0}"/>
              </a:ext>
            </a:extLst>
          </p:cNvPr>
          <p:cNvSpPr txBox="1"/>
          <p:nvPr/>
        </p:nvSpPr>
        <p:spPr>
          <a:xfrm>
            <a:off x="2678264" y="4257610"/>
            <a:ext cx="1620768" cy="200055"/>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Amazon S3</a:t>
            </a:r>
          </a:p>
        </p:txBody>
      </p:sp>
      <p:pic>
        <p:nvPicPr>
          <p:cNvPr id="95" name="Graphic 526">
            <a:extLst>
              <a:ext uri="{FF2B5EF4-FFF2-40B4-BE49-F238E27FC236}">
                <a16:creationId xmlns:a16="http://schemas.microsoft.com/office/drawing/2014/main" id="{DD4D9F1A-68D5-7D4D-8731-C71AE277E5A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217772" y="3075147"/>
            <a:ext cx="338824" cy="333266"/>
          </a:xfrm>
          <a:prstGeom prst="rect">
            <a:avLst/>
          </a:prstGeom>
        </p:spPr>
      </p:pic>
      <p:sp>
        <p:nvSpPr>
          <p:cNvPr id="96" name="TextBox 527">
            <a:extLst>
              <a:ext uri="{FF2B5EF4-FFF2-40B4-BE49-F238E27FC236}">
                <a16:creationId xmlns:a16="http://schemas.microsoft.com/office/drawing/2014/main" id="{2C8106D3-AB6C-B242-B846-05E20D4C61EB}"/>
              </a:ext>
            </a:extLst>
          </p:cNvPr>
          <p:cNvSpPr txBox="1"/>
          <p:nvPr/>
        </p:nvSpPr>
        <p:spPr>
          <a:xfrm>
            <a:off x="3994914" y="3373864"/>
            <a:ext cx="784542" cy="307777"/>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Amazon</a:t>
            </a:r>
          </a:p>
          <a:p>
            <a:pPr algn="ctr"/>
            <a:r>
              <a:rPr lang="en-US" sz="700">
                <a:latin typeface="Meiryo UI" panose="020B0604030504040204" pitchFamily="34" charset="-128"/>
                <a:ea typeface="Meiryo UI" panose="020B0604030504040204" pitchFamily="34" charset="-128"/>
              </a:rPr>
              <a:t>API Gateway</a:t>
            </a:r>
          </a:p>
        </p:txBody>
      </p:sp>
      <p:sp>
        <p:nvSpPr>
          <p:cNvPr id="97" name="TextBox 528">
            <a:extLst>
              <a:ext uri="{FF2B5EF4-FFF2-40B4-BE49-F238E27FC236}">
                <a16:creationId xmlns:a16="http://schemas.microsoft.com/office/drawing/2014/main" id="{523AB575-7A59-2143-A67D-645E216C61EF}"/>
              </a:ext>
            </a:extLst>
          </p:cNvPr>
          <p:cNvSpPr txBox="1"/>
          <p:nvPr/>
        </p:nvSpPr>
        <p:spPr>
          <a:xfrm>
            <a:off x="3155193" y="1917488"/>
            <a:ext cx="912713" cy="246221"/>
          </a:xfrm>
          <a:prstGeom prst="rect">
            <a:avLst/>
          </a:prstGeom>
          <a:noFill/>
        </p:spPr>
        <p:txBody>
          <a:bodyPr wrap="square" rtlCol="0">
            <a:spAutoFit/>
          </a:bodyPr>
          <a:lstStyle/>
          <a:p>
            <a:r>
              <a:rPr lang="ja-JP" altLang="en-US" sz="1000" b="1">
                <a:latin typeface="Meiryo UI" panose="020B0604030504040204" pitchFamily="34" charset="-128"/>
                <a:ea typeface="Meiryo UI" panose="020B0604030504040204" pitchFamily="34" charset="-128"/>
              </a:rPr>
              <a:t>フロントエンド</a:t>
            </a:r>
            <a:endParaRPr lang="en-US" sz="1000" b="1">
              <a:latin typeface="Meiryo UI" panose="020B0604030504040204" pitchFamily="34" charset="-128"/>
              <a:ea typeface="Meiryo UI" panose="020B0604030504040204" pitchFamily="34" charset="-128"/>
            </a:endParaRPr>
          </a:p>
        </p:txBody>
      </p:sp>
      <p:sp>
        <p:nvSpPr>
          <p:cNvPr id="98" name="TextBox 529">
            <a:extLst>
              <a:ext uri="{FF2B5EF4-FFF2-40B4-BE49-F238E27FC236}">
                <a16:creationId xmlns:a16="http://schemas.microsoft.com/office/drawing/2014/main" id="{F666875F-DCC0-4E49-8B5E-4F00ABA6708D}"/>
              </a:ext>
            </a:extLst>
          </p:cNvPr>
          <p:cNvSpPr txBox="1"/>
          <p:nvPr/>
        </p:nvSpPr>
        <p:spPr>
          <a:xfrm>
            <a:off x="5545123" y="1893904"/>
            <a:ext cx="912713" cy="246221"/>
          </a:xfrm>
          <a:prstGeom prst="rect">
            <a:avLst/>
          </a:prstGeom>
          <a:noFill/>
        </p:spPr>
        <p:txBody>
          <a:bodyPr wrap="square" rtlCol="0">
            <a:spAutoFit/>
          </a:bodyPr>
          <a:lstStyle/>
          <a:p>
            <a:r>
              <a:rPr lang="ja-JP" altLang="en-US" sz="1000" b="1">
                <a:latin typeface="Meiryo UI" panose="020B0604030504040204" pitchFamily="34" charset="-128"/>
                <a:ea typeface="Meiryo UI" panose="020B0604030504040204" pitchFamily="34" charset="-128"/>
              </a:rPr>
              <a:t>バックエンド</a:t>
            </a:r>
            <a:endParaRPr lang="en-US" sz="1000" b="1">
              <a:latin typeface="Meiryo UI" panose="020B0604030504040204" pitchFamily="34" charset="-128"/>
              <a:ea typeface="Meiryo UI" panose="020B0604030504040204" pitchFamily="34" charset="-128"/>
            </a:endParaRPr>
          </a:p>
        </p:txBody>
      </p:sp>
      <p:cxnSp>
        <p:nvCxnSpPr>
          <p:cNvPr id="99" name="Straight Arrow Connector 530">
            <a:extLst>
              <a:ext uri="{FF2B5EF4-FFF2-40B4-BE49-F238E27FC236}">
                <a16:creationId xmlns:a16="http://schemas.microsoft.com/office/drawing/2014/main" id="{8B06A227-161E-8C46-82DA-91A41ED1BC47}"/>
              </a:ext>
            </a:extLst>
          </p:cNvPr>
          <p:cNvCxnSpPr>
            <a:cxnSpLocks/>
            <a:stCxn id="89" idx="3"/>
            <a:endCxn id="92" idx="1"/>
          </p:cNvCxnSpPr>
          <p:nvPr/>
        </p:nvCxnSpPr>
        <p:spPr>
          <a:xfrm>
            <a:off x="2679078" y="3226584"/>
            <a:ext cx="639291" cy="4192"/>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531">
            <a:extLst>
              <a:ext uri="{FF2B5EF4-FFF2-40B4-BE49-F238E27FC236}">
                <a16:creationId xmlns:a16="http://schemas.microsoft.com/office/drawing/2014/main" id="{0DFBD534-0A9C-B942-8C68-4E4C52934DC5}"/>
              </a:ext>
            </a:extLst>
          </p:cNvPr>
          <p:cNvCxnSpPr>
            <a:cxnSpLocks/>
          </p:cNvCxnSpPr>
          <p:nvPr/>
        </p:nvCxnSpPr>
        <p:spPr>
          <a:xfrm>
            <a:off x="3493551" y="3647739"/>
            <a:ext cx="0" cy="300037"/>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532">
            <a:extLst>
              <a:ext uri="{FF2B5EF4-FFF2-40B4-BE49-F238E27FC236}">
                <a16:creationId xmlns:a16="http://schemas.microsoft.com/office/drawing/2014/main" id="{EBCBB7A8-0E5C-CD4F-8D8A-47A178C48B58}"/>
              </a:ext>
            </a:extLst>
          </p:cNvPr>
          <p:cNvCxnSpPr>
            <a:cxnSpLocks/>
            <a:endCxn id="95" idx="1"/>
          </p:cNvCxnSpPr>
          <p:nvPr/>
        </p:nvCxnSpPr>
        <p:spPr>
          <a:xfrm>
            <a:off x="3658520" y="3241780"/>
            <a:ext cx="559252"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533">
            <a:extLst>
              <a:ext uri="{FF2B5EF4-FFF2-40B4-BE49-F238E27FC236}">
                <a16:creationId xmlns:a16="http://schemas.microsoft.com/office/drawing/2014/main" id="{D45B98FF-16E1-B743-9D3D-E68F640C393E}"/>
              </a:ext>
            </a:extLst>
          </p:cNvPr>
          <p:cNvCxnSpPr>
            <a:cxnSpLocks/>
            <a:stCxn id="95" idx="3"/>
            <a:endCxn id="145" idx="1"/>
          </p:cNvCxnSpPr>
          <p:nvPr/>
        </p:nvCxnSpPr>
        <p:spPr>
          <a:xfrm>
            <a:off x="4556596" y="3241780"/>
            <a:ext cx="680228" cy="8968"/>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03" name="Graphic 534">
            <a:extLst>
              <a:ext uri="{FF2B5EF4-FFF2-40B4-BE49-F238E27FC236}">
                <a16:creationId xmlns:a16="http://schemas.microsoft.com/office/drawing/2014/main" id="{A40F5A60-DBF6-4040-871E-ECA6EFD2B9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29536" y="4118657"/>
            <a:ext cx="339744" cy="334171"/>
          </a:xfrm>
          <a:prstGeom prst="rect">
            <a:avLst/>
          </a:prstGeom>
        </p:spPr>
      </p:pic>
      <p:pic>
        <p:nvPicPr>
          <p:cNvPr id="104" name="Graphic 535">
            <a:extLst>
              <a:ext uri="{FF2B5EF4-FFF2-40B4-BE49-F238E27FC236}">
                <a16:creationId xmlns:a16="http://schemas.microsoft.com/office/drawing/2014/main" id="{A99FFF84-27F0-D846-94D4-1C86678491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04151" y="3027441"/>
            <a:ext cx="404926" cy="398283"/>
          </a:xfrm>
          <a:prstGeom prst="rect">
            <a:avLst/>
          </a:prstGeom>
        </p:spPr>
      </p:pic>
      <p:cxnSp>
        <p:nvCxnSpPr>
          <p:cNvPr id="105" name="Straight Arrow Connector 536">
            <a:extLst>
              <a:ext uri="{FF2B5EF4-FFF2-40B4-BE49-F238E27FC236}">
                <a16:creationId xmlns:a16="http://schemas.microsoft.com/office/drawing/2014/main" id="{4C99B787-5936-0E4F-B0F4-ED5A8F094475}"/>
              </a:ext>
            </a:extLst>
          </p:cNvPr>
          <p:cNvCxnSpPr>
            <a:cxnSpLocks/>
            <a:stCxn id="103" idx="0"/>
          </p:cNvCxnSpPr>
          <p:nvPr/>
        </p:nvCxnSpPr>
        <p:spPr>
          <a:xfrm flipV="1">
            <a:off x="1599408" y="3496593"/>
            <a:ext cx="1581" cy="622064"/>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537">
            <a:extLst>
              <a:ext uri="{FF2B5EF4-FFF2-40B4-BE49-F238E27FC236}">
                <a16:creationId xmlns:a16="http://schemas.microsoft.com/office/drawing/2014/main" id="{865C61F6-3024-3D45-A7D5-F9441D76750B}"/>
              </a:ext>
            </a:extLst>
          </p:cNvPr>
          <p:cNvCxnSpPr>
            <a:cxnSpLocks/>
            <a:stCxn id="104" idx="3"/>
            <a:endCxn id="89" idx="1"/>
          </p:cNvCxnSpPr>
          <p:nvPr/>
        </p:nvCxnSpPr>
        <p:spPr>
          <a:xfrm>
            <a:off x="1809077" y="3226583"/>
            <a:ext cx="530258" cy="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7" name="TextBox 538">
            <a:extLst>
              <a:ext uri="{FF2B5EF4-FFF2-40B4-BE49-F238E27FC236}">
                <a16:creationId xmlns:a16="http://schemas.microsoft.com/office/drawing/2014/main" id="{73B6D6CD-487B-2D4C-9172-3D5E26B269F4}"/>
              </a:ext>
            </a:extLst>
          </p:cNvPr>
          <p:cNvSpPr txBox="1"/>
          <p:nvPr/>
        </p:nvSpPr>
        <p:spPr>
          <a:xfrm>
            <a:off x="1098276" y="3327697"/>
            <a:ext cx="1078088" cy="200055"/>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Internet</a:t>
            </a:r>
          </a:p>
        </p:txBody>
      </p:sp>
      <p:pic>
        <p:nvPicPr>
          <p:cNvPr id="108" name="Graphic 539">
            <a:extLst>
              <a:ext uri="{FF2B5EF4-FFF2-40B4-BE49-F238E27FC236}">
                <a16:creationId xmlns:a16="http://schemas.microsoft.com/office/drawing/2014/main" id="{1ECF6FCE-FCF7-924C-9CA3-7179175BD629}"/>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700318" y="2459195"/>
            <a:ext cx="342253" cy="336639"/>
          </a:xfrm>
          <a:prstGeom prst="rect">
            <a:avLst/>
          </a:prstGeom>
        </p:spPr>
      </p:pic>
      <p:sp>
        <p:nvSpPr>
          <p:cNvPr id="109" name="TextBox 540">
            <a:extLst>
              <a:ext uri="{FF2B5EF4-FFF2-40B4-BE49-F238E27FC236}">
                <a16:creationId xmlns:a16="http://schemas.microsoft.com/office/drawing/2014/main" id="{C6824EF8-20FA-0344-AD95-DC61E95E3CD9}"/>
              </a:ext>
            </a:extLst>
          </p:cNvPr>
          <p:cNvSpPr txBox="1"/>
          <p:nvPr/>
        </p:nvSpPr>
        <p:spPr>
          <a:xfrm>
            <a:off x="7409680" y="2761907"/>
            <a:ext cx="903743" cy="307777"/>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Amazon RDS</a:t>
            </a:r>
          </a:p>
          <a:p>
            <a:pPr algn="ctr"/>
            <a:r>
              <a:rPr lang="en-US" sz="700">
                <a:latin typeface="Meiryo UI" panose="020B0604030504040204" pitchFamily="34" charset="-128"/>
                <a:ea typeface="Meiryo UI" panose="020B0604030504040204" pitchFamily="34" charset="-128"/>
              </a:rPr>
              <a:t>PostgreSQL</a:t>
            </a:r>
          </a:p>
        </p:txBody>
      </p:sp>
      <p:sp>
        <p:nvSpPr>
          <p:cNvPr id="110" name="TextBox 541">
            <a:extLst>
              <a:ext uri="{FF2B5EF4-FFF2-40B4-BE49-F238E27FC236}">
                <a16:creationId xmlns:a16="http://schemas.microsoft.com/office/drawing/2014/main" id="{F31AA75C-1089-5C43-8DA4-09CD1BF53BA1}"/>
              </a:ext>
            </a:extLst>
          </p:cNvPr>
          <p:cNvSpPr txBox="1"/>
          <p:nvPr/>
        </p:nvSpPr>
        <p:spPr>
          <a:xfrm>
            <a:off x="7525659" y="1893904"/>
            <a:ext cx="787764" cy="246221"/>
          </a:xfrm>
          <a:prstGeom prst="rect">
            <a:avLst/>
          </a:prstGeom>
          <a:noFill/>
        </p:spPr>
        <p:txBody>
          <a:bodyPr wrap="square" rtlCol="0">
            <a:spAutoFit/>
          </a:bodyPr>
          <a:lstStyle/>
          <a:p>
            <a:r>
              <a:rPr lang="ja-JP" altLang="en-US" sz="1000" b="1">
                <a:latin typeface="Meiryo UI" panose="020B0604030504040204" pitchFamily="34" charset="-128"/>
                <a:ea typeface="Meiryo UI" panose="020B0604030504040204" pitchFamily="34" charset="-128"/>
              </a:rPr>
              <a:t>ストレージ</a:t>
            </a:r>
            <a:endParaRPr lang="en-US" sz="1000" b="1">
              <a:latin typeface="Meiryo UI" panose="020B0604030504040204" pitchFamily="34" charset="-128"/>
              <a:ea typeface="Meiryo UI" panose="020B0604030504040204" pitchFamily="34" charset="-128"/>
            </a:endParaRPr>
          </a:p>
        </p:txBody>
      </p:sp>
      <p:cxnSp>
        <p:nvCxnSpPr>
          <p:cNvPr id="111" name="Straight Arrow Connector 542">
            <a:extLst>
              <a:ext uri="{FF2B5EF4-FFF2-40B4-BE49-F238E27FC236}">
                <a16:creationId xmlns:a16="http://schemas.microsoft.com/office/drawing/2014/main" id="{AE2DC663-0F32-D04A-B20E-1F6EA5E82C18}"/>
              </a:ext>
            </a:extLst>
          </p:cNvPr>
          <p:cNvCxnSpPr>
            <a:cxnSpLocks/>
            <a:endCxn id="108" idx="1"/>
          </p:cNvCxnSpPr>
          <p:nvPr/>
        </p:nvCxnSpPr>
        <p:spPr>
          <a:xfrm>
            <a:off x="7095654" y="2627514"/>
            <a:ext cx="604664"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2" name="Rounded Rectangle 59">
            <a:extLst>
              <a:ext uri="{FF2B5EF4-FFF2-40B4-BE49-F238E27FC236}">
                <a16:creationId xmlns:a16="http://schemas.microsoft.com/office/drawing/2014/main" id="{7EAF8F44-7971-054B-9D40-E72EF3F53AC8}"/>
              </a:ext>
            </a:extLst>
          </p:cNvPr>
          <p:cNvSpPr/>
          <p:nvPr/>
        </p:nvSpPr>
        <p:spPr>
          <a:xfrm>
            <a:off x="9272649" y="3030343"/>
            <a:ext cx="932875" cy="1503306"/>
          </a:xfrm>
          <a:prstGeom prst="roundRect">
            <a:avLst>
              <a:gd name="adj" fmla="val 14341"/>
            </a:avLst>
          </a:prstGeom>
          <a:solidFill>
            <a:schemeClr val="accent3">
              <a:alpha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b="1">
              <a:latin typeface="Meiryo UI" panose="020B0604030504040204" pitchFamily="34" charset="-128"/>
              <a:ea typeface="Meiryo UI" panose="020B0604030504040204" pitchFamily="34" charset="-128"/>
            </a:endParaRPr>
          </a:p>
        </p:txBody>
      </p:sp>
      <p:sp>
        <p:nvSpPr>
          <p:cNvPr id="113" name="TextBox 544">
            <a:extLst>
              <a:ext uri="{FF2B5EF4-FFF2-40B4-BE49-F238E27FC236}">
                <a16:creationId xmlns:a16="http://schemas.microsoft.com/office/drawing/2014/main" id="{D35EDB98-E277-D143-B9B5-B2044C92ED62}"/>
              </a:ext>
            </a:extLst>
          </p:cNvPr>
          <p:cNvSpPr txBox="1"/>
          <p:nvPr/>
        </p:nvSpPr>
        <p:spPr>
          <a:xfrm>
            <a:off x="9694259" y="3084114"/>
            <a:ext cx="903742" cy="246221"/>
          </a:xfrm>
          <a:prstGeom prst="rect">
            <a:avLst/>
          </a:prstGeom>
          <a:noFill/>
        </p:spPr>
        <p:txBody>
          <a:bodyPr wrap="square" rtlCol="0">
            <a:spAutoFit/>
          </a:bodyPr>
          <a:lstStyle/>
          <a:p>
            <a:r>
              <a:rPr lang="ja-JP" altLang="en-US" sz="1000" b="1">
                <a:latin typeface="Meiryo UI" panose="020B0604030504040204" pitchFamily="34" charset="-128"/>
                <a:ea typeface="Meiryo UI" panose="020B0604030504040204" pitchFamily="34" charset="-128"/>
              </a:rPr>
              <a:t>外部連携</a:t>
            </a:r>
            <a:endParaRPr lang="en-US" sz="1000" b="1">
              <a:latin typeface="Meiryo UI" panose="020B0604030504040204" pitchFamily="34" charset="-128"/>
              <a:ea typeface="Meiryo UI" panose="020B0604030504040204" pitchFamily="34" charset="-128"/>
            </a:endParaRPr>
          </a:p>
        </p:txBody>
      </p:sp>
      <p:sp>
        <p:nvSpPr>
          <p:cNvPr id="114" name="Multidocument 63">
            <a:extLst>
              <a:ext uri="{FF2B5EF4-FFF2-40B4-BE49-F238E27FC236}">
                <a16:creationId xmlns:a16="http://schemas.microsoft.com/office/drawing/2014/main" id="{2DDDC17D-4F0E-0E4A-A078-4B7E288C9D82}"/>
              </a:ext>
            </a:extLst>
          </p:cNvPr>
          <p:cNvSpPr/>
          <p:nvPr/>
        </p:nvSpPr>
        <p:spPr>
          <a:xfrm>
            <a:off x="9910628" y="3415742"/>
            <a:ext cx="475684" cy="589695"/>
          </a:xfrm>
          <a:prstGeom prst="flowChartMultidocumen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800">
                <a:solidFill>
                  <a:schemeClr val="tx1"/>
                </a:solidFill>
                <a:latin typeface="Meiryo UI" panose="020B0604030504040204" pitchFamily="34" charset="-128"/>
                <a:ea typeface="Meiryo UI" panose="020B0604030504040204" pitchFamily="34" charset="-128"/>
              </a:rPr>
              <a:t>Files</a:t>
            </a:r>
          </a:p>
        </p:txBody>
      </p:sp>
      <p:pic>
        <p:nvPicPr>
          <p:cNvPr id="120" name="Graphic 551">
            <a:extLst>
              <a:ext uri="{FF2B5EF4-FFF2-40B4-BE49-F238E27FC236}">
                <a16:creationId xmlns:a16="http://schemas.microsoft.com/office/drawing/2014/main" id="{2CC56916-2F93-D645-9D6D-7F97FFD12EF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119012" y="4874731"/>
            <a:ext cx="338824" cy="333266"/>
          </a:xfrm>
          <a:prstGeom prst="rect">
            <a:avLst/>
          </a:prstGeom>
        </p:spPr>
      </p:pic>
      <p:pic>
        <p:nvPicPr>
          <p:cNvPr id="121" name="Graphic 552">
            <a:extLst>
              <a:ext uri="{FF2B5EF4-FFF2-40B4-BE49-F238E27FC236}">
                <a16:creationId xmlns:a16="http://schemas.microsoft.com/office/drawing/2014/main" id="{95CC3722-3B7E-7347-92F7-322F8FBA9C13}"/>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715782" y="4874731"/>
            <a:ext cx="338824" cy="333266"/>
          </a:xfrm>
          <a:prstGeom prst="rect">
            <a:avLst/>
          </a:prstGeom>
        </p:spPr>
      </p:pic>
      <p:sp>
        <p:nvSpPr>
          <p:cNvPr id="122" name="TextBox 554">
            <a:extLst>
              <a:ext uri="{FF2B5EF4-FFF2-40B4-BE49-F238E27FC236}">
                <a16:creationId xmlns:a16="http://schemas.microsoft.com/office/drawing/2014/main" id="{989D2178-A468-4D46-B718-E2DE40E50A3D}"/>
              </a:ext>
            </a:extLst>
          </p:cNvPr>
          <p:cNvSpPr txBox="1"/>
          <p:nvPr/>
        </p:nvSpPr>
        <p:spPr>
          <a:xfrm>
            <a:off x="5935889" y="5175997"/>
            <a:ext cx="696286" cy="307777"/>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Amazon</a:t>
            </a:r>
          </a:p>
          <a:p>
            <a:pPr algn="ctr"/>
            <a:r>
              <a:rPr lang="en-US" sz="700">
                <a:latin typeface="Meiryo UI" panose="020B0604030504040204" pitchFamily="34" charset="-128"/>
                <a:ea typeface="Meiryo UI" panose="020B0604030504040204" pitchFamily="34" charset="-128"/>
              </a:rPr>
              <a:t>SNS</a:t>
            </a:r>
          </a:p>
        </p:txBody>
      </p:sp>
      <p:sp>
        <p:nvSpPr>
          <p:cNvPr id="123" name="TextBox 555">
            <a:extLst>
              <a:ext uri="{FF2B5EF4-FFF2-40B4-BE49-F238E27FC236}">
                <a16:creationId xmlns:a16="http://schemas.microsoft.com/office/drawing/2014/main" id="{F5AC5CF2-01A4-4740-9FE0-89B7E6FDEC27}"/>
              </a:ext>
            </a:extLst>
          </p:cNvPr>
          <p:cNvSpPr txBox="1"/>
          <p:nvPr/>
        </p:nvSpPr>
        <p:spPr>
          <a:xfrm>
            <a:off x="6541279" y="5175997"/>
            <a:ext cx="700200" cy="307777"/>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Amazon</a:t>
            </a:r>
          </a:p>
          <a:p>
            <a:pPr algn="ctr"/>
            <a:r>
              <a:rPr lang="en-US" sz="700">
                <a:latin typeface="Meiryo UI" panose="020B0604030504040204" pitchFamily="34" charset="-128"/>
                <a:ea typeface="Meiryo UI" panose="020B0604030504040204" pitchFamily="34" charset="-128"/>
              </a:rPr>
              <a:t>SQS</a:t>
            </a:r>
          </a:p>
        </p:txBody>
      </p:sp>
      <p:pic>
        <p:nvPicPr>
          <p:cNvPr id="124" name="Graphic 556">
            <a:extLst>
              <a:ext uri="{FF2B5EF4-FFF2-40B4-BE49-F238E27FC236}">
                <a16:creationId xmlns:a16="http://schemas.microsoft.com/office/drawing/2014/main" id="{58C8461B-5173-9C4A-BF55-C884C3AB44DE}"/>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873179" y="4874731"/>
            <a:ext cx="338824" cy="333266"/>
          </a:xfrm>
          <a:prstGeom prst="rect">
            <a:avLst/>
          </a:prstGeom>
        </p:spPr>
      </p:pic>
      <p:sp>
        <p:nvSpPr>
          <p:cNvPr id="125" name="TextBox 557">
            <a:extLst>
              <a:ext uri="{FF2B5EF4-FFF2-40B4-BE49-F238E27FC236}">
                <a16:creationId xmlns:a16="http://schemas.microsoft.com/office/drawing/2014/main" id="{BB15056B-F8E3-C040-B050-CCBA6B7EAC46}"/>
              </a:ext>
            </a:extLst>
          </p:cNvPr>
          <p:cNvSpPr txBox="1"/>
          <p:nvPr/>
        </p:nvSpPr>
        <p:spPr>
          <a:xfrm>
            <a:off x="4630345" y="5175997"/>
            <a:ext cx="784542" cy="307777"/>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Amazon</a:t>
            </a:r>
          </a:p>
          <a:p>
            <a:pPr algn="ctr"/>
            <a:r>
              <a:rPr lang="en-US" sz="700">
                <a:latin typeface="Meiryo UI" panose="020B0604030504040204" pitchFamily="34" charset="-128"/>
                <a:ea typeface="Meiryo UI" panose="020B0604030504040204" pitchFamily="34" charset="-128"/>
              </a:rPr>
              <a:t>CloudWatch</a:t>
            </a:r>
          </a:p>
        </p:txBody>
      </p:sp>
      <p:sp>
        <p:nvSpPr>
          <p:cNvPr id="126" name="Freeform 89">
            <a:extLst>
              <a:ext uri="{FF2B5EF4-FFF2-40B4-BE49-F238E27FC236}">
                <a16:creationId xmlns:a16="http://schemas.microsoft.com/office/drawing/2014/main" id="{2FFFC402-7A7C-9D48-867C-1D85A110D6FD}"/>
              </a:ext>
            </a:extLst>
          </p:cNvPr>
          <p:cNvSpPr/>
          <p:nvPr/>
        </p:nvSpPr>
        <p:spPr>
          <a:xfrm rot="5400000" flipH="1" flipV="1">
            <a:off x="4897925" y="4199415"/>
            <a:ext cx="804277" cy="54634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latin typeface="Meiryo UI" panose="020B0604030504040204" pitchFamily="34" charset="-128"/>
              <a:ea typeface="Meiryo UI" panose="020B0604030504040204" pitchFamily="34" charset="-128"/>
            </a:endParaRPr>
          </a:p>
        </p:txBody>
      </p:sp>
      <p:sp>
        <p:nvSpPr>
          <p:cNvPr id="127" name="Freeform 90">
            <a:extLst>
              <a:ext uri="{FF2B5EF4-FFF2-40B4-BE49-F238E27FC236}">
                <a16:creationId xmlns:a16="http://schemas.microsoft.com/office/drawing/2014/main" id="{3436D3DA-9B6A-FA4A-A370-A7447944CFDE}"/>
              </a:ext>
            </a:extLst>
          </p:cNvPr>
          <p:cNvSpPr/>
          <p:nvPr/>
        </p:nvSpPr>
        <p:spPr>
          <a:xfrm flipH="1" flipV="1">
            <a:off x="4383707" y="3662713"/>
            <a:ext cx="489469" cy="136313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latin typeface="Meiryo UI" panose="020B0604030504040204" pitchFamily="34" charset="-128"/>
              <a:ea typeface="Meiryo UI" panose="020B0604030504040204" pitchFamily="34" charset="-128"/>
            </a:endParaRPr>
          </a:p>
        </p:txBody>
      </p:sp>
      <p:cxnSp>
        <p:nvCxnSpPr>
          <p:cNvPr id="128" name="Straight Arrow Connector 560">
            <a:extLst>
              <a:ext uri="{FF2B5EF4-FFF2-40B4-BE49-F238E27FC236}">
                <a16:creationId xmlns:a16="http://schemas.microsoft.com/office/drawing/2014/main" id="{CC11C9EC-63B6-1644-AC02-6BB4CFB15A36}"/>
              </a:ext>
            </a:extLst>
          </p:cNvPr>
          <p:cNvCxnSpPr>
            <a:cxnSpLocks/>
            <a:stCxn id="120" idx="0"/>
          </p:cNvCxnSpPr>
          <p:nvPr/>
        </p:nvCxnSpPr>
        <p:spPr>
          <a:xfrm flipV="1">
            <a:off x="6288424" y="4366672"/>
            <a:ext cx="0" cy="50806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9" name="Straight Arrow Connector 561">
            <a:extLst>
              <a:ext uri="{FF2B5EF4-FFF2-40B4-BE49-F238E27FC236}">
                <a16:creationId xmlns:a16="http://schemas.microsoft.com/office/drawing/2014/main" id="{C06584FA-BC0C-1E40-B1CB-7BE7CC72E24C}"/>
              </a:ext>
            </a:extLst>
          </p:cNvPr>
          <p:cNvCxnSpPr>
            <a:cxnSpLocks/>
          </p:cNvCxnSpPr>
          <p:nvPr/>
        </p:nvCxnSpPr>
        <p:spPr>
          <a:xfrm flipV="1">
            <a:off x="6890984" y="4366672"/>
            <a:ext cx="0" cy="50806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30" name="Graphic 562">
            <a:extLst>
              <a:ext uri="{FF2B5EF4-FFF2-40B4-BE49-F238E27FC236}">
                <a16:creationId xmlns:a16="http://schemas.microsoft.com/office/drawing/2014/main" id="{6ACD123F-9B06-294B-8196-8D808FC37248}"/>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319236" y="4874731"/>
            <a:ext cx="338824" cy="333266"/>
          </a:xfrm>
          <a:prstGeom prst="rect">
            <a:avLst/>
          </a:prstGeom>
        </p:spPr>
      </p:pic>
      <p:sp>
        <p:nvSpPr>
          <p:cNvPr id="131" name="TextBox 563">
            <a:extLst>
              <a:ext uri="{FF2B5EF4-FFF2-40B4-BE49-F238E27FC236}">
                <a16:creationId xmlns:a16="http://schemas.microsoft.com/office/drawing/2014/main" id="{71A5EF36-1F10-4646-B536-A082481C30E2}"/>
              </a:ext>
            </a:extLst>
          </p:cNvPr>
          <p:cNvSpPr txBox="1"/>
          <p:nvPr/>
        </p:nvSpPr>
        <p:spPr>
          <a:xfrm>
            <a:off x="3096377" y="5202550"/>
            <a:ext cx="784542" cy="307777"/>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Amazon</a:t>
            </a:r>
          </a:p>
          <a:p>
            <a:pPr algn="ctr"/>
            <a:r>
              <a:rPr lang="en-US" sz="700">
                <a:latin typeface="Meiryo UI" panose="020B0604030504040204" pitchFamily="34" charset="-128"/>
                <a:ea typeface="Meiryo UI" panose="020B0604030504040204" pitchFamily="34" charset="-128"/>
              </a:rPr>
              <a:t>Cognito</a:t>
            </a:r>
          </a:p>
        </p:txBody>
      </p:sp>
      <p:cxnSp>
        <p:nvCxnSpPr>
          <p:cNvPr id="132" name="Straight Arrow Connector 564">
            <a:extLst>
              <a:ext uri="{FF2B5EF4-FFF2-40B4-BE49-F238E27FC236}">
                <a16:creationId xmlns:a16="http://schemas.microsoft.com/office/drawing/2014/main" id="{8B7DC790-D5AA-1D48-B4D1-EC357192D562}"/>
              </a:ext>
            </a:extLst>
          </p:cNvPr>
          <p:cNvCxnSpPr>
            <a:cxnSpLocks/>
            <a:stCxn id="94" idx="2"/>
            <a:endCxn id="130" idx="0"/>
          </p:cNvCxnSpPr>
          <p:nvPr/>
        </p:nvCxnSpPr>
        <p:spPr>
          <a:xfrm>
            <a:off x="3488648" y="4457665"/>
            <a:ext cx="0" cy="417066"/>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33" name="Rectangle 565">
            <a:extLst>
              <a:ext uri="{FF2B5EF4-FFF2-40B4-BE49-F238E27FC236}">
                <a16:creationId xmlns:a16="http://schemas.microsoft.com/office/drawing/2014/main" id="{B76EEF32-362C-0146-A40F-652B50988759}"/>
              </a:ext>
            </a:extLst>
          </p:cNvPr>
          <p:cNvSpPr/>
          <p:nvPr/>
        </p:nvSpPr>
        <p:spPr>
          <a:xfrm>
            <a:off x="5573237" y="2279544"/>
            <a:ext cx="1521206" cy="20871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22860" numCol="1" spcCol="0" rtlCol="0" fromWordArt="0" anchor="t" anchorCtr="0" forceAA="0" compatLnSpc="1">
            <a:prstTxWarp prst="textNoShape">
              <a:avLst/>
            </a:prstTxWarp>
            <a:noAutofit/>
          </a:bodyPr>
          <a:lstStyle/>
          <a:p>
            <a:pPr algn="ctr"/>
            <a:r>
              <a:rPr lang="en-US" sz="1000" b="1">
                <a:solidFill>
                  <a:srgbClr val="5A6B86"/>
                </a:solidFill>
                <a:latin typeface="Meiryo UI" panose="020B0604030504040204" pitchFamily="34" charset="-128"/>
                <a:ea typeface="Meiryo UI" panose="020B0604030504040204" pitchFamily="34" charset="-128"/>
              </a:rPr>
              <a:t>EKS Cluster</a:t>
            </a:r>
          </a:p>
        </p:txBody>
      </p:sp>
      <p:pic>
        <p:nvPicPr>
          <p:cNvPr id="134" name="Graphic 566">
            <a:extLst>
              <a:ext uri="{FF2B5EF4-FFF2-40B4-BE49-F238E27FC236}">
                <a16:creationId xmlns:a16="http://schemas.microsoft.com/office/drawing/2014/main" id="{D0ACEC99-3440-0D46-A176-4648E36C850E}"/>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573234" y="2272750"/>
            <a:ext cx="340099" cy="334520"/>
          </a:xfrm>
          <a:prstGeom prst="rect">
            <a:avLst/>
          </a:prstGeom>
        </p:spPr>
      </p:pic>
      <p:sp>
        <p:nvSpPr>
          <p:cNvPr id="135" name="Rounded Rectangle 77">
            <a:extLst>
              <a:ext uri="{FF2B5EF4-FFF2-40B4-BE49-F238E27FC236}">
                <a16:creationId xmlns:a16="http://schemas.microsoft.com/office/drawing/2014/main" id="{97AFCBEC-60B6-0E4E-B929-3DC3E4672126}"/>
              </a:ext>
            </a:extLst>
          </p:cNvPr>
          <p:cNvSpPr/>
          <p:nvPr/>
        </p:nvSpPr>
        <p:spPr>
          <a:xfrm>
            <a:off x="6381172" y="2704099"/>
            <a:ext cx="278334" cy="23108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b="1">
              <a:latin typeface="Meiryo UI" panose="020B0604030504040204" pitchFamily="34" charset="-128"/>
              <a:ea typeface="Meiryo UI" panose="020B0604030504040204" pitchFamily="34" charset="-128"/>
            </a:endParaRPr>
          </a:p>
        </p:txBody>
      </p:sp>
      <p:sp>
        <p:nvSpPr>
          <p:cNvPr id="136" name="TextBox 568">
            <a:extLst>
              <a:ext uri="{FF2B5EF4-FFF2-40B4-BE49-F238E27FC236}">
                <a16:creationId xmlns:a16="http://schemas.microsoft.com/office/drawing/2014/main" id="{C4C66BA0-859A-8842-BE8A-17F456C9D94A}"/>
              </a:ext>
            </a:extLst>
          </p:cNvPr>
          <p:cNvSpPr txBox="1"/>
          <p:nvPr/>
        </p:nvSpPr>
        <p:spPr>
          <a:xfrm>
            <a:off x="6215987" y="2877328"/>
            <a:ext cx="612104" cy="246221"/>
          </a:xfrm>
          <a:prstGeom prst="rect">
            <a:avLst/>
          </a:prstGeom>
          <a:noFill/>
        </p:spPr>
        <p:txBody>
          <a:bodyPr wrap="square" rtlCol="0">
            <a:spAutoFit/>
          </a:bodyPr>
          <a:lstStyle/>
          <a:p>
            <a:pPr algn="ctr"/>
            <a:r>
              <a:rPr lang="en-US" sz="1000" b="1">
                <a:solidFill>
                  <a:schemeClr val="tx1">
                    <a:lumMod val="50000"/>
                    <a:lumOff val="50000"/>
                  </a:schemeClr>
                </a:solidFill>
                <a:latin typeface="Meiryo UI" panose="020B0604030504040204" pitchFamily="34" charset="-128"/>
                <a:ea typeface="Meiryo UI" panose="020B0604030504040204" pitchFamily="34" charset="-128"/>
              </a:rPr>
              <a:t>Pod</a:t>
            </a:r>
          </a:p>
        </p:txBody>
      </p:sp>
      <p:sp>
        <p:nvSpPr>
          <p:cNvPr id="137" name="Rounded Rectangle 97">
            <a:extLst>
              <a:ext uri="{FF2B5EF4-FFF2-40B4-BE49-F238E27FC236}">
                <a16:creationId xmlns:a16="http://schemas.microsoft.com/office/drawing/2014/main" id="{14490245-2036-7A45-AD29-EF88150FA597}"/>
              </a:ext>
            </a:extLst>
          </p:cNvPr>
          <p:cNvSpPr/>
          <p:nvPr/>
        </p:nvSpPr>
        <p:spPr>
          <a:xfrm>
            <a:off x="6381172" y="3111040"/>
            <a:ext cx="278334" cy="23108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b="1">
              <a:latin typeface="Meiryo UI" panose="020B0604030504040204" pitchFamily="34" charset="-128"/>
              <a:ea typeface="Meiryo UI" panose="020B0604030504040204" pitchFamily="34" charset="-128"/>
            </a:endParaRPr>
          </a:p>
        </p:txBody>
      </p:sp>
      <p:sp>
        <p:nvSpPr>
          <p:cNvPr id="138" name="TextBox 570">
            <a:extLst>
              <a:ext uri="{FF2B5EF4-FFF2-40B4-BE49-F238E27FC236}">
                <a16:creationId xmlns:a16="http://schemas.microsoft.com/office/drawing/2014/main" id="{6CAFD556-66B3-EC4E-BDCB-2E56E1B82DDF}"/>
              </a:ext>
            </a:extLst>
          </p:cNvPr>
          <p:cNvSpPr txBox="1"/>
          <p:nvPr/>
        </p:nvSpPr>
        <p:spPr>
          <a:xfrm>
            <a:off x="6215987" y="3284269"/>
            <a:ext cx="612104" cy="246221"/>
          </a:xfrm>
          <a:prstGeom prst="rect">
            <a:avLst/>
          </a:prstGeom>
          <a:noFill/>
        </p:spPr>
        <p:txBody>
          <a:bodyPr wrap="square" rtlCol="0">
            <a:spAutoFit/>
          </a:bodyPr>
          <a:lstStyle/>
          <a:p>
            <a:pPr algn="ctr"/>
            <a:r>
              <a:rPr lang="en-US" sz="1000" b="1">
                <a:solidFill>
                  <a:schemeClr val="tx1">
                    <a:lumMod val="50000"/>
                    <a:lumOff val="50000"/>
                  </a:schemeClr>
                </a:solidFill>
                <a:latin typeface="Meiryo UI" panose="020B0604030504040204" pitchFamily="34" charset="-128"/>
                <a:ea typeface="Meiryo UI" panose="020B0604030504040204" pitchFamily="34" charset="-128"/>
              </a:rPr>
              <a:t>Pod</a:t>
            </a:r>
          </a:p>
        </p:txBody>
      </p:sp>
      <p:sp>
        <p:nvSpPr>
          <p:cNvPr id="139" name="Rounded Rectangle 99">
            <a:extLst>
              <a:ext uri="{FF2B5EF4-FFF2-40B4-BE49-F238E27FC236}">
                <a16:creationId xmlns:a16="http://schemas.microsoft.com/office/drawing/2014/main" id="{B69DBACA-9BA3-AA4A-BA25-61D80257D90B}"/>
              </a:ext>
            </a:extLst>
          </p:cNvPr>
          <p:cNvSpPr/>
          <p:nvPr/>
        </p:nvSpPr>
        <p:spPr>
          <a:xfrm>
            <a:off x="6390070" y="3517339"/>
            <a:ext cx="278334" cy="23108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b="1">
              <a:latin typeface="Meiryo UI" panose="020B0604030504040204" pitchFamily="34" charset="-128"/>
              <a:ea typeface="Meiryo UI" panose="020B0604030504040204" pitchFamily="34" charset="-128"/>
            </a:endParaRPr>
          </a:p>
        </p:txBody>
      </p:sp>
      <p:sp>
        <p:nvSpPr>
          <p:cNvPr id="140" name="TextBox 572">
            <a:extLst>
              <a:ext uri="{FF2B5EF4-FFF2-40B4-BE49-F238E27FC236}">
                <a16:creationId xmlns:a16="http://schemas.microsoft.com/office/drawing/2014/main" id="{747C9415-BDC9-9746-82A0-5EE4C634C4FC}"/>
              </a:ext>
            </a:extLst>
          </p:cNvPr>
          <p:cNvSpPr txBox="1"/>
          <p:nvPr/>
        </p:nvSpPr>
        <p:spPr>
          <a:xfrm>
            <a:off x="6224885" y="3690568"/>
            <a:ext cx="612104" cy="246221"/>
          </a:xfrm>
          <a:prstGeom prst="rect">
            <a:avLst/>
          </a:prstGeom>
          <a:noFill/>
        </p:spPr>
        <p:txBody>
          <a:bodyPr wrap="square" rtlCol="0">
            <a:spAutoFit/>
          </a:bodyPr>
          <a:lstStyle/>
          <a:p>
            <a:pPr algn="ctr"/>
            <a:r>
              <a:rPr lang="en-US" sz="1000" b="1">
                <a:solidFill>
                  <a:schemeClr val="tx1">
                    <a:lumMod val="50000"/>
                    <a:lumOff val="50000"/>
                  </a:schemeClr>
                </a:solidFill>
                <a:latin typeface="Meiryo UI" panose="020B0604030504040204" pitchFamily="34" charset="-128"/>
                <a:ea typeface="Meiryo UI" panose="020B0604030504040204" pitchFamily="34" charset="-128"/>
              </a:rPr>
              <a:t>Pod</a:t>
            </a:r>
          </a:p>
        </p:txBody>
      </p:sp>
      <p:sp>
        <p:nvSpPr>
          <p:cNvPr id="141" name="Rounded Rectangle 104">
            <a:extLst>
              <a:ext uri="{FF2B5EF4-FFF2-40B4-BE49-F238E27FC236}">
                <a16:creationId xmlns:a16="http://schemas.microsoft.com/office/drawing/2014/main" id="{0C2879B4-E2B3-5F43-8796-C94D0D40BDFC}"/>
              </a:ext>
            </a:extLst>
          </p:cNvPr>
          <p:cNvSpPr/>
          <p:nvPr/>
        </p:nvSpPr>
        <p:spPr>
          <a:xfrm>
            <a:off x="6390070" y="3959862"/>
            <a:ext cx="278334" cy="23108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b="1">
              <a:latin typeface="Meiryo UI" panose="020B0604030504040204" pitchFamily="34" charset="-128"/>
              <a:ea typeface="Meiryo UI" panose="020B0604030504040204" pitchFamily="34" charset="-128"/>
            </a:endParaRPr>
          </a:p>
        </p:txBody>
      </p:sp>
      <p:sp>
        <p:nvSpPr>
          <p:cNvPr id="142" name="TextBox 574">
            <a:extLst>
              <a:ext uri="{FF2B5EF4-FFF2-40B4-BE49-F238E27FC236}">
                <a16:creationId xmlns:a16="http://schemas.microsoft.com/office/drawing/2014/main" id="{AD26BD59-1577-514A-AC07-B094D862078D}"/>
              </a:ext>
            </a:extLst>
          </p:cNvPr>
          <p:cNvSpPr txBox="1"/>
          <p:nvPr/>
        </p:nvSpPr>
        <p:spPr>
          <a:xfrm>
            <a:off x="6224885" y="4133091"/>
            <a:ext cx="612104" cy="246221"/>
          </a:xfrm>
          <a:prstGeom prst="rect">
            <a:avLst/>
          </a:prstGeom>
          <a:noFill/>
        </p:spPr>
        <p:txBody>
          <a:bodyPr wrap="square" rtlCol="0">
            <a:spAutoFit/>
          </a:bodyPr>
          <a:lstStyle/>
          <a:p>
            <a:pPr algn="ctr"/>
            <a:r>
              <a:rPr lang="en-US" sz="1000" b="1">
                <a:solidFill>
                  <a:schemeClr val="tx1">
                    <a:lumMod val="50000"/>
                    <a:lumOff val="50000"/>
                  </a:schemeClr>
                </a:solidFill>
                <a:latin typeface="Meiryo UI" panose="020B0604030504040204" pitchFamily="34" charset="-128"/>
                <a:ea typeface="Meiryo UI" panose="020B0604030504040204" pitchFamily="34" charset="-128"/>
              </a:rPr>
              <a:t>Pod</a:t>
            </a:r>
          </a:p>
        </p:txBody>
      </p:sp>
      <p:sp>
        <p:nvSpPr>
          <p:cNvPr id="143" name="Rounded Rectangle 107">
            <a:extLst>
              <a:ext uri="{FF2B5EF4-FFF2-40B4-BE49-F238E27FC236}">
                <a16:creationId xmlns:a16="http://schemas.microsoft.com/office/drawing/2014/main" id="{476F5A12-66E2-324C-B3B7-5D4B821BB597}"/>
              </a:ext>
            </a:extLst>
          </p:cNvPr>
          <p:cNvSpPr/>
          <p:nvPr/>
        </p:nvSpPr>
        <p:spPr>
          <a:xfrm>
            <a:off x="5584615" y="3109371"/>
            <a:ext cx="501803" cy="28881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700" b="1">
                <a:latin typeface="Meiryo UI" panose="020B0604030504040204" pitchFamily="34" charset="-128"/>
                <a:ea typeface="Meiryo UI" panose="020B0604030504040204" pitchFamily="34" charset="-128"/>
              </a:rPr>
              <a:t>K8s service</a:t>
            </a:r>
          </a:p>
        </p:txBody>
      </p:sp>
      <p:pic>
        <p:nvPicPr>
          <p:cNvPr id="145" name="Graphic 577">
            <a:extLst>
              <a:ext uri="{FF2B5EF4-FFF2-40B4-BE49-F238E27FC236}">
                <a16:creationId xmlns:a16="http://schemas.microsoft.com/office/drawing/2014/main" id="{0BC3A43E-BDDA-6B4C-9E8C-D96DC3D1041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236824" y="3084114"/>
            <a:ext cx="338824" cy="333266"/>
          </a:xfrm>
          <a:prstGeom prst="rect">
            <a:avLst/>
          </a:prstGeom>
        </p:spPr>
      </p:pic>
      <p:sp>
        <p:nvSpPr>
          <p:cNvPr id="146" name="TextBox 578">
            <a:extLst>
              <a:ext uri="{FF2B5EF4-FFF2-40B4-BE49-F238E27FC236}">
                <a16:creationId xmlns:a16="http://schemas.microsoft.com/office/drawing/2014/main" id="{99A0A268-357B-8F45-8BAA-75AB05466BBF}"/>
              </a:ext>
            </a:extLst>
          </p:cNvPr>
          <p:cNvSpPr txBox="1"/>
          <p:nvPr/>
        </p:nvSpPr>
        <p:spPr>
          <a:xfrm>
            <a:off x="5044041" y="3450015"/>
            <a:ext cx="784542" cy="200055"/>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NLB</a:t>
            </a:r>
          </a:p>
        </p:txBody>
      </p:sp>
      <p:sp>
        <p:nvSpPr>
          <p:cNvPr id="148" name="TextBox 580">
            <a:extLst>
              <a:ext uri="{FF2B5EF4-FFF2-40B4-BE49-F238E27FC236}">
                <a16:creationId xmlns:a16="http://schemas.microsoft.com/office/drawing/2014/main" id="{E8260330-8DFF-FE4A-92E2-C9564548492C}"/>
              </a:ext>
            </a:extLst>
          </p:cNvPr>
          <p:cNvSpPr txBox="1"/>
          <p:nvPr/>
        </p:nvSpPr>
        <p:spPr>
          <a:xfrm>
            <a:off x="8665878" y="3947776"/>
            <a:ext cx="838517" cy="307777"/>
          </a:xfrm>
          <a:prstGeom prst="rect">
            <a:avLst/>
          </a:prstGeom>
          <a:noFill/>
        </p:spPr>
        <p:txBody>
          <a:bodyPr wrap="square" rtlCol="0">
            <a:spAutoFit/>
          </a:bodyPr>
          <a:lstStyle/>
          <a:p>
            <a:r>
              <a:rPr lang="en-US" sz="700">
                <a:latin typeface="Meiryo UI" panose="020B0604030504040204" pitchFamily="34" charset="-128"/>
                <a:ea typeface="Meiryo UI" panose="020B0604030504040204" pitchFamily="34" charset="-128"/>
              </a:rPr>
              <a:t>Direct</a:t>
            </a:r>
          </a:p>
          <a:p>
            <a:r>
              <a:rPr lang="en-US" sz="700">
                <a:latin typeface="Meiryo UI" panose="020B0604030504040204" pitchFamily="34" charset="-128"/>
                <a:ea typeface="Meiryo UI" panose="020B0604030504040204" pitchFamily="34" charset="-128"/>
              </a:rPr>
              <a:t>Connect</a:t>
            </a:r>
          </a:p>
        </p:txBody>
      </p:sp>
      <p:cxnSp>
        <p:nvCxnSpPr>
          <p:cNvPr id="149" name="Straight Arrow Connector 581">
            <a:extLst>
              <a:ext uri="{FF2B5EF4-FFF2-40B4-BE49-F238E27FC236}">
                <a16:creationId xmlns:a16="http://schemas.microsoft.com/office/drawing/2014/main" id="{AEDFBE75-5136-2C42-BBF8-9006610E2100}"/>
              </a:ext>
            </a:extLst>
          </p:cNvPr>
          <p:cNvCxnSpPr>
            <a:cxnSpLocks/>
            <a:stCxn id="143" idx="3"/>
            <a:endCxn id="135" idx="1"/>
          </p:cNvCxnSpPr>
          <p:nvPr/>
        </p:nvCxnSpPr>
        <p:spPr>
          <a:xfrm flipV="1">
            <a:off x="6086418" y="2819641"/>
            <a:ext cx="294755" cy="434139"/>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0" name="Straight Arrow Connector 582">
            <a:extLst>
              <a:ext uri="{FF2B5EF4-FFF2-40B4-BE49-F238E27FC236}">
                <a16:creationId xmlns:a16="http://schemas.microsoft.com/office/drawing/2014/main" id="{8A80A3B0-6666-154B-B15A-AD11A6477042}"/>
              </a:ext>
            </a:extLst>
          </p:cNvPr>
          <p:cNvCxnSpPr>
            <a:cxnSpLocks/>
            <a:endCxn id="137" idx="1"/>
          </p:cNvCxnSpPr>
          <p:nvPr/>
        </p:nvCxnSpPr>
        <p:spPr>
          <a:xfrm flipV="1">
            <a:off x="6090310" y="3226583"/>
            <a:ext cx="290863" cy="9868"/>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1" name="Straight Arrow Connector 583">
            <a:extLst>
              <a:ext uri="{FF2B5EF4-FFF2-40B4-BE49-F238E27FC236}">
                <a16:creationId xmlns:a16="http://schemas.microsoft.com/office/drawing/2014/main" id="{0F257714-388F-BF42-9D77-FD189D2DFF55}"/>
              </a:ext>
            </a:extLst>
          </p:cNvPr>
          <p:cNvCxnSpPr>
            <a:cxnSpLocks/>
            <a:endCxn id="139" idx="1"/>
          </p:cNvCxnSpPr>
          <p:nvPr/>
        </p:nvCxnSpPr>
        <p:spPr>
          <a:xfrm>
            <a:off x="6095385" y="3242918"/>
            <a:ext cx="294685" cy="389963"/>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2" name="Straight Arrow Connector 584">
            <a:extLst>
              <a:ext uri="{FF2B5EF4-FFF2-40B4-BE49-F238E27FC236}">
                <a16:creationId xmlns:a16="http://schemas.microsoft.com/office/drawing/2014/main" id="{C9D408ED-D03A-5840-BF04-1221B3CC8732}"/>
              </a:ext>
            </a:extLst>
          </p:cNvPr>
          <p:cNvCxnSpPr>
            <a:cxnSpLocks/>
            <a:stCxn id="143" idx="3"/>
            <a:endCxn id="141" idx="1"/>
          </p:cNvCxnSpPr>
          <p:nvPr/>
        </p:nvCxnSpPr>
        <p:spPr>
          <a:xfrm>
            <a:off x="6086418" y="3253780"/>
            <a:ext cx="303652" cy="821625"/>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3" name="Straight Arrow Connector 585">
            <a:extLst>
              <a:ext uri="{FF2B5EF4-FFF2-40B4-BE49-F238E27FC236}">
                <a16:creationId xmlns:a16="http://schemas.microsoft.com/office/drawing/2014/main" id="{72154C60-66E5-7248-9D89-C7677EE410AC}"/>
              </a:ext>
            </a:extLst>
          </p:cNvPr>
          <p:cNvCxnSpPr>
            <a:cxnSpLocks/>
          </p:cNvCxnSpPr>
          <p:nvPr/>
        </p:nvCxnSpPr>
        <p:spPr>
          <a:xfrm flipV="1">
            <a:off x="10146130" y="4005437"/>
            <a:ext cx="0" cy="720682"/>
          </a:xfrm>
          <a:prstGeom prst="straightConnector1">
            <a:avLst/>
          </a:prstGeom>
          <a:ln w="1270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587">
            <a:extLst>
              <a:ext uri="{FF2B5EF4-FFF2-40B4-BE49-F238E27FC236}">
                <a16:creationId xmlns:a16="http://schemas.microsoft.com/office/drawing/2014/main" id="{A5EF2A48-6EAB-FA4E-910B-6BCC8F9C2EB7}"/>
              </a:ext>
            </a:extLst>
          </p:cNvPr>
          <p:cNvCxnSpPr>
            <a:cxnSpLocks/>
            <a:endCxn id="156" idx="3"/>
          </p:cNvCxnSpPr>
          <p:nvPr/>
        </p:nvCxnSpPr>
        <p:spPr>
          <a:xfrm flipH="1">
            <a:off x="8046139" y="3786099"/>
            <a:ext cx="1841646" cy="16388"/>
          </a:xfrm>
          <a:prstGeom prst="straightConnector1">
            <a:avLst/>
          </a:prstGeom>
          <a:ln w="1270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4" name="Graphic 586">
            <a:extLst>
              <a:ext uri="{FF2B5EF4-FFF2-40B4-BE49-F238E27FC236}">
                <a16:creationId xmlns:a16="http://schemas.microsoft.com/office/drawing/2014/main" id="{0F08B5C1-3038-A442-843D-1D72B909B431}"/>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707499" y="3639131"/>
            <a:ext cx="332158" cy="326709"/>
          </a:xfrm>
          <a:prstGeom prst="rect">
            <a:avLst/>
          </a:prstGeom>
        </p:spPr>
      </p:pic>
      <p:pic>
        <p:nvPicPr>
          <p:cNvPr id="156" name="Graphic 588">
            <a:extLst>
              <a:ext uri="{FF2B5EF4-FFF2-40B4-BE49-F238E27FC236}">
                <a16:creationId xmlns:a16="http://schemas.microsoft.com/office/drawing/2014/main" id="{5E12C162-9903-8C4F-B697-A931DAA67705}"/>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706395" y="3635401"/>
            <a:ext cx="339744" cy="334171"/>
          </a:xfrm>
          <a:prstGeom prst="rect">
            <a:avLst/>
          </a:prstGeom>
        </p:spPr>
      </p:pic>
      <p:sp>
        <p:nvSpPr>
          <p:cNvPr id="157" name="TextBox 589">
            <a:extLst>
              <a:ext uri="{FF2B5EF4-FFF2-40B4-BE49-F238E27FC236}">
                <a16:creationId xmlns:a16="http://schemas.microsoft.com/office/drawing/2014/main" id="{B3DE2417-13B9-2A46-80F7-B6D5E745C9DD}"/>
              </a:ext>
            </a:extLst>
          </p:cNvPr>
          <p:cNvSpPr txBox="1"/>
          <p:nvPr/>
        </p:nvSpPr>
        <p:spPr>
          <a:xfrm>
            <a:off x="7065882" y="3945236"/>
            <a:ext cx="1620768" cy="307777"/>
          </a:xfrm>
          <a:prstGeom prst="rect">
            <a:avLst/>
          </a:prstGeom>
          <a:noFill/>
        </p:spPr>
        <p:txBody>
          <a:bodyPr wrap="square" rtlCol="0">
            <a:spAutoFit/>
          </a:bodyPr>
          <a:lstStyle/>
          <a:p>
            <a:pPr algn="ctr"/>
            <a:r>
              <a:rPr lang="en-US" sz="700">
                <a:latin typeface="Meiryo UI" panose="020B0604030504040204" pitchFamily="34" charset="-128"/>
                <a:ea typeface="Meiryo UI" panose="020B0604030504040204" pitchFamily="34" charset="-128"/>
              </a:rPr>
              <a:t>Amazon</a:t>
            </a:r>
          </a:p>
          <a:p>
            <a:pPr algn="ctr"/>
            <a:r>
              <a:rPr lang="en-US" sz="700">
                <a:latin typeface="Meiryo UI" panose="020B0604030504040204" pitchFamily="34" charset="-128"/>
                <a:ea typeface="Meiryo UI" panose="020B0604030504040204" pitchFamily="34" charset="-128"/>
              </a:rPr>
              <a:t>S3</a:t>
            </a:r>
          </a:p>
        </p:txBody>
      </p:sp>
      <p:cxnSp>
        <p:nvCxnSpPr>
          <p:cNvPr id="158" name="Straight Arrow Connector 590">
            <a:extLst>
              <a:ext uri="{FF2B5EF4-FFF2-40B4-BE49-F238E27FC236}">
                <a16:creationId xmlns:a16="http://schemas.microsoft.com/office/drawing/2014/main" id="{250F194E-D130-8445-9BDD-CC29B58240A3}"/>
              </a:ext>
            </a:extLst>
          </p:cNvPr>
          <p:cNvCxnSpPr>
            <a:cxnSpLocks/>
            <a:stCxn id="156" idx="1"/>
          </p:cNvCxnSpPr>
          <p:nvPr/>
        </p:nvCxnSpPr>
        <p:spPr>
          <a:xfrm flipH="1">
            <a:off x="7087939" y="3802487"/>
            <a:ext cx="618456" cy="0"/>
          </a:xfrm>
          <a:prstGeom prst="straightConnector1">
            <a:avLst/>
          </a:prstGeom>
          <a:ln w="1270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0" name="Rounded Rectangle 41">
            <a:extLst>
              <a:ext uri="{FF2B5EF4-FFF2-40B4-BE49-F238E27FC236}">
                <a16:creationId xmlns:a16="http://schemas.microsoft.com/office/drawing/2014/main" id="{3874B310-E3F8-3843-99F7-9F0FFFED634F}"/>
              </a:ext>
            </a:extLst>
          </p:cNvPr>
          <p:cNvSpPr/>
          <p:nvPr/>
        </p:nvSpPr>
        <p:spPr>
          <a:xfrm>
            <a:off x="9774096" y="5246506"/>
            <a:ext cx="771500" cy="40983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r>
              <a:rPr lang="ja-JP" altLang="en-US" sz="800">
                <a:latin typeface="Meiryo UI" panose="020B0604030504040204" pitchFamily="34" charset="-128"/>
                <a:ea typeface="Meiryo UI" panose="020B0604030504040204" pitchFamily="34" charset="-128"/>
              </a:rPr>
              <a:t>システム</a:t>
            </a:r>
            <a:r>
              <a:rPr lang="en-US" altLang="ja-JP" sz="800">
                <a:latin typeface="Meiryo UI" panose="020B0604030504040204" pitchFamily="34" charset="-128"/>
                <a:ea typeface="Meiryo UI" panose="020B0604030504040204" pitchFamily="34" charset="-128"/>
              </a:rPr>
              <a:t>B</a:t>
            </a:r>
            <a:endParaRPr lang="ja" altLang="en-US" sz="800">
              <a:latin typeface="Meiryo UI" panose="020B0604030504040204" pitchFamily="34" charset="-128"/>
              <a:ea typeface="Meiryo UI" panose="020B0604030504040204" pitchFamily="34" charset="-128"/>
            </a:endParaRPr>
          </a:p>
        </p:txBody>
      </p:sp>
      <p:sp>
        <p:nvSpPr>
          <p:cNvPr id="161" name="Rounded Rectangle 88">
            <a:extLst>
              <a:ext uri="{FF2B5EF4-FFF2-40B4-BE49-F238E27FC236}">
                <a16:creationId xmlns:a16="http://schemas.microsoft.com/office/drawing/2014/main" id="{E1B2D087-D391-0647-93E4-22E37B7D52AA}"/>
              </a:ext>
            </a:extLst>
          </p:cNvPr>
          <p:cNvSpPr/>
          <p:nvPr/>
        </p:nvSpPr>
        <p:spPr>
          <a:xfrm>
            <a:off x="9760380" y="4749840"/>
            <a:ext cx="771500" cy="40983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r>
              <a:rPr lang="ja-JP" altLang="en-US" sz="800">
                <a:latin typeface="Meiryo UI" panose="020B0604030504040204" pitchFamily="34" charset="-128"/>
                <a:ea typeface="Meiryo UI" panose="020B0604030504040204" pitchFamily="34" charset="-128"/>
              </a:rPr>
              <a:t>システム</a:t>
            </a:r>
            <a:r>
              <a:rPr lang="en-US" altLang="ja-JP" sz="800">
                <a:latin typeface="Meiryo UI" panose="020B0604030504040204" pitchFamily="34" charset="-128"/>
                <a:ea typeface="Meiryo UI" panose="020B0604030504040204" pitchFamily="34" charset="-128"/>
              </a:rPr>
              <a:t>A</a:t>
            </a:r>
            <a:endParaRPr lang="ja" altLang="en-US" sz="800">
              <a:latin typeface="Meiryo UI" panose="020B0604030504040204" pitchFamily="34" charset="-128"/>
              <a:ea typeface="Meiryo UI" panose="020B0604030504040204" pitchFamily="34" charset="-128"/>
            </a:endParaRPr>
          </a:p>
        </p:txBody>
      </p:sp>
      <p:sp>
        <p:nvSpPr>
          <p:cNvPr id="77" name="Rectangle 87">
            <a:extLst>
              <a:ext uri="{FF2B5EF4-FFF2-40B4-BE49-F238E27FC236}">
                <a16:creationId xmlns:a16="http://schemas.microsoft.com/office/drawing/2014/main" id="{0B8592A9-2947-4D8A-933C-4B1D7AAD4FD2}"/>
              </a:ext>
            </a:extLst>
          </p:cNvPr>
          <p:cNvSpPr/>
          <p:nvPr/>
        </p:nvSpPr>
        <p:spPr>
          <a:xfrm>
            <a:off x="9271399" y="1756748"/>
            <a:ext cx="1620768" cy="432846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ja-JP" altLang="en-US" sz="1200">
                <a:solidFill>
                  <a:srgbClr val="5A6B86"/>
                </a:solidFill>
                <a:latin typeface="Meiryo UI" panose="020B0604030504040204" pitchFamily="34" charset="-128"/>
                <a:ea typeface="Meiryo UI" panose="020B0604030504040204" pitchFamily="34" charset="-128"/>
              </a:rPr>
              <a:t>お客様</a:t>
            </a:r>
          </a:p>
          <a:p>
            <a:r>
              <a:rPr lang="ja-JP" altLang="en-US" sz="1200">
                <a:solidFill>
                  <a:srgbClr val="5A6B86"/>
                </a:solidFill>
                <a:latin typeface="Meiryo UI" panose="020B0604030504040204" pitchFamily="34" charset="-128"/>
                <a:ea typeface="Meiryo UI" panose="020B0604030504040204" pitchFamily="34" charset="-128"/>
              </a:rPr>
              <a:t>オンプレミス環境</a:t>
            </a:r>
          </a:p>
        </p:txBody>
      </p:sp>
      <p:pic>
        <p:nvPicPr>
          <p:cNvPr id="78" name="Graphic 88">
            <a:extLst>
              <a:ext uri="{FF2B5EF4-FFF2-40B4-BE49-F238E27FC236}">
                <a16:creationId xmlns:a16="http://schemas.microsoft.com/office/drawing/2014/main" id="{B595B90F-D11C-4303-804C-D2F591B9E0D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271399" y="1756747"/>
            <a:ext cx="330200" cy="330200"/>
          </a:xfrm>
          <a:prstGeom prst="rect">
            <a:avLst/>
          </a:prstGeom>
        </p:spPr>
      </p:pic>
      <p:sp>
        <p:nvSpPr>
          <p:cNvPr id="117" name="Text Placeholder 3">
            <a:extLst>
              <a:ext uri="{FF2B5EF4-FFF2-40B4-BE49-F238E27FC236}">
                <a16:creationId xmlns:a16="http://schemas.microsoft.com/office/drawing/2014/main" id="{DBD3D2D4-73FB-4E19-862B-9FCA72417F5C}"/>
              </a:ext>
            </a:extLst>
          </p:cNvPr>
          <p:cNvSpPr txBox="1">
            <a:spLocks/>
          </p:cNvSpPr>
          <p:nvPr/>
        </p:nvSpPr>
        <p:spPr>
          <a:xfrm>
            <a:off x="570269" y="1018048"/>
            <a:ext cx="11265299" cy="101128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a:lstStyle>
          <a:p>
            <a:r>
              <a:rPr lang="ja-JP" altLang="en-US" sz="1800">
                <a:latin typeface="Meiryo UI" panose="020B0604030504040204" pitchFamily="34" charset="-128"/>
                <a:ea typeface="Meiryo UI" panose="020B0604030504040204" pitchFamily="34" charset="-128"/>
              </a:rPr>
              <a:t>アプリケーション展開のアーキテクチャ概要は以下に示します。</a:t>
            </a:r>
          </a:p>
          <a:p>
            <a:pPr lvl="1"/>
            <a:endParaRPr lang="ja-JP" altLang="en-US">
              <a:latin typeface="Meiryo UI" panose="020B0604030504040204" pitchFamily="34" charset="-128"/>
              <a:ea typeface="Meiryo UI" panose="020B0604030504040204" pitchFamily="34" charset="-128"/>
            </a:endParaRPr>
          </a:p>
        </p:txBody>
      </p:sp>
      <p:pic>
        <p:nvPicPr>
          <p:cNvPr id="118" name="Graphic 1">
            <a:extLst>
              <a:ext uri="{FF2B5EF4-FFF2-40B4-BE49-F238E27FC236}">
                <a16:creationId xmlns:a16="http://schemas.microsoft.com/office/drawing/2014/main" id="{DBCD0F9F-7C1F-4546-B03F-B36B8E345AF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flipH="1">
            <a:off x="920355" y="3965367"/>
            <a:ext cx="458380" cy="445408"/>
          </a:xfrm>
          <a:prstGeom prst="rect">
            <a:avLst/>
          </a:prstGeom>
        </p:spPr>
      </p:pic>
      <p:sp>
        <p:nvSpPr>
          <p:cNvPr id="119" name="TextBox 2">
            <a:extLst>
              <a:ext uri="{FF2B5EF4-FFF2-40B4-BE49-F238E27FC236}">
                <a16:creationId xmlns:a16="http://schemas.microsoft.com/office/drawing/2014/main" id="{6B02E3F8-88BA-419A-93F3-C8403A9E679C}"/>
              </a:ext>
            </a:extLst>
          </p:cNvPr>
          <p:cNvSpPr txBox="1"/>
          <p:nvPr/>
        </p:nvSpPr>
        <p:spPr>
          <a:xfrm>
            <a:off x="386154" y="4432110"/>
            <a:ext cx="1016836" cy="215444"/>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800">
                <a:solidFill>
                  <a:srgbClr val="232F3E"/>
                </a:solidFill>
                <a:latin typeface="+mn-ea"/>
                <a:ea typeface="+mn-ea"/>
              </a:rPr>
              <a:t>Users</a:t>
            </a:r>
          </a:p>
        </p:txBody>
      </p:sp>
      <p:sp>
        <p:nvSpPr>
          <p:cNvPr id="5" name="フッター プレースホルダー 4">
            <a:extLst>
              <a:ext uri="{FF2B5EF4-FFF2-40B4-BE49-F238E27FC236}">
                <a16:creationId xmlns:a16="http://schemas.microsoft.com/office/drawing/2014/main" id="{8D22AE4C-6448-4694-B21F-2A6FB65BA2B5}"/>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6" name="スライド番号プレースホルダー 5">
            <a:extLst>
              <a:ext uri="{FF2B5EF4-FFF2-40B4-BE49-F238E27FC236}">
                <a16:creationId xmlns:a16="http://schemas.microsoft.com/office/drawing/2014/main" id="{F4253016-DBA8-4CAA-A040-890FA7B8A2E5}"/>
              </a:ext>
            </a:extLst>
          </p:cNvPr>
          <p:cNvSpPr>
            <a:spLocks noGrp="1"/>
          </p:cNvSpPr>
          <p:nvPr>
            <p:ph type="sldNum" sz="quarter" idx="11"/>
          </p:nvPr>
        </p:nvSpPr>
        <p:spPr/>
        <p:txBody>
          <a:bodyPr/>
          <a:lstStyle/>
          <a:p>
            <a:fld id="{64426991-36D0-4DC2-898E-6B6E1FAFABE8}" type="slidenum">
              <a:rPr lang="ja-JP" altLang="en-US" smtClean="0"/>
              <a:pPr/>
              <a:t>29</a:t>
            </a:fld>
            <a:endParaRPr lang="ja-JP" altLang="en-US"/>
          </a:p>
        </p:txBody>
      </p:sp>
    </p:spTree>
    <p:extLst>
      <p:ext uri="{BB962C8B-B14F-4D97-AF65-F5344CB8AC3E}">
        <p14:creationId xmlns:p14="http://schemas.microsoft.com/office/powerpoint/2010/main" val="2465558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20" name="Picture 22">
            <a:extLst>
              <a:ext uri="{FF2B5EF4-FFF2-40B4-BE49-F238E27FC236}">
                <a16:creationId xmlns:a16="http://schemas.microsoft.com/office/drawing/2014/main" id="{EA013AB7-A1D3-AA47-ADF0-518F469AD1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84635" y="0"/>
            <a:ext cx="5107365" cy="6858000"/>
          </a:xfrm>
          <a:prstGeom prst="rect">
            <a:avLst/>
          </a:prstGeom>
        </p:spPr>
      </p:pic>
      <p:sp>
        <p:nvSpPr>
          <p:cNvPr id="19" name="テキスト プレースホルダー 1">
            <a:extLst>
              <a:ext uri="{FF2B5EF4-FFF2-40B4-BE49-F238E27FC236}">
                <a16:creationId xmlns:a16="http://schemas.microsoft.com/office/drawing/2014/main" id="{DCFF0EE4-28F3-114C-A6C1-DF39189C3D2C}"/>
              </a:ext>
            </a:extLst>
          </p:cNvPr>
          <p:cNvSpPr txBox="1">
            <a:spLocks/>
          </p:cNvSpPr>
          <p:nvPr/>
        </p:nvSpPr>
        <p:spPr>
          <a:xfrm>
            <a:off x="572953" y="1106606"/>
            <a:ext cx="5749856" cy="46447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accent3"/>
                </a:solidFill>
                <a:latin typeface="Saira"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Clr>
                <a:schemeClr val="bg1">
                  <a:lumMod val="65000"/>
                </a:schemeClr>
              </a:buClr>
              <a:buFont typeface="+mj-lt"/>
              <a:buAutoNum type="arabicPeriod"/>
            </a:pPr>
            <a:endParaRPr kumimoji="1" lang="en-US" altLang="ja-JP" sz="1800">
              <a:solidFill>
                <a:schemeClr val="tx1"/>
              </a:solidFill>
              <a:latin typeface="Meiryo UI" panose="020B0604030504040204" pitchFamily="34" charset="-128"/>
              <a:ea typeface="Meiryo UI" panose="020B0604030504040204" pitchFamily="34" charset="-128"/>
            </a:endParaRPr>
          </a:p>
        </p:txBody>
      </p:sp>
      <p:pic>
        <p:nvPicPr>
          <p:cNvPr id="21" name="Picture 20">
            <a:extLst>
              <a:ext uri="{FF2B5EF4-FFF2-40B4-BE49-F238E27FC236}">
                <a16:creationId xmlns:a16="http://schemas.microsoft.com/office/drawing/2014/main" id="{A82A0F96-1B31-3E40-9218-719E3EA0175F}"/>
              </a:ext>
            </a:extLst>
          </p:cNvPr>
          <p:cNvPicPr>
            <a:picLocks noChangeAspect="1"/>
          </p:cNvPicPr>
          <p:nvPr/>
        </p:nvPicPr>
        <p:blipFill>
          <a:blip r:embed="rId4"/>
          <a:stretch>
            <a:fillRect/>
          </a:stretch>
        </p:blipFill>
        <p:spPr>
          <a:xfrm>
            <a:off x="10875322" y="466413"/>
            <a:ext cx="798934" cy="486623"/>
          </a:xfrm>
          <a:prstGeom prst="rect">
            <a:avLst/>
          </a:prstGeom>
        </p:spPr>
      </p:pic>
      <p:sp>
        <p:nvSpPr>
          <p:cNvPr id="2" name="タイトル 1">
            <a:extLst>
              <a:ext uri="{FF2B5EF4-FFF2-40B4-BE49-F238E27FC236}">
                <a16:creationId xmlns:a16="http://schemas.microsoft.com/office/drawing/2014/main" id="{356BE615-AF8C-432E-8090-69F4BA4A0401}"/>
              </a:ext>
            </a:extLst>
          </p:cNvPr>
          <p:cNvSpPr>
            <a:spLocks noGrp="1"/>
          </p:cNvSpPr>
          <p:nvPr>
            <p:ph type="title"/>
          </p:nvPr>
        </p:nvSpPr>
        <p:spPr/>
        <p:txBody>
          <a:bodyPr>
            <a:normAutofit/>
          </a:bodyPr>
          <a:lstStyle/>
          <a:p>
            <a:r>
              <a:rPr kumimoji="1" lang="ja-JP" altLang="en-US" sz="2800" b="1">
                <a:latin typeface="Meiryo UI" panose="020B0604030504040204" pitchFamily="50" charset="-128"/>
                <a:ea typeface="Meiryo UI" panose="020B0604030504040204" pitchFamily="50" charset="-128"/>
              </a:rPr>
              <a:t>目次</a:t>
            </a:r>
            <a:endParaRPr lang="ja-JP" altLang="en-US"/>
          </a:p>
        </p:txBody>
      </p:sp>
      <p:sp>
        <p:nvSpPr>
          <p:cNvPr id="6" name="フッター プレースホルダー 5">
            <a:extLst>
              <a:ext uri="{FF2B5EF4-FFF2-40B4-BE49-F238E27FC236}">
                <a16:creationId xmlns:a16="http://schemas.microsoft.com/office/drawing/2014/main" id="{00BF0284-C245-42EA-B67B-0A7DF9837D4C}"/>
              </a:ext>
            </a:extLst>
          </p:cNvPr>
          <p:cNvSpPr>
            <a:spLocks noGrp="1"/>
          </p:cNvSpPr>
          <p:nvPr>
            <p:ph type="ftr" sz="quarter" idx="10"/>
          </p:nvPr>
        </p:nvSpPr>
        <p:spPr/>
        <p:txBody>
          <a:bodyPr/>
          <a:lstStyle/>
          <a:p>
            <a:r>
              <a:rPr lang="en-US" altLang="ja-JP"/>
              <a:t>Copyright © 2022 FPT Software All rights reserved.</a:t>
            </a:r>
            <a:endParaRPr kumimoji="1" lang="ja-JP" altLang="en-US"/>
          </a:p>
        </p:txBody>
      </p:sp>
      <p:sp>
        <p:nvSpPr>
          <p:cNvPr id="7" name="スライド番号プレースホルダー 6">
            <a:extLst>
              <a:ext uri="{FF2B5EF4-FFF2-40B4-BE49-F238E27FC236}">
                <a16:creationId xmlns:a16="http://schemas.microsoft.com/office/drawing/2014/main" id="{198A4CF2-2E2E-48C3-9E09-84B4C3C983CE}"/>
              </a:ext>
            </a:extLst>
          </p:cNvPr>
          <p:cNvSpPr>
            <a:spLocks noGrp="1"/>
          </p:cNvSpPr>
          <p:nvPr>
            <p:ph type="sldNum" sz="quarter" idx="11"/>
          </p:nvPr>
        </p:nvSpPr>
        <p:spPr/>
        <p:txBody>
          <a:bodyPr/>
          <a:lstStyle/>
          <a:p>
            <a:fld id="{64426991-36D0-4DC2-898E-6B6E1FAFABE8}" type="slidenum">
              <a:rPr kumimoji="1" lang="ja-JP" altLang="en-US" smtClean="0"/>
              <a:t>3</a:t>
            </a:fld>
            <a:endParaRPr kumimoji="1" lang="ja-JP" altLang="en-US"/>
          </a:p>
        </p:txBody>
      </p:sp>
      <p:sp>
        <p:nvSpPr>
          <p:cNvPr id="3" name="コンテンツ プレースホルダー 2">
            <a:extLst>
              <a:ext uri="{FF2B5EF4-FFF2-40B4-BE49-F238E27FC236}">
                <a16:creationId xmlns:a16="http://schemas.microsoft.com/office/drawing/2014/main" id="{CA84231B-C711-4A8F-BF47-DE140100141C}"/>
              </a:ext>
            </a:extLst>
          </p:cNvPr>
          <p:cNvSpPr>
            <a:spLocks noGrp="1"/>
          </p:cNvSpPr>
          <p:nvPr>
            <p:ph idx="1"/>
          </p:nvPr>
        </p:nvSpPr>
        <p:spPr/>
        <p:txBody>
          <a:bodyPr/>
          <a:lstStyle/>
          <a:p>
            <a:pPr marL="457200" indent="-457200">
              <a:buFont typeface="+mj-lt"/>
              <a:buAutoNum type="arabicPeriod"/>
            </a:pPr>
            <a:r>
              <a:rPr lang="ja-JP" altLang="en-US" sz="2000">
                <a:latin typeface="Meiryo UI" panose="020B0604030504040204" pitchFamily="50" charset="-128"/>
                <a:ea typeface="Meiryo UI" panose="020B0604030504040204" pitchFamily="50" charset="-128"/>
              </a:rPr>
              <a:t>クラウドサービス</a:t>
            </a:r>
            <a:endParaRPr lang="en-US" altLang="ja-JP" sz="2000">
              <a:latin typeface="Meiryo UI" panose="020B0604030504040204" pitchFamily="50" charset="-128"/>
              <a:ea typeface="Meiryo UI" panose="020B0604030504040204" pitchFamily="50" charset="-128"/>
            </a:endParaRPr>
          </a:p>
          <a:p>
            <a:pPr marL="457200" indent="-457200">
              <a:buFont typeface="+mj-lt"/>
              <a:buAutoNum type="arabicPeriod"/>
            </a:pPr>
            <a:r>
              <a:rPr lang="ja-JP" altLang="en-US" sz="2000">
                <a:solidFill>
                  <a:schemeClr val="bg1">
                    <a:lumMod val="75000"/>
                  </a:schemeClr>
                </a:solidFill>
                <a:latin typeface="Meiryo UI" panose="020B0604030504040204" pitchFamily="50" charset="-128"/>
                <a:ea typeface="Meiryo UI" panose="020B0604030504040204" pitchFamily="50" charset="-128"/>
              </a:rPr>
              <a:t>データ活用サービス</a:t>
            </a:r>
            <a:endParaRPr lang="en-US" altLang="ja-JP" sz="2000">
              <a:solidFill>
                <a:schemeClr val="bg1">
                  <a:lumMod val="75000"/>
                </a:schemeClr>
              </a:solidFill>
              <a:latin typeface="Meiryo UI" panose="020B0604030504040204" pitchFamily="50" charset="-128"/>
              <a:ea typeface="Meiryo UI" panose="020B0604030504040204" pitchFamily="50" charset="-128"/>
            </a:endParaRPr>
          </a:p>
          <a:p>
            <a:pPr marL="457200" indent="-457200">
              <a:buFont typeface="+mj-lt"/>
              <a:buAutoNum type="arabicPeriod"/>
            </a:pPr>
            <a:r>
              <a:rPr kumimoji="1" lang="en-US" altLang="ja-JP" sz="2000">
                <a:solidFill>
                  <a:schemeClr val="bg1">
                    <a:lumMod val="75000"/>
                  </a:schemeClr>
                </a:solidFill>
                <a:latin typeface="Meiryo UI" panose="020B0604030504040204" pitchFamily="34" charset="-128"/>
                <a:ea typeface="Meiryo UI" panose="020B0604030504040204" pitchFamily="34" charset="-128"/>
              </a:rPr>
              <a:t>SaaS</a:t>
            </a:r>
            <a:r>
              <a:rPr lang="ja-JP" altLang="en-US" sz="2000">
                <a:solidFill>
                  <a:schemeClr val="bg1">
                    <a:lumMod val="75000"/>
                  </a:schemeClr>
                </a:solidFill>
                <a:latin typeface="Meiryo UI" panose="020B0604030504040204" pitchFamily="34" charset="-128"/>
                <a:ea typeface="Meiryo UI" panose="020B0604030504040204" pitchFamily="34" charset="-128"/>
              </a:rPr>
              <a:t>提供</a:t>
            </a:r>
            <a:endParaRPr kumimoji="1" lang="en-US" altLang="ja-JP" sz="2000">
              <a:solidFill>
                <a:schemeClr val="bg1">
                  <a:lumMod val="75000"/>
                </a:schemeClr>
              </a:solidFill>
              <a:latin typeface="Meiryo UI" panose="020B0604030504040204" pitchFamily="34" charset="-128"/>
              <a:ea typeface="Meiryo UI" panose="020B0604030504040204" pitchFamily="34" charset="-128"/>
            </a:endParaRPr>
          </a:p>
          <a:p>
            <a:pPr marL="457200" indent="-457200">
              <a:buFont typeface="+mj-lt"/>
              <a:buAutoNum type="arabicPeriod"/>
            </a:pPr>
            <a:r>
              <a:rPr kumimoji="1" lang="ja-JP" altLang="en-US" sz="2000">
                <a:solidFill>
                  <a:schemeClr val="bg1">
                    <a:lumMod val="75000"/>
                  </a:schemeClr>
                </a:solidFill>
                <a:latin typeface="Meiryo UI" panose="020B0604030504040204" pitchFamily="34" charset="-128"/>
                <a:ea typeface="Meiryo UI" panose="020B0604030504040204" pitchFamily="34" charset="-128"/>
              </a:rPr>
              <a:t>国内事例のご紹介</a:t>
            </a:r>
            <a:endParaRPr kumimoji="1" lang="en-US" altLang="ja-JP" sz="2000">
              <a:solidFill>
                <a:schemeClr val="bg1">
                  <a:lumMod val="75000"/>
                </a:schemeClr>
              </a:solidFill>
              <a:latin typeface="Meiryo UI" panose="020B0604030504040204" pitchFamily="34" charset="-128"/>
              <a:ea typeface="Meiryo UI" panose="020B0604030504040204" pitchFamily="34" charset="-128"/>
            </a:endParaRPr>
          </a:p>
          <a:p>
            <a:pPr marL="457200" lvl="1" indent="0">
              <a:lnSpc>
                <a:spcPct val="150000"/>
              </a:lnSpc>
              <a:buClr>
                <a:schemeClr val="bg1">
                  <a:lumMod val="65000"/>
                </a:schemeClr>
              </a:buClr>
              <a:buNone/>
            </a:pPr>
            <a:endParaRPr lang="ja-JP" altLang="en-US"/>
          </a:p>
        </p:txBody>
      </p:sp>
    </p:spTree>
    <p:extLst>
      <p:ext uri="{BB962C8B-B14F-4D97-AF65-F5344CB8AC3E}">
        <p14:creationId xmlns:p14="http://schemas.microsoft.com/office/powerpoint/2010/main" val="3098154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txBox="1"/>
          <p:nvPr/>
        </p:nvSpPr>
        <p:spPr>
          <a:xfrm>
            <a:off x="11264440" y="6498095"/>
            <a:ext cx="653400" cy="26441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000">
                <a:solidFill>
                  <a:srgbClr val="888888"/>
                </a:solidFill>
                <a:latin typeface="Meiryo"/>
                <a:ea typeface="Meiryo"/>
                <a:cs typeface="Meiryo"/>
                <a:sym typeface="Meiryo"/>
              </a:rPr>
              <a:t>30</a:t>
            </a:fld>
            <a:endParaRPr sz="1000">
              <a:solidFill>
                <a:srgbClr val="888888"/>
              </a:solidFill>
              <a:latin typeface="Meiryo"/>
              <a:ea typeface="Meiryo"/>
              <a:cs typeface="Meiryo"/>
              <a:sym typeface="Meiryo"/>
            </a:endParaRPr>
          </a:p>
        </p:txBody>
      </p:sp>
      <p:sp>
        <p:nvSpPr>
          <p:cNvPr id="17" name="コンテンツ プレースホルダー 3">
            <a:extLst>
              <a:ext uri="{FF2B5EF4-FFF2-40B4-BE49-F238E27FC236}">
                <a16:creationId xmlns:a16="http://schemas.microsoft.com/office/drawing/2014/main" id="{F9C16CB6-DD27-9B40-8D73-1B3318E794F6}"/>
              </a:ext>
            </a:extLst>
          </p:cNvPr>
          <p:cNvSpPr txBox="1">
            <a:spLocks/>
          </p:cNvSpPr>
          <p:nvPr/>
        </p:nvSpPr>
        <p:spPr>
          <a:xfrm>
            <a:off x="561105" y="1209443"/>
            <a:ext cx="4927329" cy="16563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accent3"/>
                </a:solidFill>
                <a:latin typeface="Saira"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30</a:t>
            </a:r>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の高齢者センターを運営</a:t>
            </a:r>
            <a:endPar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endParaRPr>
          </a:p>
          <a:p>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高齢者の行動を把握するため、様々なセンサーとカメラを設置</a:t>
            </a:r>
            <a:endPar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endParaRPr>
          </a:p>
          <a:p>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一つのセンサーで、</a:t>
            </a:r>
            <a:r>
              <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1</a:t>
            </a:r>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日につき多くのデータ（</a:t>
            </a:r>
            <a:r>
              <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2GB</a:t>
            </a:r>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）が生成され、生成したデータを３年間保存</a:t>
            </a:r>
            <a:endPar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endParaRPr>
          </a:p>
          <a:p>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オンプレミスの既存システムの処理が遅く、運用コストもかかる</a:t>
            </a:r>
            <a:endPar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endParaRPr>
          </a:p>
          <a:p>
            <a:pPr marL="0" indent="0">
              <a:buFont typeface="Arial" panose="020B0604020202020204" pitchFamily="34" charset="0"/>
              <a:buNone/>
            </a:pPr>
            <a:r>
              <a:rPr kumimoji="1" lang="ja-JP" altLang="en-US" sz="1400" b="1">
                <a:solidFill>
                  <a:schemeClr val="tx1"/>
                </a:solidFill>
                <a:latin typeface="Meiryo UI" panose="020B0604030504040204" pitchFamily="34" charset="-128"/>
                <a:ea typeface="Meiryo UI" panose="020B0604030504040204" pitchFamily="34" charset="-128"/>
                <a:cs typeface="Arial Unicode MS" panose="020B0604020202020204" pitchFamily="50" charset="-128"/>
                <a:sym typeface="Wingdings" panose="05000000000000000000" pitchFamily="2" charset="2"/>
              </a:rPr>
              <a:t>　　　</a:t>
            </a:r>
            <a:r>
              <a:rPr kumimoji="1" lang="en-US" altLang="ja-JP" sz="1400" b="1">
                <a:solidFill>
                  <a:schemeClr val="tx1"/>
                </a:solidFill>
                <a:latin typeface="Meiryo UI" panose="020B0604030504040204" pitchFamily="34" charset="-128"/>
                <a:ea typeface="Meiryo UI" panose="020B0604030504040204" pitchFamily="34" charset="-128"/>
                <a:cs typeface="Arial Unicode MS" panose="020B0604020202020204" pitchFamily="50" charset="-128"/>
                <a:sym typeface="Wingdings" panose="05000000000000000000" pitchFamily="2" charset="2"/>
              </a:rPr>
              <a:t></a:t>
            </a:r>
            <a:r>
              <a:rPr kumimoji="1" lang="ja-JP" altLang="en-US" sz="1400" b="1" u="sng">
                <a:solidFill>
                  <a:schemeClr val="tx1"/>
                </a:solidFill>
                <a:latin typeface="Meiryo UI" panose="020B0604030504040204" pitchFamily="34" charset="-128"/>
                <a:ea typeface="Meiryo UI" panose="020B0604030504040204" pitchFamily="34" charset="-128"/>
                <a:cs typeface="Arial Unicode MS" panose="020B0604020202020204" pitchFamily="50" charset="-128"/>
                <a:sym typeface="Wingdings" panose="05000000000000000000" pitchFamily="2" charset="2"/>
              </a:rPr>
              <a:t>新規システムを構築する必要がある</a:t>
            </a:r>
            <a:endParaRPr kumimoji="1" lang="en-US" altLang="ja-JP" sz="1200" b="1" u="sng">
              <a:solidFill>
                <a:schemeClr val="tx1"/>
              </a:solidFill>
              <a:latin typeface="Meiryo UI" panose="020B0604030504040204" pitchFamily="34" charset="-128"/>
              <a:ea typeface="Meiryo UI" panose="020B0604030504040204" pitchFamily="34" charset="-128"/>
              <a:cs typeface="Arial Unicode MS" panose="020B0604020202020204" pitchFamily="50" charset="-128"/>
              <a:sym typeface="Wingdings" panose="05000000000000000000" pitchFamily="2" charset="2"/>
            </a:endParaRPr>
          </a:p>
        </p:txBody>
      </p:sp>
      <p:sp>
        <p:nvSpPr>
          <p:cNvPr id="18" name="テキスト ボックス 63">
            <a:extLst>
              <a:ext uri="{FF2B5EF4-FFF2-40B4-BE49-F238E27FC236}">
                <a16:creationId xmlns:a16="http://schemas.microsoft.com/office/drawing/2014/main" id="{65A8E0D2-AEED-754D-AAE5-3CB0B2B0A08C}"/>
              </a:ext>
            </a:extLst>
          </p:cNvPr>
          <p:cNvSpPr txBox="1"/>
          <p:nvPr/>
        </p:nvSpPr>
        <p:spPr>
          <a:xfrm>
            <a:off x="375513" y="894123"/>
            <a:ext cx="6268432" cy="338554"/>
          </a:xfrm>
          <a:prstGeom prst="rect">
            <a:avLst/>
          </a:prstGeom>
          <a:noFill/>
        </p:spPr>
        <p:txBody>
          <a:bodyPr wrap="square">
            <a:spAutoFit/>
          </a:bodyPr>
          <a:lstStyle/>
          <a:p>
            <a:pPr marL="0" indent="0">
              <a:buNone/>
            </a:pPr>
            <a:r>
              <a:rPr lang="ja-JP" altLang="en-US" sz="1600" b="1" u="sng">
                <a:solidFill>
                  <a:srgbClr val="020673"/>
                </a:solidFill>
                <a:latin typeface="メイリオ" panose="020B0604030504040204" pitchFamily="50" charset="-128"/>
                <a:ea typeface="メイリオ" panose="020B0604030504040204" pitchFamily="50" charset="-128"/>
              </a:rPr>
              <a:t>背景：</a:t>
            </a:r>
          </a:p>
        </p:txBody>
      </p:sp>
      <p:sp>
        <p:nvSpPr>
          <p:cNvPr id="19" name="コンテンツ プレースホルダー 3">
            <a:extLst>
              <a:ext uri="{FF2B5EF4-FFF2-40B4-BE49-F238E27FC236}">
                <a16:creationId xmlns:a16="http://schemas.microsoft.com/office/drawing/2014/main" id="{C90D0543-37DD-B847-9E50-AE6E2DF52BF2}"/>
              </a:ext>
            </a:extLst>
          </p:cNvPr>
          <p:cNvSpPr txBox="1">
            <a:spLocks/>
          </p:cNvSpPr>
          <p:nvPr/>
        </p:nvSpPr>
        <p:spPr>
          <a:xfrm>
            <a:off x="6947447" y="1216530"/>
            <a:ext cx="4455660" cy="106402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2060"/>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要件及びお客様の設計を確認し、新しい設計を提案</a:t>
            </a:r>
            <a:endPar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endParaRPr>
          </a:p>
          <a:p>
            <a:r>
              <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AWS</a:t>
            </a:r>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上のネイティブサービスで新システムを構築</a:t>
            </a:r>
            <a:endPar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endParaRPr>
          </a:p>
          <a:p>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既存データを移行して本番稼働、運用</a:t>
            </a:r>
            <a:r>
              <a:rPr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を実施</a:t>
            </a:r>
            <a:endPar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endParaRPr>
          </a:p>
        </p:txBody>
      </p:sp>
      <p:sp>
        <p:nvSpPr>
          <p:cNvPr id="20" name="テキスト ボックス 65">
            <a:extLst>
              <a:ext uri="{FF2B5EF4-FFF2-40B4-BE49-F238E27FC236}">
                <a16:creationId xmlns:a16="http://schemas.microsoft.com/office/drawing/2014/main" id="{2F848597-2E21-1E40-9D1F-0BE3BF35F669}"/>
              </a:ext>
            </a:extLst>
          </p:cNvPr>
          <p:cNvSpPr txBox="1"/>
          <p:nvPr/>
        </p:nvSpPr>
        <p:spPr>
          <a:xfrm>
            <a:off x="6703567" y="864986"/>
            <a:ext cx="5438453" cy="338554"/>
          </a:xfrm>
          <a:prstGeom prst="rect">
            <a:avLst/>
          </a:prstGeom>
          <a:noFill/>
        </p:spPr>
        <p:txBody>
          <a:bodyPr wrap="square">
            <a:spAutoFit/>
          </a:bodyPr>
          <a:lstStyle/>
          <a:p>
            <a:pPr marL="0" indent="0">
              <a:buNone/>
            </a:pPr>
            <a:r>
              <a:rPr lang="en-US" altLang="ja-JP" sz="1600" b="1" u="sng">
                <a:solidFill>
                  <a:srgbClr val="020673"/>
                </a:solidFill>
                <a:latin typeface="メイリオ" panose="020B0604030504040204" pitchFamily="50" charset="-128"/>
                <a:ea typeface="メイリオ" panose="020B0604030504040204" pitchFamily="50" charset="-128"/>
              </a:rPr>
              <a:t>FPT</a:t>
            </a:r>
            <a:r>
              <a:rPr lang="ja-JP" altLang="en-US" sz="1600" b="1" u="sng">
                <a:solidFill>
                  <a:srgbClr val="020673"/>
                </a:solidFill>
                <a:latin typeface="メイリオ" panose="020B0604030504040204" pitchFamily="50" charset="-128"/>
                <a:ea typeface="メイリオ" panose="020B0604030504040204" pitchFamily="50" charset="-128"/>
              </a:rPr>
              <a:t>の作業範囲：</a:t>
            </a:r>
          </a:p>
        </p:txBody>
      </p:sp>
      <p:sp>
        <p:nvSpPr>
          <p:cNvPr id="22" name="コンテンツ プレースホルダー 3">
            <a:extLst>
              <a:ext uri="{FF2B5EF4-FFF2-40B4-BE49-F238E27FC236}">
                <a16:creationId xmlns:a16="http://schemas.microsoft.com/office/drawing/2014/main" id="{64A79CD8-AA7B-4F49-B2D5-21546CD44F84}"/>
              </a:ext>
            </a:extLst>
          </p:cNvPr>
          <p:cNvSpPr txBox="1">
            <a:spLocks/>
          </p:cNvSpPr>
          <p:nvPr/>
        </p:nvSpPr>
        <p:spPr>
          <a:xfrm>
            <a:off x="6947447" y="2360233"/>
            <a:ext cx="4999551" cy="6583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2060"/>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新システムで</a:t>
            </a:r>
            <a:r>
              <a:rPr kumimoji="1" lang="ja-JP" altLang="en-US" sz="1400" b="1" u="sng">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業務パフォーマンス向上</a:t>
            </a:r>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a:t>
            </a:r>
            <a:r>
              <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×300</a:t>
            </a:r>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 に至ることもある）</a:t>
            </a:r>
            <a:endPar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endParaRPr>
          </a:p>
          <a:p>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クラウドネイティブシステムで</a:t>
            </a:r>
            <a:r>
              <a:rPr kumimoji="1" lang="ja-JP" altLang="en-US" sz="1400" b="1" u="sng">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運用が容易に</a:t>
            </a:r>
            <a:r>
              <a:rPr kumimoji="1" lang="ja-JP" altLang="en-US"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rPr>
              <a:t>なる</a:t>
            </a:r>
            <a:endParaRPr kumimoji="1" lang="en-US" altLang="ja-JP" sz="1400">
              <a:solidFill>
                <a:schemeClr val="tx1"/>
              </a:solidFill>
              <a:latin typeface="Meiryo UI" panose="020B0604030504040204" pitchFamily="34" charset="-128"/>
              <a:ea typeface="Meiryo UI" panose="020B0604030504040204" pitchFamily="34" charset="-128"/>
              <a:cs typeface="Arial Unicode MS" panose="020B0604020202020204" pitchFamily="50" charset="-128"/>
            </a:endParaRPr>
          </a:p>
        </p:txBody>
      </p:sp>
      <p:sp>
        <p:nvSpPr>
          <p:cNvPr id="23" name="テキスト ボックス 70">
            <a:extLst>
              <a:ext uri="{FF2B5EF4-FFF2-40B4-BE49-F238E27FC236}">
                <a16:creationId xmlns:a16="http://schemas.microsoft.com/office/drawing/2014/main" id="{99E558C5-C526-2840-A5D5-D125C025AADF}"/>
              </a:ext>
            </a:extLst>
          </p:cNvPr>
          <p:cNvSpPr txBox="1"/>
          <p:nvPr/>
        </p:nvSpPr>
        <p:spPr>
          <a:xfrm>
            <a:off x="6703567" y="2067802"/>
            <a:ext cx="5214273" cy="338554"/>
          </a:xfrm>
          <a:prstGeom prst="rect">
            <a:avLst/>
          </a:prstGeom>
          <a:noFill/>
        </p:spPr>
        <p:txBody>
          <a:bodyPr wrap="square">
            <a:spAutoFit/>
          </a:bodyPr>
          <a:lstStyle/>
          <a:p>
            <a:pPr marL="0" indent="0">
              <a:buNone/>
            </a:pPr>
            <a:r>
              <a:rPr lang="ja-JP" altLang="en-US" sz="1600" b="1" u="sng">
                <a:solidFill>
                  <a:srgbClr val="020673"/>
                </a:solidFill>
                <a:latin typeface="メイリオ" panose="020B0604030504040204" pitchFamily="50" charset="-128"/>
                <a:ea typeface="メイリオ" panose="020B0604030504040204" pitchFamily="50" charset="-128"/>
              </a:rPr>
              <a:t>効果：</a:t>
            </a:r>
          </a:p>
        </p:txBody>
      </p:sp>
      <p:grpSp>
        <p:nvGrpSpPr>
          <p:cNvPr id="24" name="グループ化 193">
            <a:extLst>
              <a:ext uri="{FF2B5EF4-FFF2-40B4-BE49-F238E27FC236}">
                <a16:creationId xmlns:a16="http://schemas.microsoft.com/office/drawing/2014/main" id="{75E14BD7-BEDE-8740-B211-EC3FBB71AD86}"/>
              </a:ext>
            </a:extLst>
          </p:cNvPr>
          <p:cNvGrpSpPr/>
          <p:nvPr/>
        </p:nvGrpSpPr>
        <p:grpSpPr>
          <a:xfrm>
            <a:off x="269480" y="3170292"/>
            <a:ext cx="11653040" cy="3163137"/>
            <a:chOff x="179780" y="3241680"/>
            <a:chExt cx="11653040" cy="3163137"/>
          </a:xfrm>
        </p:grpSpPr>
        <p:grpSp>
          <p:nvGrpSpPr>
            <p:cNvPr id="25" name="グループ化 96">
              <a:extLst>
                <a:ext uri="{FF2B5EF4-FFF2-40B4-BE49-F238E27FC236}">
                  <a16:creationId xmlns:a16="http://schemas.microsoft.com/office/drawing/2014/main" id="{63972BBB-03C4-CA48-A312-09F8802BF7AE}"/>
                </a:ext>
              </a:extLst>
            </p:cNvPr>
            <p:cNvGrpSpPr/>
            <p:nvPr/>
          </p:nvGrpSpPr>
          <p:grpSpPr>
            <a:xfrm>
              <a:off x="9826439" y="3274056"/>
              <a:ext cx="1974314" cy="3130761"/>
              <a:chOff x="9686543" y="3288745"/>
              <a:chExt cx="2207132" cy="3130761"/>
            </a:xfrm>
          </p:grpSpPr>
          <p:sp>
            <p:nvSpPr>
              <p:cNvPr id="95" name="正方形/長方形 44">
                <a:extLst>
                  <a:ext uri="{FF2B5EF4-FFF2-40B4-BE49-F238E27FC236}">
                    <a16:creationId xmlns:a16="http://schemas.microsoft.com/office/drawing/2014/main" id="{8088261D-3767-204A-8352-328676342112}"/>
                  </a:ext>
                </a:extLst>
              </p:cNvPr>
              <p:cNvSpPr/>
              <p:nvPr/>
            </p:nvSpPr>
            <p:spPr>
              <a:xfrm>
                <a:off x="9686544" y="3288746"/>
                <a:ext cx="2207131" cy="3130760"/>
              </a:xfrm>
              <a:prstGeom prst="rect">
                <a:avLst/>
              </a:prstGeom>
              <a:solidFill>
                <a:schemeClr val="bg1"/>
              </a:solidFill>
              <a:ln>
                <a:solidFill>
                  <a:srgbClr val="25A7DE"/>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a:ea typeface="Meiryo UI"/>
                </a:endParaRPr>
              </a:p>
            </p:txBody>
          </p:sp>
          <p:sp>
            <p:nvSpPr>
              <p:cNvPr id="96" name="正方形/長方形 45">
                <a:extLst>
                  <a:ext uri="{FF2B5EF4-FFF2-40B4-BE49-F238E27FC236}">
                    <a16:creationId xmlns:a16="http://schemas.microsoft.com/office/drawing/2014/main" id="{3F7E8573-08A0-CF48-AA9C-1074EE20F721}"/>
                  </a:ext>
                </a:extLst>
              </p:cNvPr>
              <p:cNvSpPr/>
              <p:nvPr/>
            </p:nvSpPr>
            <p:spPr>
              <a:xfrm>
                <a:off x="9686543" y="3288745"/>
                <a:ext cx="2207131" cy="280509"/>
              </a:xfrm>
              <a:prstGeom prst="rect">
                <a:avLst/>
              </a:prstGeom>
              <a:solidFill>
                <a:srgbClr val="233D5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クライアント</a:t>
                </a:r>
              </a:p>
            </p:txBody>
          </p:sp>
        </p:grpSp>
        <p:sp>
          <p:nvSpPr>
            <p:cNvPr id="26" name="四角形: 角を丸くする 30">
              <a:extLst>
                <a:ext uri="{FF2B5EF4-FFF2-40B4-BE49-F238E27FC236}">
                  <a16:creationId xmlns:a16="http://schemas.microsoft.com/office/drawing/2014/main" id="{48E91C05-D2A0-5A44-9511-70B69B61183D}"/>
                </a:ext>
              </a:extLst>
            </p:cNvPr>
            <p:cNvSpPr/>
            <p:nvPr/>
          </p:nvSpPr>
          <p:spPr>
            <a:xfrm>
              <a:off x="3835810" y="3702293"/>
              <a:ext cx="1857913" cy="2381760"/>
            </a:xfrm>
            <a:prstGeom prst="roundRect">
              <a:avLst>
                <a:gd name="adj" fmla="val 0"/>
              </a:avLst>
            </a:prstGeom>
            <a:solidFill>
              <a:schemeClr val="bg1"/>
            </a:solidFill>
            <a:ln w="19050">
              <a:solidFill>
                <a:srgbClr val="1F0C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a:ea typeface="Meiryo UI"/>
              </a:endParaRPr>
            </a:p>
          </p:txBody>
        </p:sp>
        <p:grpSp>
          <p:nvGrpSpPr>
            <p:cNvPr id="27" name="グループ化 76">
              <a:extLst>
                <a:ext uri="{FF2B5EF4-FFF2-40B4-BE49-F238E27FC236}">
                  <a16:creationId xmlns:a16="http://schemas.microsoft.com/office/drawing/2014/main" id="{CB640E51-0E5E-244D-8268-AB79A7CFDA75}"/>
                </a:ext>
              </a:extLst>
            </p:cNvPr>
            <p:cNvGrpSpPr/>
            <p:nvPr/>
          </p:nvGrpSpPr>
          <p:grpSpPr>
            <a:xfrm>
              <a:off x="276668" y="3266164"/>
              <a:ext cx="1970141" cy="3138653"/>
              <a:chOff x="325330" y="3500204"/>
              <a:chExt cx="2207131" cy="3138653"/>
            </a:xfrm>
          </p:grpSpPr>
          <p:sp>
            <p:nvSpPr>
              <p:cNvPr id="93" name="正方形/長方形 2">
                <a:extLst>
                  <a:ext uri="{FF2B5EF4-FFF2-40B4-BE49-F238E27FC236}">
                    <a16:creationId xmlns:a16="http://schemas.microsoft.com/office/drawing/2014/main" id="{FB358FC4-6806-684F-813D-A249AA00D986}"/>
                  </a:ext>
                </a:extLst>
              </p:cNvPr>
              <p:cNvSpPr/>
              <p:nvPr/>
            </p:nvSpPr>
            <p:spPr>
              <a:xfrm>
                <a:off x="325330" y="3500204"/>
                <a:ext cx="2207131" cy="3138653"/>
              </a:xfrm>
              <a:prstGeom prst="rect">
                <a:avLst/>
              </a:prstGeom>
              <a:solidFill>
                <a:schemeClr val="bg1"/>
              </a:solidFill>
              <a:ln>
                <a:solidFill>
                  <a:srgbClr val="25A7DE"/>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a:ea typeface="Meiryo UI"/>
                </a:endParaRPr>
              </a:p>
            </p:txBody>
          </p:sp>
          <p:sp>
            <p:nvSpPr>
              <p:cNvPr id="94" name="正方形/長方形 3">
                <a:extLst>
                  <a:ext uri="{FF2B5EF4-FFF2-40B4-BE49-F238E27FC236}">
                    <a16:creationId xmlns:a16="http://schemas.microsoft.com/office/drawing/2014/main" id="{33648EB9-35A8-BE42-871F-2777779C15E6}"/>
                  </a:ext>
                </a:extLst>
              </p:cNvPr>
              <p:cNvSpPr/>
              <p:nvPr/>
            </p:nvSpPr>
            <p:spPr>
              <a:xfrm>
                <a:off x="325330" y="3500204"/>
                <a:ext cx="2207130" cy="279480"/>
              </a:xfrm>
              <a:prstGeom prst="rect">
                <a:avLst/>
              </a:prstGeom>
              <a:solidFill>
                <a:srgbClr val="233D5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センター</a:t>
                </a:r>
              </a:p>
            </p:txBody>
          </p:sp>
        </p:grpSp>
        <p:pic>
          <p:nvPicPr>
            <p:cNvPr id="28" name="図 27">
              <a:extLst>
                <a:ext uri="{FF2B5EF4-FFF2-40B4-BE49-F238E27FC236}">
                  <a16:creationId xmlns:a16="http://schemas.microsoft.com/office/drawing/2014/main" id="{55635FD5-BACA-6741-A81A-A47A7B3A98D8}"/>
                </a:ext>
              </a:extLst>
            </p:cNvPr>
            <p:cNvPicPr>
              <a:picLocks noChangeAspect="1"/>
            </p:cNvPicPr>
            <p:nvPr/>
          </p:nvPicPr>
          <p:blipFill>
            <a:blip r:embed="rId3"/>
            <a:stretch>
              <a:fillRect/>
            </a:stretch>
          </p:blipFill>
          <p:spPr>
            <a:xfrm>
              <a:off x="3972623" y="5229217"/>
              <a:ext cx="693649" cy="756000"/>
            </a:xfrm>
            <a:prstGeom prst="rect">
              <a:avLst/>
            </a:prstGeom>
          </p:spPr>
        </p:pic>
        <p:pic>
          <p:nvPicPr>
            <p:cNvPr id="29" name="図 29">
              <a:extLst>
                <a:ext uri="{FF2B5EF4-FFF2-40B4-BE49-F238E27FC236}">
                  <a16:creationId xmlns:a16="http://schemas.microsoft.com/office/drawing/2014/main" id="{C3688C5C-DE26-394F-A4A7-45CF8CD48457}"/>
                </a:ext>
              </a:extLst>
            </p:cNvPr>
            <p:cNvPicPr>
              <a:picLocks noChangeAspect="1"/>
            </p:cNvPicPr>
            <p:nvPr/>
          </p:nvPicPr>
          <p:blipFill>
            <a:blip r:embed="rId4"/>
            <a:stretch>
              <a:fillRect/>
            </a:stretch>
          </p:blipFill>
          <p:spPr>
            <a:xfrm>
              <a:off x="4768973" y="5239388"/>
              <a:ext cx="859431" cy="735658"/>
            </a:xfrm>
            <a:prstGeom prst="rect">
              <a:avLst/>
            </a:prstGeom>
          </p:spPr>
        </p:pic>
        <p:grpSp>
          <p:nvGrpSpPr>
            <p:cNvPr id="30" name="グループ化 77">
              <a:extLst>
                <a:ext uri="{FF2B5EF4-FFF2-40B4-BE49-F238E27FC236}">
                  <a16:creationId xmlns:a16="http://schemas.microsoft.com/office/drawing/2014/main" id="{934E98C0-6490-F648-BBD2-3855385DF69A}"/>
                </a:ext>
              </a:extLst>
            </p:cNvPr>
            <p:cNvGrpSpPr/>
            <p:nvPr/>
          </p:nvGrpSpPr>
          <p:grpSpPr>
            <a:xfrm>
              <a:off x="2433658" y="3241680"/>
              <a:ext cx="7158424" cy="3163137"/>
              <a:chOff x="2825930" y="3289774"/>
              <a:chExt cx="6540139" cy="3163137"/>
            </a:xfrm>
          </p:grpSpPr>
          <p:sp>
            <p:nvSpPr>
              <p:cNvPr id="91" name="正方形/長方形 15">
                <a:extLst>
                  <a:ext uri="{FF2B5EF4-FFF2-40B4-BE49-F238E27FC236}">
                    <a16:creationId xmlns:a16="http://schemas.microsoft.com/office/drawing/2014/main" id="{130C3B95-9538-7C4F-A670-EF648265AE9B}"/>
                  </a:ext>
                </a:extLst>
              </p:cNvPr>
              <p:cNvSpPr/>
              <p:nvPr/>
            </p:nvSpPr>
            <p:spPr>
              <a:xfrm>
                <a:off x="2825931" y="3289775"/>
                <a:ext cx="6540138" cy="3163136"/>
              </a:xfrm>
              <a:prstGeom prst="rect">
                <a:avLst/>
              </a:prstGeom>
              <a:solidFill>
                <a:schemeClr val="bg1"/>
              </a:solidFill>
              <a:ln>
                <a:solidFill>
                  <a:srgbClr val="25A7DE"/>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a:ea typeface="Meiryo UI"/>
                </a:endParaRPr>
              </a:p>
            </p:txBody>
          </p:sp>
          <p:sp>
            <p:nvSpPr>
              <p:cNvPr id="92" name="正方形/長方形 31">
                <a:extLst>
                  <a:ext uri="{FF2B5EF4-FFF2-40B4-BE49-F238E27FC236}">
                    <a16:creationId xmlns:a16="http://schemas.microsoft.com/office/drawing/2014/main" id="{EF8AB864-AFA4-D94E-8B13-89AFF1DBC92C}"/>
                  </a:ext>
                </a:extLst>
              </p:cNvPr>
              <p:cNvSpPr/>
              <p:nvPr/>
            </p:nvSpPr>
            <p:spPr>
              <a:xfrm>
                <a:off x="2825930" y="3289774"/>
                <a:ext cx="6540138" cy="279480"/>
              </a:xfrm>
              <a:prstGeom prst="rect">
                <a:avLst/>
              </a:prstGeom>
              <a:solidFill>
                <a:srgbClr val="233D5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AWS </a:t>
                </a: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クラウド</a:t>
                </a:r>
              </a:p>
            </p:txBody>
          </p:sp>
        </p:grpSp>
        <p:sp>
          <p:nvSpPr>
            <p:cNvPr id="31" name="テキスト ボックス 108">
              <a:extLst>
                <a:ext uri="{FF2B5EF4-FFF2-40B4-BE49-F238E27FC236}">
                  <a16:creationId xmlns:a16="http://schemas.microsoft.com/office/drawing/2014/main" id="{C4C652F0-BC1E-2940-93EE-4B3E7A092CAC}"/>
                </a:ext>
              </a:extLst>
            </p:cNvPr>
            <p:cNvSpPr txBox="1"/>
            <p:nvPr/>
          </p:nvSpPr>
          <p:spPr>
            <a:xfrm>
              <a:off x="237531" y="5973569"/>
              <a:ext cx="20840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センサーは</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15,000</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以上</a:t>
              </a:r>
            </a:p>
          </p:txBody>
        </p:sp>
        <p:grpSp>
          <p:nvGrpSpPr>
            <p:cNvPr id="32" name="グループ化 20">
              <a:extLst>
                <a:ext uri="{FF2B5EF4-FFF2-40B4-BE49-F238E27FC236}">
                  <a16:creationId xmlns:a16="http://schemas.microsoft.com/office/drawing/2014/main" id="{F1782C71-44D6-784D-9C89-D1844C243625}"/>
                </a:ext>
              </a:extLst>
            </p:cNvPr>
            <p:cNvGrpSpPr/>
            <p:nvPr/>
          </p:nvGrpSpPr>
          <p:grpSpPr>
            <a:xfrm>
              <a:off x="1214220" y="3712921"/>
              <a:ext cx="1071563" cy="714299"/>
              <a:chOff x="1214220" y="4109184"/>
              <a:chExt cx="1071563" cy="714299"/>
            </a:xfrm>
          </p:grpSpPr>
          <p:pic>
            <p:nvPicPr>
              <p:cNvPr id="89" name="Graphic 21">
                <a:extLst>
                  <a:ext uri="{FF2B5EF4-FFF2-40B4-BE49-F238E27FC236}">
                    <a16:creationId xmlns:a16="http://schemas.microsoft.com/office/drawing/2014/main" id="{1CAA8E01-0308-CB4F-AA23-BD004911A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439" y="410918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8">
                <a:extLst>
                  <a:ext uri="{FF2B5EF4-FFF2-40B4-BE49-F238E27FC236}">
                    <a16:creationId xmlns:a16="http://schemas.microsoft.com/office/drawing/2014/main" id="{ACD0BA80-FD4F-0E45-8423-FDDAC29BC64E}"/>
                  </a:ext>
                </a:extLst>
              </p:cNvPr>
              <p:cNvSpPr txBox="1">
                <a:spLocks noChangeArrowheads="1"/>
              </p:cNvSpPr>
              <p:nvPr/>
            </p:nvSpPr>
            <p:spPr bwMode="auto">
              <a:xfrm>
                <a:off x="1214220" y="4515706"/>
                <a:ext cx="1071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cs typeface="Arial" panose="020B0604020202020204" pitchFamily="34" charset="0"/>
                  </a:rPr>
                  <a:t>Gatewa</a:t>
                </a:r>
                <a:r>
                  <a:rPr lang="en-US" altLang="en-US" sz="1400">
                    <a:solidFill>
                      <a:srgbClr val="000000"/>
                    </a:solidFill>
                    <a:latin typeface="Arial" panose="020B0604020202020204" pitchFamily="34" charset="0"/>
                    <a:cs typeface="Arial" panose="020B0604020202020204" pitchFamily="34" charset="0"/>
                  </a:rPr>
                  <a:t>y</a:t>
                </a:r>
              </a:p>
            </p:txBody>
          </p:sp>
        </p:grpSp>
        <p:grpSp>
          <p:nvGrpSpPr>
            <p:cNvPr id="33" name="グループ化 22">
              <a:extLst>
                <a:ext uri="{FF2B5EF4-FFF2-40B4-BE49-F238E27FC236}">
                  <a16:creationId xmlns:a16="http://schemas.microsoft.com/office/drawing/2014/main" id="{B94A5939-F8DF-3B4C-A69A-E899627DEF78}"/>
                </a:ext>
              </a:extLst>
            </p:cNvPr>
            <p:cNvGrpSpPr/>
            <p:nvPr/>
          </p:nvGrpSpPr>
          <p:grpSpPr>
            <a:xfrm>
              <a:off x="179780" y="4812855"/>
              <a:ext cx="1071563" cy="579361"/>
              <a:chOff x="225808" y="4060743"/>
              <a:chExt cx="1071563" cy="579361"/>
            </a:xfrm>
          </p:grpSpPr>
          <p:pic>
            <p:nvPicPr>
              <p:cNvPr id="87" name="Shape 389">
                <a:extLst>
                  <a:ext uri="{FF2B5EF4-FFF2-40B4-BE49-F238E27FC236}">
                    <a16:creationId xmlns:a16="http://schemas.microsoft.com/office/drawing/2014/main" id="{5961DC94-5577-2D4B-8FAB-A18030417628}"/>
                  </a:ext>
                </a:extLst>
              </p:cNvPr>
              <p:cNvPicPr preferRelativeResize="0"/>
              <p:nvPr/>
            </p:nvPicPr>
            <p:blipFill rotWithShape="1">
              <a:blip r:embed="rId6">
                <a:alphaModFix/>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a:xfrm>
                <a:off x="518874" y="4060743"/>
                <a:ext cx="404787" cy="336013"/>
              </a:xfrm>
              <a:prstGeom prst="rect">
                <a:avLst/>
              </a:prstGeom>
              <a:noFill/>
              <a:ln>
                <a:noFill/>
              </a:ln>
            </p:spPr>
          </p:pic>
          <p:sp>
            <p:nvSpPr>
              <p:cNvPr id="88" name="TextBox 38">
                <a:extLst>
                  <a:ext uri="{FF2B5EF4-FFF2-40B4-BE49-F238E27FC236}">
                    <a16:creationId xmlns:a16="http://schemas.microsoft.com/office/drawing/2014/main" id="{E227692A-E935-124F-A4CD-77466840D449}"/>
                  </a:ext>
                </a:extLst>
              </p:cNvPr>
              <p:cNvSpPr txBox="1">
                <a:spLocks noChangeArrowheads="1"/>
              </p:cNvSpPr>
              <p:nvPr/>
            </p:nvSpPr>
            <p:spPr bwMode="auto">
              <a:xfrm>
                <a:off x="225808" y="4363105"/>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メイリオ" panose="020B0604030504040204" pitchFamily="50" charset="-128"/>
                    <a:ea typeface="メイリオ" panose="020B0604030504040204" pitchFamily="50" charset="-128"/>
                    <a:cs typeface="Arial" panose="020B0604020202020204" pitchFamily="34" charset="0"/>
                  </a:rPr>
                  <a:t>sensor</a:t>
                </a:r>
              </a:p>
            </p:txBody>
          </p:sp>
        </p:grpSp>
        <p:grpSp>
          <p:nvGrpSpPr>
            <p:cNvPr id="34" name="グループ化 21">
              <a:extLst>
                <a:ext uri="{FF2B5EF4-FFF2-40B4-BE49-F238E27FC236}">
                  <a16:creationId xmlns:a16="http://schemas.microsoft.com/office/drawing/2014/main" id="{ADF1A447-8541-6C4B-A330-1EB02296F0B8}"/>
                </a:ext>
              </a:extLst>
            </p:cNvPr>
            <p:cNvGrpSpPr/>
            <p:nvPr/>
          </p:nvGrpSpPr>
          <p:grpSpPr>
            <a:xfrm>
              <a:off x="284803" y="3646861"/>
              <a:ext cx="992856" cy="791902"/>
              <a:chOff x="304515" y="4960763"/>
              <a:chExt cx="992856" cy="791902"/>
            </a:xfrm>
          </p:grpSpPr>
          <p:pic>
            <p:nvPicPr>
              <p:cNvPr id="85" name="グラフィックス 17" descr="セキュリティ カメラ 枠線">
                <a:extLst>
                  <a:ext uri="{FF2B5EF4-FFF2-40B4-BE49-F238E27FC236}">
                    <a16:creationId xmlns:a16="http://schemas.microsoft.com/office/drawing/2014/main" id="{ADC1C3E3-29A4-7147-B561-7B96536DBB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0913" y="4960763"/>
                <a:ext cx="632555" cy="632555"/>
              </a:xfrm>
              <a:prstGeom prst="rect">
                <a:avLst/>
              </a:prstGeom>
            </p:spPr>
          </p:pic>
          <p:sp>
            <p:nvSpPr>
              <p:cNvPr id="86" name="TextBox 38">
                <a:extLst>
                  <a:ext uri="{FF2B5EF4-FFF2-40B4-BE49-F238E27FC236}">
                    <a16:creationId xmlns:a16="http://schemas.microsoft.com/office/drawing/2014/main" id="{04CF6079-63C4-7C44-B639-5AA833DAB92E}"/>
                  </a:ext>
                </a:extLst>
              </p:cNvPr>
              <p:cNvSpPr txBox="1">
                <a:spLocks noChangeArrowheads="1"/>
              </p:cNvSpPr>
              <p:nvPr/>
            </p:nvSpPr>
            <p:spPr bwMode="auto">
              <a:xfrm>
                <a:off x="304515" y="5475666"/>
                <a:ext cx="9928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ja-JP" sz="1200">
                    <a:solidFill>
                      <a:srgbClr val="000000"/>
                    </a:solidFill>
                    <a:latin typeface="メイリオ" panose="020B0604030504040204" pitchFamily="50" charset="-128"/>
                    <a:ea typeface="メイリオ" panose="020B0604030504040204" pitchFamily="50" charset="-128"/>
                    <a:cs typeface="Arial" panose="020B0604020202020204" pitchFamily="34" charset="0"/>
                  </a:rPr>
                  <a:t>Camera</a:t>
                </a:r>
                <a:endParaRPr lang="en-US" altLang="en-US" sz="1200">
                  <a:solidFill>
                    <a:srgbClr val="000000"/>
                  </a:solidFill>
                  <a:latin typeface="メイリオ" panose="020B0604030504040204" pitchFamily="50" charset="-128"/>
                  <a:ea typeface="メイリオ" panose="020B0604030504040204" pitchFamily="50" charset="-128"/>
                  <a:cs typeface="Arial" panose="020B0604020202020204" pitchFamily="34" charset="0"/>
                </a:endParaRPr>
              </a:p>
            </p:txBody>
          </p:sp>
        </p:grpSp>
        <p:cxnSp>
          <p:nvCxnSpPr>
            <p:cNvPr id="35" name="直線矢印コネクタ 82">
              <a:extLst>
                <a:ext uri="{FF2B5EF4-FFF2-40B4-BE49-F238E27FC236}">
                  <a16:creationId xmlns:a16="http://schemas.microsoft.com/office/drawing/2014/main" id="{611C611A-6227-4047-824A-2A625FC2E152}"/>
                </a:ext>
              </a:extLst>
            </p:cNvPr>
            <p:cNvCxnSpPr>
              <a:cxnSpLocks/>
              <a:stCxn id="85" idx="3"/>
              <a:endCxn id="89" idx="1"/>
            </p:cNvCxnSpPr>
            <p:nvPr/>
          </p:nvCxnSpPr>
          <p:spPr>
            <a:xfrm flipV="1">
              <a:off x="1073756" y="3947871"/>
              <a:ext cx="399683" cy="15268"/>
            </a:xfrm>
            <a:prstGeom prst="straightConnector1">
              <a:avLst/>
            </a:prstGeom>
            <a:ln w="19050">
              <a:solidFill>
                <a:srgbClr val="1F0C77"/>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直線矢印コネクタ 83">
              <a:extLst>
                <a:ext uri="{FF2B5EF4-FFF2-40B4-BE49-F238E27FC236}">
                  <a16:creationId xmlns:a16="http://schemas.microsoft.com/office/drawing/2014/main" id="{3057584C-0CD4-A445-B25C-A5027855729A}"/>
                </a:ext>
              </a:extLst>
            </p:cNvPr>
            <p:cNvCxnSpPr>
              <a:cxnSpLocks/>
            </p:cNvCxnSpPr>
            <p:nvPr/>
          </p:nvCxnSpPr>
          <p:spPr>
            <a:xfrm flipV="1">
              <a:off x="923661" y="4142839"/>
              <a:ext cx="474314" cy="680410"/>
            </a:xfrm>
            <a:prstGeom prst="straightConnector1">
              <a:avLst/>
            </a:prstGeom>
            <a:ln w="19050">
              <a:solidFill>
                <a:srgbClr val="1F0C77"/>
              </a:solidFill>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37" name="Graphic 8">
              <a:extLst>
                <a:ext uri="{FF2B5EF4-FFF2-40B4-BE49-F238E27FC236}">
                  <a16:creationId xmlns:a16="http://schemas.microsoft.com/office/drawing/2014/main" id="{9598B23E-05DB-C448-9FAD-0388F07AF4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9486" y="369559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12">
              <a:extLst>
                <a:ext uri="{FF2B5EF4-FFF2-40B4-BE49-F238E27FC236}">
                  <a16:creationId xmlns:a16="http://schemas.microsoft.com/office/drawing/2014/main" id="{01651210-A574-9640-A7C9-A10FE9995A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7870" y="3695595"/>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3">
              <a:extLst>
                <a:ext uri="{FF2B5EF4-FFF2-40B4-BE49-F238E27FC236}">
                  <a16:creationId xmlns:a16="http://schemas.microsoft.com/office/drawing/2014/main" id="{28984DB9-B712-0D4A-ADCB-42EB442496C6}"/>
                </a:ext>
              </a:extLst>
            </p:cNvPr>
            <p:cNvSpPr txBox="1">
              <a:spLocks noChangeArrowheads="1"/>
            </p:cNvSpPr>
            <p:nvPr/>
          </p:nvSpPr>
          <p:spPr bwMode="auto">
            <a:xfrm>
              <a:off x="3227298" y="4236055"/>
              <a:ext cx="15065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Data transform</a:t>
              </a:r>
            </a:p>
          </p:txBody>
        </p:sp>
        <p:sp>
          <p:nvSpPr>
            <p:cNvPr id="40" name="TextBox 16">
              <a:extLst>
                <a:ext uri="{FF2B5EF4-FFF2-40B4-BE49-F238E27FC236}">
                  <a16:creationId xmlns:a16="http://schemas.microsoft.com/office/drawing/2014/main" id="{7AB4D697-222E-8845-9F14-DFFF638CD060}"/>
                </a:ext>
              </a:extLst>
            </p:cNvPr>
            <p:cNvSpPr txBox="1">
              <a:spLocks noChangeArrowheads="1"/>
            </p:cNvSpPr>
            <p:nvPr/>
          </p:nvSpPr>
          <p:spPr bwMode="auto">
            <a:xfrm>
              <a:off x="2254591" y="4236248"/>
              <a:ext cx="1506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Landing zone</a:t>
              </a:r>
            </a:p>
          </p:txBody>
        </p:sp>
        <p:pic>
          <p:nvPicPr>
            <p:cNvPr id="41" name="Graphic 8">
              <a:extLst>
                <a:ext uri="{FF2B5EF4-FFF2-40B4-BE49-F238E27FC236}">
                  <a16:creationId xmlns:a16="http://schemas.microsoft.com/office/drawing/2014/main" id="{E21E64E2-F50C-3344-80C4-FF79ABB3A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7954" y="369559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E6173747-81A3-B84F-BB04-538AF7A71BA0}"/>
                </a:ext>
              </a:extLst>
            </p:cNvPr>
            <p:cNvSpPr txBox="1">
              <a:spLocks noChangeArrowheads="1"/>
            </p:cNvSpPr>
            <p:nvPr/>
          </p:nvSpPr>
          <p:spPr bwMode="auto">
            <a:xfrm>
              <a:off x="4159635" y="4245663"/>
              <a:ext cx="1506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Data lake</a:t>
              </a:r>
            </a:p>
          </p:txBody>
        </p:sp>
        <p:pic>
          <p:nvPicPr>
            <p:cNvPr id="43" name="Graphic 14">
              <a:extLst>
                <a:ext uri="{FF2B5EF4-FFF2-40B4-BE49-F238E27FC236}">
                  <a16:creationId xmlns:a16="http://schemas.microsoft.com/office/drawing/2014/main" id="{278B0B8D-3DF8-6A4A-A474-B78D9D51B6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66422" y="3695595"/>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7">
              <a:extLst>
                <a:ext uri="{FF2B5EF4-FFF2-40B4-BE49-F238E27FC236}">
                  <a16:creationId xmlns:a16="http://schemas.microsoft.com/office/drawing/2014/main" id="{6E34B373-C31E-F443-B25A-B4837E477A06}"/>
                </a:ext>
              </a:extLst>
            </p:cNvPr>
            <p:cNvSpPr txBox="1">
              <a:spLocks noChangeArrowheads="1"/>
            </p:cNvSpPr>
            <p:nvPr/>
          </p:nvSpPr>
          <p:spPr bwMode="auto">
            <a:xfrm>
              <a:off x="6414872" y="4236527"/>
              <a:ext cx="7747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Athena</a:t>
              </a:r>
            </a:p>
          </p:txBody>
        </p:sp>
        <p:cxnSp>
          <p:nvCxnSpPr>
            <p:cNvPr id="45" name="Straight Arrow Connector 20">
              <a:extLst>
                <a:ext uri="{FF2B5EF4-FFF2-40B4-BE49-F238E27FC236}">
                  <a16:creationId xmlns:a16="http://schemas.microsoft.com/office/drawing/2014/main" id="{9DEDC23D-BD1A-584B-811F-6BD2E733362D}"/>
                </a:ext>
              </a:extLst>
            </p:cNvPr>
            <p:cNvCxnSpPr>
              <a:cxnSpLocks/>
              <a:endCxn id="37" idx="1"/>
            </p:cNvCxnSpPr>
            <p:nvPr/>
          </p:nvCxnSpPr>
          <p:spPr>
            <a:xfrm flipV="1">
              <a:off x="1962265" y="3930545"/>
              <a:ext cx="807221" cy="9198"/>
            </a:xfrm>
            <a:prstGeom prst="straightConnector1">
              <a:avLst/>
            </a:prstGeom>
            <a:ln w="1905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Straight Arrow Connector 20">
              <a:extLst>
                <a:ext uri="{FF2B5EF4-FFF2-40B4-BE49-F238E27FC236}">
                  <a16:creationId xmlns:a16="http://schemas.microsoft.com/office/drawing/2014/main" id="{3397CB71-E244-E841-AB02-FF18EF7F4713}"/>
                </a:ext>
              </a:extLst>
            </p:cNvPr>
            <p:cNvCxnSpPr>
              <a:cxnSpLocks/>
              <a:stCxn id="37" idx="3"/>
              <a:endCxn id="38" idx="1"/>
            </p:cNvCxnSpPr>
            <p:nvPr/>
          </p:nvCxnSpPr>
          <p:spPr>
            <a:xfrm>
              <a:off x="3239386" y="3930545"/>
              <a:ext cx="478484" cy="850"/>
            </a:xfrm>
            <a:prstGeom prst="straightConnector1">
              <a:avLst/>
            </a:prstGeom>
            <a:ln w="1905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20">
              <a:extLst>
                <a:ext uri="{FF2B5EF4-FFF2-40B4-BE49-F238E27FC236}">
                  <a16:creationId xmlns:a16="http://schemas.microsoft.com/office/drawing/2014/main" id="{B534ABAC-8792-294F-A2A3-CB4E3515EE3C}"/>
                </a:ext>
              </a:extLst>
            </p:cNvPr>
            <p:cNvCxnSpPr>
              <a:cxnSpLocks/>
              <a:stCxn id="38" idx="3"/>
              <a:endCxn id="41" idx="1"/>
            </p:cNvCxnSpPr>
            <p:nvPr/>
          </p:nvCxnSpPr>
          <p:spPr>
            <a:xfrm flipV="1">
              <a:off x="4189470" y="3930545"/>
              <a:ext cx="478484" cy="850"/>
            </a:xfrm>
            <a:prstGeom prst="straightConnector1">
              <a:avLst/>
            </a:prstGeom>
            <a:ln w="1905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20">
              <a:extLst>
                <a:ext uri="{FF2B5EF4-FFF2-40B4-BE49-F238E27FC236}">
                  <a16:creationId xmlns:a16="http://schemas.microsoft.com/office/drawing/2014/main" id="{07F3C12D-7EBE-BC4C-9CF7-F5394FA9A756}"/>
                </a:ext>
              </a:extLst>
            </p:cNvPr>
            <p:cNvCxnSpPr>
              <a:cxnSpLocks/>
              <a:stCxn id="41" idx="3"/>
              <a:endCxn id="49" idx="1"/>
            </p:cNvCxnSpPr>
            <p:nvPr/>
          </p:nvCxnSpPr>
          <p:spPr>
            <a:xfrm>
              <a:off x="5137854" y="3930545"/>
              <a:ext cx="478484" cy="850"/>
            </a:xfrm>
            <a:prstGeom prst="straightConnector1">
              <a:avLst/>
            </a:prstGeom>
            <a:ln w="1905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9" name="Graphic 6">
              <a:extLst>
                <a:ext uri="{FF2B5EF4-FFF2-40B4-BE49-F238E27FC236}">
                  <a16:creationId xmlns:a16="http://schemas.microsoft.com/office/drawing/2014/main" id="{79B664D9-BC7F-3042-96B5-122CC65788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16338" y="3695595"/>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0">
              <a:extLst>
                <a:ext uri="{FF2B5EF4-FFF2-40B4-BE49-F238E27FC236}">
                  <a16:creationId xmlns:a16="http://schemas.microsoft.com/office/drawing/2014/main" id="{5CFC6954-FCD1-BD46-991D-16AC3DA3BD64}"/>
                </a:ext>
              </a:extLst>
            </p:cNvPr>
            <p:cNvSpPr txBox="1">
              <a:spLocks noChangeArrowheads="1"/>
            </p:cNvSpPr>
            <p:nvPr/>
          </p:nvSpPr>
          <p:spPr bwMode="auto">
            <a:xfrm>
              <a:off x="7248141" y="5218242"/>
              <a:ext cx="9500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Lambda</a:t>
              </a:r>
            </a:p>
          </p:txBody>
        </p:sp>
        <p:pic>
          <p:nvPicPr>
            <p:cNvPr id="51" name="Graphic 12">
              <a:extLst>
                <a:ext uri="{FF2B5EF4-FFF2-40B4-BE49-F238E27FC236}">
                  <a16:creationId xmlns:a16="http://schemas.microsoft.com/office/drawing/2014/main" id="{2B046E8D-4FB9-074C-8CBC-49F35EC30F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6506" y="4707138"/>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7">
              <a:extLst>
                <a:ext uri="{FF2B5EF4-FFF2-40B4-BE49-F238E27FC236}">
                  <a16:creationId xmlns:a16="http://schemas.microsoft.com/office/drawing/2014/main" id="{84C4D18C-DC92-EA44-8E0B-85B5EB52B3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66422" y="4707138"/>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9">
              <a:extLst>
                <a:ext uri="{FF2B5EF4-FFF2-40B4-BE49-F238E27FC236}">
                  <a16:creationId xmlns:a16="http://schemas.microsoft.com/office/drawing/2014/main" id="{2AD5CD51-58F0-5744-AA97-FD17B28E8C05}"/>
                </a:ext>
              </a:extLst>
            </p:cNvPr>
            <p:cNvSpPr txBox="1">
              <a:spLocks noChangeArrowheads="1"/>
            </p:cNvSpPr>
            <p:nvPr/>
          </p:nvSpPr>
          <p:spPr bwMode="auto">
            <a:xfrm>
              <a:off x="6224926" y="5189248"/>
              <a:ext cx="11545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err="1">
                  <a:latin typeface="Arial" panose="020B0604020202020204" pitchFamily="34" charset="0"/>
                  <a:ea typeface="Amazon Ember" panose="020B0603020204020204" pitchFamily="34" charset="0"/>
                  <a:cs typeface="Arial" panose="020B0604020202020204" pitchFamily="34" charset="0"/>
                </a:rPr>
                <a:t>Postgre</a:t>
              </a:r>
              <a:r>
                <a:rPr lang="en-US" altLang="en-US" sz="1100">
                  <a:latin typeface="Arial" panose="020B0604020202020204" pitchFamily="34" charset="0"/>
                  <a:ea typeface="Amazon Ember" panose="020B0603020204020204" pitchFamily="34" charset="0"/>
                  <a:cs typeface="Arial" panose="020B0604020202020204" pitchFamily="34" charset="0"/>
                </a:rPr>
                <a:t> SQL</a:t>
              </a:r>
            </a:p>
          </p:txBody>
        </p:sp>
        <p:pic>
          <p:nvPicPr>
            <p:cNvPr id="54" name="Graphic 25">
              <a:extLst>
                <a:ext uri="{FF2B5EF4-FFF2-40B4-BE49-F238E27FC236}">
                  <a16:creationId xmlns:a16="http://schemas.microsoft.com/office/drawing/2014/main" id="{91AA80F4-0705-9A4B-8BEE-34E6E71645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66589" y="4707138"/>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9">
              <a:extLst>
                <a:ext uri="{FF2B5EF4-FFF2-40B4-BE49-F238E27FC236}">
                  <a16:creationId xmlns:a16="http://schemas.microsoft.com/office/drawing/2014/main" id="{1E1676ED-2992-DD48-B320-12E78DA86B80}"/>
                </a:ext>
              </a:extLst>
            </p:cNvPr>
            <p:cNvSpPr txBox="1">
              <a:spLocks noChangeArrowheads="1"/>
            </p:cNvSpPr>
            <p:nvPr/>
          </p:nvSpPr>
          <p:spPr bwMode="auto">
            <a:xfrm>
              <a:off x="8157179" y="5218242"/>
              <a:ext cx="10202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API Gateway</a:t>
              </a:r>
            </a:p>
          </p:txBody>
        </p:sp>
        <p:pic>
          <p:nvPicPr>
            <p:cNvPr id="56" name="Graphic 17">
              <a:extLst>
                <a:ext uri="{FF2B5EF4-FFF2-40B4-BE49-F238E27FC236}">
                  <a16:creationId xmlns:a16="http://schemas.microsoft.com/office/drawing/2014/main" id="{0662752D-BC0A-4740-8708-4BADC853959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66589" y="5698034"/>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1">
              <a:extLst>
                <a:ext uri="{FF2B5EF4-FFF2-40B4-BE49-F238E27FC236}">
                  <a16:creationId xmlns:a16="http://schemas.microsoft.com/office/drawing/2014/main" id="{831C611F-5EBF-574A-BCF0-4329EE8DA0CA}"/>
                </a:ext>
              </a:extLst>
            </p:cNvPr>
            <p:cNvSpPr txBox="1">
              <a:spLocks noChangeArrowheads="1"/>
            </p:cNvSpPr>
            <p:nvPr/>
          </p:nvSpPr>
          <p:spPr bwMode="auto">
            <a:xfrm>
              <a:off x="7988106" y="6132225"/>
              <a:ext cx="14384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Cognito</a:t>
              </a:r>
            </a:p>
          </p:txBody>
        </p:sp>
        <p:sp>
          <p:nvSpPr>
            <p:cNvPr id="58" name="TextBox 17">
              <a:extLst>
                <a:ext uri="{FF2B5EF4-FFF2-40B4-BE49-F238E27FC236}">
                  <a16:creationId xmlns:a16="http://schemas.microsoft.com/office/drawing/2014/main" id="{375A1698-EA79-4247-8894-7B09C79D4F50}"/>
                </a:ext>
              </a:extLst>
            </p:cNvPr>
            <p:cNvSpPr txBox="1">
              <a:spLocks noChangeArrowheads="1"/>
            </p:cNvSpPr>
            <p:nvPr/>
          </p:nvSpPr>
          <p:spPr bwMode="auto">
            <a:xfrm>
              <a:off x="5472497" y="4229422"/>
              <a:ext cx="7747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Glue</a:t>
              </a:r>
            </a:p>
          </p:txBody>
        </p:sp>
        <p:cxnSp>
          <p:nvCxnSpPr>
            <p:cNvPr id="59" name="Straight Arrow Connector 20">
              <a:extLst>
                <a:ext uri="{FF2B5EF4-FFF2-40B4-BE49-F238E27FC236}">
                  <a16:creationId xmlns:a16="http://schemas.microsoft.com/office/drawing/2014/main" id="{93CA8BCF-E313-E04E-9EA1-27A83F2A4402}"/>
                </a:ext>
              </a:extLst>
            </p:cNvPr>
            <p:cNvCxnSpPr>
              <a:cxnSpLocks/>
              <a:stCxn id="49" idx="3"/>
              <a:endCxn id="43" idx="1"/>
            </p:cNvCxnSpPr>
            <p:nvPr/>
          </p:nvCxnSpPr>
          <p:spPr>
            <a:xfrm>
              <a:off x="6087938" y="3931395"/>
              <a:ext cx="478484" cy="0"/>
            </a:xfrm>
            <a:prstGeom prst="straightConnector1">
              <a:avLst/>
            </a:prstGeom>
            <a:ln w="1905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20">
              <a:extLst>
                <a:ext uri="{FF2B5EF4-FFF2-40B4-BE49-F238E27FC236}">
                  <a16:creationId xmlns:a16="http://schemas.microsoft.com/office/drawing/2014/main" id="{7B8C3168-3666-8B4D-B7B8-0035835CD9CA}"/>
                </a:ext>
              </a:extLst>
            </p:cNvPr>
            <p:cNvCxnSpPr>
              <a:cxnSpLocks/>
              <a:stCxn id="43" idx="2"/>
              <a:endCxn id="52" idx="0"/>
            </p:cNvCxnSpPr>
            <p:nvPr/>
          </p:nvCxnSpPr>
          <p:spPr>
            <a:xfrm>
              <a:off x="6802222" y="4167195"/>
              <a:ext cx="0" cy="539943"/>
            </a:xfrm>
            <a:prstGeom prst="straightConnector1">
              <a:avLst/>
            </a:prstGeom>
            <a:ln w="1905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20">
              <a:extLst>
                <a:ext uri="{FF2B5EF4-FFF2-40B4-BE49-F238E27FC236}">
                  <a16:creationId xmlns:a16="http://schemas.microsoft.com/office/drawing/2014/main" id="{1EA90E75-57D8-3D44-B2B8-A20821F50006}"/>
                </a:ext>
              </a:extLst>
            </p:cNvPr>
            <p:cNvCxnSpPr>
              <a:cxnSpLocks/>
              <a:stCxn id="52" idx="3"/>
              <a:endCxn id="51" idx="1"/>
            </p:cNvCxnSpPr>
            <p:nvPr/>
          </p:nvCxnSpPr>
          <p:spPr>
            <a:xfrm>
              <a:off x="7038022" y="4942938"/>
              <a:ext cx="478484" cy="0"/>
            </a:xfrm>
            <a:prstGeom prst="straightConnector1">
              <a:avLst/>
            </a:prstGeom>
            <a:ln w="19050">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20">
              <a:extLst>
                <a:ext uri="{FF2B5EF4-FFF2-40B4-BE49-F238E27FC236}">
                  <a16:creationId xmlns:a16="http://schemas.microsoft.com/office/drawing/2014/main" id="{AF63FAC9-8085-854B-8D7F-1FBE31AB292B}"/>
                </a:ext>
              </a:extLst>
            </p:cNvPr>
            <p:cNvCxnSpPr>
              <a:cxnSpLocks/>
              <a:stCxn id="51" idx="3"/>
              <a:endCxn id="54" idx="1"/>
            </p:cNvCxnSpPr>
            <p:nvPr/>
          </p:nvCxnSpPr>
          <p:spPr>
            <a:xfrm>
              <a:off x="7988106" y="4942938"/>
              <a:ext cx="478483" cy="0"/>
            </a:xfrm>
            <a:prstGeom prst="straightConnector1">
              <a:avLst/>
            </a:prstGeom>
            <a:ln w="19050">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20">
              <a:extLst>
                <a:ext uri="{FF2B5EF4-FFF2-40B4-BE49-F238E27FC236}">
                  <a16:creationId xmlns:a16="http://schemas.microsoft.com/office/drawing/2014/main" id="{4F8498ED-7E2E-8441-A528-978CA5C16B98}"/>
                </a:ext>
              </a:extLst>
            </p:cNvPr>
            <p:cNvCxnSpPr>
              <a:cxnSpLocks/>
              <a:stCxn id="54" idx="3"/>
            </p:cNvCxnSpPr>
            <p:nvPr/>
          </p:nvCxnSpPr>
          <p:spPr>
            <a:xfrm>
              <a:off x="8938189" y="4942938"/>
              <a:ext cx="1618051" cy="485786"/>
            </a:xfrm>
            <a:prstGeom prst="straightConnector1">
              <a:avLst/>
            </a:prstGeom>
            <a:ln w="19050">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20">
              <a:extLst>
                <a:ext uri="{FF2B5EF4-FFF2-40B4-BE49-F238E27FC236}">
                  <a16:creationId xmlns:a16="http://schemas.microsoft.com/office/drawing/2014/main" id="{C3662548-8282-4B4E-90A1-639E1D3C47F8}"/>
                </a:ext>
              </a:extLst>
            </p:cNvPr>
            <p:cNvCxnSpPr>
              <a:cxnSpLocks/>
              <a:stCxn id="56" idx="3"/>
            </p:cNvCxnSpPr>
            <p:nvPr/>
          </p:nvCxnSpPr>
          <p:spPr>
            <a:xfrm flipV="1">
              <a:off x="8938189" y="5538210"/>
              <a:ext cx="1618051" cy="395624"/>
            </a:xfrm>
            <a:prstGeom prst="straightConnector1">
              <a:avLst/>
            </a:prstGeom>
            <a:ln w="19050">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5" name="Graphic 24">
              <a:extLst>
                <a:ext uri="{FF2B5EF4-FFF2-40B4-BE49-F238E27FC236}">
                  <a16:creationId xmlns:a16="http://schemas.microsoft.com/office/drawing/2014/main" id="{ACA191E4-D3CB-6F4F-9309-90DC45F1854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8860" y="521590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23">
              <a:extLst>
                <a:ext uri="{FF2B5EF4-FFF2-40B4-BE49-F238E27FC236}">
                  <a16:creationId xmlns:a16="http://schemas.microsoft.com/office/drawing/2014/main" id="{97A2D569-DE3C-DF4E-9E53-10A344BF711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H="1">
              <a:off x="11054945" y="5284171"/>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40">
              <a:extLst>
                <a:ext uri="{FF2B5EF4-FFF2-40B4-BE49-F238E27FC236}">
                  <a16:creationId xmlns:a16="http://schemas.microsoft.com/office/drawing/2014/main" id="{E18292F2-7F49-2546-8AA9-92831F5DA759}"/>
                </a:ext>
              </a:extLst>
            </p:cNvPr>
            <p:cNvSpPr txBox="1">
              <a:spLocks noChangeArrowheads="1"/>
            </p:cNvSpPr>
            <p:nvPr/>
          </p:nvSpPr>
          <p:spPr bwMode="auto">
            <a:xfrm>
              <a:off x="10342880" y="5855671"/>
              <a:ext cx="1489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WebApp Users</a:t>
              </a:r>
            </a:p>
          </p:txBody>
        </p:sp>
        <p:pic>
          <p:nvPicPr>
            <p:cNvPr id="68" name="Graphic 23">
              <a:extLst>
                <a:ext uri="{FF2B5EF4-FFF2-40B4-BE49-F238E27FC236}">
                  <a16:creationId xmlns:a16="http://schemas.microsoft.com/office/drawing/2014/main" id="{F71F049E-3175-FA4E-83C0-17BFD87EC5F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H="1">
              <a:off x="11137457" y="3736458"/>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40">
              <a:extLst>
                <a:ext uri="{FF2B5EF4-FFF2-40B4-BE49-F238E27FC236}">
                  <a16:creationId xmlns:a16="http://schemas.microsoft.com/office/drawing/2014/main" id="{1F7F8B0D-13DE-2D47-8071-5AE8626E10AE}"/>
                </a:ext>
              </a:extLst>
            </p:cNvPr>
            <p:cNvSpPr txBox="1">
              <a:spLocks noChangeArrowheads="1"/>
            </p:cNvSpPr>
            <p:nvPr/>
          </p:nvSpPr>
          <p:spPr bwMode="auto">
            <a:xfrm>
              <a:off x="10831341" y="4177153"/>
              <a:ext cx="9813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Data Analyst</a:t>
              </a:r>
            </a:p>
          </p:txBody>
        </p:sp>
        <p:grpSp>
          <p:nvGrpSpPr>
            <p:cNvPr id="70" name="グループ化 169">
              <a:extLst>
                <a:ext uri="{FF2B5EF4-FFF2-40B4-BE49-F238E27FC236}">
                  <a16:creationId xmlns:a16="http://schemas.microsoft.com/office/drawing/2014/main" id="{29E4E996-BBEC-534B-AAD0-BE5ED2AAC1EC}"/>
                </a:ext>
              </a:extLst>
            </p:cNvPr>
            <p:cNvGrpSpPr/>
            <p:nvPr/>
          </p:nvGrpSpPr>
          <p:grpSpPr>
            <a:xfrm>
              <a:off x="9752246" y="3712921"/>
              <a:ext cx="1071563" cy="939199"/>
              <a:chOff x="1214220" y="4109184"/>
              <a:chExt cx="1071563" cy="939199"/>
            </a:xfrm>
          </p:grpSpPr>
          <p:pic>
            <p:nvPicPr>
              <p:cNvPr id="83" name="Graphic 21">
                <a:extLst>
                  <a:ext uri="{FF2B5EF4-FFF2-40B4-BE49-F238E27FC236}">
                    <a16:creationId xmlns:a16="http://schemas.microsoft.com/office/drawing/2014/main" id="{D41E03CE-017E-7645-BF30-9E159E0AA4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439" y="410918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38">
                <a:extLst>
                  <a:ext uri="{FF2B5EF4-FFF2-40B4-BE49-F238E27FC236}">
                    <a16:creationId xmlns:a16="http://schemas.microsoft.com/office/drawing/2014/main" id="{852C082A-FFF2-AF40-BE8D-13EA8776B4BF}"/>
                  </a:ext>
                </a:extLst>
              </p:cNvPr>
              <p:cNvSpPr txBox="1">
                <a:spLocks noChangeArrowheads="1"/>
              </p:cNvSpPr>
              <p:nvPr/>
            </p:nvSpPr>
            <p:spPr bwMode="auto">
              <a:xfrm>
                <a:off x="1214220" y="4586718"/>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cs typeface="Arial" panose="020B0604020202020204" pitchFamily="34" charset="0"/>
                  </a:rPr>
                  <a:t>Tableau</a:t>
                </a:r>
              </a:p>
              <a:p>
                <a:pPr algn="ctr" eaLnBrk="1" hangingPunct="1"/>
                <a:r>
                  <a:rPr lang="en-US" altLang="en-US" sz="1200">
                    <a:solidFill>
                      <a:srgbClr val="000000"/>
                    </a:solidFill>
                    <a:latin typeface="Arial" panose="020B0604020202020204" pitchFamily="34" charset="0"/>
                    <a:cs typeface="Arial" panose="020B0604020202020204" pitchFamily="34" charset="0"/>
                  </a:rPr>
                  <a:t>server</a:t>
                </a:r>
                <a:endParaRPr lang="en-US" altLang="en-US" sz="1400">
                  <a:solidFill>
                    <a:srgbClr val="000000"/>
                  </a:solidFill>
                  <a:latin typeface="Arial" panose="020B0604020202020204" pitchFamily="34" charset="0"/>
                  <a:cs typeface="Arial" panose="020B0604020202020204" pitchFamily="34" charset="0"/>
                </a:endParaRPr>
              </a:p>
            </p:txBody>
          </p:sp>
        </p:grpSp>
        <p:cxnSp>
          <p:nvCxnSpPr>
            <p:cNvPr id="71" name="Straight Arrow Connector 20">
              <a:extLst>
                <a:ext uri="{FF2B5EF4-FFF2-40B4-BE49-F238E27FC236}">
                  <a16:creationId xmlns:a16="http://schemas.microsoft.com/office/drawing/2014/main" id="{F35EF9C9-72ED-D146-95C6-163FAA1EA65A}"/>
                </a:ext>
              </a:extLst>
            </p:cNvPr>
            <p:cNvCxnSpPr>
              <a:cxnSpLocks/>
              <a:stCxn id="43" idx="3"/>
            </p:cNvCxnSpPr>
            <p:nvPr/>
          </p:nvCxnSpPr>
          <p:spPr>
            <a:xfrm>
              <a:off x="7038022" y="3931395"/>
              <a:ext cx="3031489" cy="0"/>
            </a:xfrm>
            <a:prstGeom prst="straightConnector1">
              <a:avLst/>
            </a:prstGeom>
            <a:ln w="1905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2" name="Straight Arrow Connector 20">
              <a:extLst>
                <a:ext uri="{FF2B5EF4-FFF2-40B4-BE49-F238E27FC236}">
                  <a16:creationId xmlns:a16="http://schemas.microsoft.com/office/drawing/2014/main" id="{C837005D-1CF7-DC41-84AA-3C3E83829C0D}"/>
                </a:ext>
              </a:extLst>
            </p:cNvPr>
            <p:cNvCxnSpPr>
              <a:cxnSpLocks/>
            </p:cNvCxnSpPr>
            <p:nvPr/>
          </p:nvCxnSpPr>
          <p:spPr>
            <a:xfrm>
              <a:off x="10439448" y="3947871"/>
              <a:ext cx="619312" cy="7634"/>
            </a:xfrm>
            <a:prstGeom prst="straightConnector1">
              <a:avLst/>
            </a:prstGeom>
            <a:ln w="19050">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3" name="グループ化 190">
              <a:extLst>
                <a:ext uri="{FF2B5EF4-FFF2-40B4-BE49-F238E27FC236}">
                  <a16:creationId xmlns:a16="http://schemas.microsoft.com/office/drawing/2014/main" id="{3BC023C5-2B49-944B-98DE-00EE7A7CFFD1}"/>
                </a:ext>
              </a:extLst>
            </p:cNvPr>
            <p:cNvGrpSpPr/>
            <p:nvPr/>
          </p:nvGrpSpPr>
          <p:grpSpPr>
            <a:xfrm>
              <a:off x="2630734" y="5608052"/>
              <a:ext cx="3501867" cy="681182"/>
              <a:chOff x="2488700" y="4958320"/>
              <a:chExt cx="3501867" cy="681182"/>
            </a:xfrm>
          </p:grpSpPr>
          <p:pic>
            <p:nvPicPr>
              <p:cNvPr id="76" name="Graphic 19">
                <a:extLst>
                  <a:ext uri="{FF2B5EF4-FFF2-40B4-BE49-F238E27FC236}">
                    <a16:creationId xmlns:a16="http://schemas.microsoft.com/office/drawing/2014/main" id="{AF3E21E5-F5F7-6049-AF18-5E0ED78629D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98769" y="4958320"/>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23">
                <a:extLst>
                  <a:ext uri="{FF2B5EF4-FFF2-40B4-BE49-F238E27FC236}">
                    <a16:creationId xmlns:a16="http://schemas.microsoft.com/office/drawing/2014/main" id="{92B5E1CF-3DEB-584B-B631-378CAD81B6A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923" y="4958320"/>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7">
                <a:extLst>
                  <a:ext uri="{FF2B5EF4-FFF2-40B4-BE49-F238E27FC236}">
                    <a16:creationId xmlns:a16="http://schemas.microsoft.com/office/drawing/2014/main" id="{E64FE4EE-F1DE-5C4C-9C62-D1C5A89B339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42431" y="4958320"/>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1">
                <a:extLst>
                  <a:ext uri="{FF2B5EF4-FFF2-40B4-BE49-F238E27FC236}">
                    <a16:creationId xmlns:a16="http://schemas.microsoft.com/office/drawing/2014/main" id="{6B20136A-C4FB-5349-80FD-47AA89714A8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70600" y="4958320"/>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12">
                <a:extLst>
                  <a:ext uri="{FF2B5EF4-FFF2-40B4-BE49-F238E27FC236}">
                    <a16:creationId xmlns:a16="http://schemas.microsoft.com/office/drawing/2014/main" id="{B78323E3-F3CF-2749-B6F1-631DEF494223}"/>
                  </a:ext>
                </a:extLst>
              </p:cNvPr>
              <p:cNvSpPr txBox="1">
                <a:spLocks noChangeArrowheads="1"/>
              </p:cNvSpPr>
              <p:nvPr/>
            </p:nvSpPr>
            <p:spPr bwMode="auto">
              <a:xfrm>
                <a:off x="2488700" y="5439447"/>
                <a:ext cx="350186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700">
                    <a:latin typeface="Arial" panose="020B0604020202020204" pitchFamily="34" charset="0"/>
                    <a:ea typeface="Amazon Ember" panose="020B0603020204020204" pitchFamily="34" charset="0"/>
                    <a:cs typeface="Arial" panose="020B0604020202020204" pitchFamily="34" charset="0"/>
                  </a:rPr>
                  <a:t>AWS IAM    CloudFormation  CloudWatch   Elastic Search   AWS SNS     CloudTrail</a:t>
                </a:r>
              </a:p>
            </p:txBody>
          </p:sp>
          <p:pic>
            <p:nvPicPr>
              <p:cNvPr id="81" name="Graphic 7">
                <a:extLst>
                  <a:ext uri="{FF2B5EF4-FFF2-40B4-BE49-F238E27FC236}">
                    <a16:creationId xmlns:a16="http://schemas.microsoft.com/office/drawing/2014/main" id="{2FDF53F2-5E15-A445-B6B8-B379596A9E3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14262" y="4958320"/>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Graphic 24">
                <a:extLst>
                  <a:ext uri="{FF2B5EF4-FFF2-40B4-BE49-F238E27FC236}">
                    <a16:creationId xmlns:a16="http://schemas.microsoft.com/office/drawing/2014/main" id="{E7C75AA2-7732-9946-94B5-51FBBF38DA3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86093" y="4958320"/>
                <a:ext cx="471600" cy="4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 name="四角形: 角を丸くする 191">
              <a:extLst>
                <a:ext uri="{FF2B5EF4-FFF2-40B4-BE49-F238E27FC236}">
                  <a16:creationId xmlns:a16="http://schemas.microsoft.com/office/drawing/2014/main" id="{00CAC384-FA13-644F-A7E5-E6A929EF524B}"/>
                </a:ext>
              </a:extLst>
            </p:cNvPr>
            <p:cNvSpPr/>
            <p:nvPr/>
          </p:nvSpPr>
          <p:spPr>
            <a:xfrm>
              <a:off x="2630734" y="5312281"/>
              <a:ext cx="3501867" cy="952905"/>
            </a:xfrm>
            <a:prstGeom prst="roundRect">
              <a:avLst>
                <a:gd name="adj" fmla="val 713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TextBox 9">
              <a:extLst>
                <a:ext uri="{FF2B5EF4-FFF2-40B4-BE49-F238E27FC236}">
                  <a16:creationId xmlns:a16="http://schemas.microsoft.com/office/drawing/2014/main" id="{1D055B9D-3E15-244B-BCCF-BADDB127081F}"/>
                </a:ext>
              </a:extLst>
            </p:cNvPr>
            <p:cNvSpPr txBox="1">
              <a:spLocks noChangeArrowheads="1"/>
            </p:cNvSpPr>
            <p:nvPr/>
          </p:nvSpPr>
          <p:spPr bwMode="auto">
            <a:xfrm>
              <a:off x="3270024" y="5312281"/>
              <a:ext cx="22376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Management &amp; Monitoring</a:t>
              </a:r>
            </a:p>
          </p:txBody>
        </p:sp>
      </p:grpSp>
      <p:sp>
        <p:nvSpPr>
          <p:cNvPr id="2" name="タイトル 1">
            <a:extLst>
              <a:ext uri="{FF2B5EF4-FFF2-40B4-BE49-F238E27FC236}">
                <a16:creationId xmlns:a16="http://schemas.microsoft.com/office/drawing/2014/main" id="{5FE0A9AF-4C0B-4EA4-9C8D-9290CCB921A6}"/>
              </a:ext>
            </a:extLst>
          </p:cNvPr>
          <p:cNvSpPr>
            <a:spLocks noGrp="1"/>
          </p:cNvSpPr>
          <p:nvPr>
            <p:ph type="title"/>
          </p:nvPr>
        </p:nvSpPr>
        <p:spPr/>
        <p:txBody>
          <a:bodyPr>
            <a:normAutofit/>
          </a:bodyPr>
          <a:lstStyle/>
          <a:p>
            <a:r>
              <a:rPr lang="en-US" altLang="ja-JP" sz="2800" b="1">
                <a:latin typeface="Meiryo UI" panose="020B0604030504040204" pitchFamily="50" charset="-128"/>
                <a:ea typeface="Meiryo UI" panose="020B0604030504040204" pitchFamily="50" charset="-128"/>
              </a:rPr>
              <a:t>AWS</a:t>
            </a:r>
            <a:r>
              <a:rPr lang="ja-JP" altLang="en-US" sz="2800" b="1">
                <a:latin typeface="Meiryo UI" panose="020B0604030504040204" pitchFamily="50" charset="-128"/>
                <a:ea typeface="Meiryo UI" panose="020B0604030504040204" pitchFamily="50" charset="-128"/>
              </a:rPr>
              <a:t>上データプラットフォーム構築</a:t>
            </a:r>
            <a:endParaRPr lang="ja-JP" altLang="en-US"/>
          </a:p>
        </p:txBody>
      </p:sp>
      <p:sp>
        <p:nvSpPr>
          <p:cNvPr id="4" name="フッター プレースホルダー 3">
            <a:extLst>
              <a:ext uri="{FF2B5EF4-FFF2-40B4-BE49-F238E27FC236}">
                <a16:creationId xmlns:a16="http://schemas.microsoft.com/office/drawing/2014/main" id="{F5C8F2E5-5C44-4C45-9B2B-9225E00FA467}"/>
              </a:ext>
            </a:extLst>
          </p:cNvPr>
          <p:cNvSpPr>
            <a:spLocks noGrp="1"/>
          </p:cNvSpPr>
          <p:nvPr>
            <p:ph type="ftr" sz="quarter" idx="10"/>
          </p:nvPr>
        </p:nvSpPr>
        <p:spPr/>
        <p:txBody>
          <a:bodyPr/>
          <a:lstStyle/>
          <a:p>
            <a:r>
              <a:rPr lang="en-US" altLang="ja-JP"/>
              <a:t>Copyright © 2022 FPT Software All rights reserved.</a:t>
            </a:r>
            <a:endParaRPr lang="ja-JP" altLang="en-US"/>
          </a:p>
        </p:txBody>
      </p:sp>
    </p:spTree>
    <p:extLst>
      <p:ext uri="{BB962C8B-B14F-4D97-AF65-F5344CB8AC3E}">
        <p14:creationId xmlns:p14="http://schemas.microsoft.com/office/powerpoint/2010/main" val="1945244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98">
            <a:extLst>
              <a:ext uri="{FF2B5EF4-FFF2-40B4-BE49-F238E27FC236}">
                <a16:creationId xmlns:a16="http://schemas.microsoft.com/office/drawing/2014/main" id="{012E79A5-8749-4644-8CF2-B73D3F29AFF2}"/>
              </a:ext>
            </a:extLst>
          </p:cNvPr>
          <p:cNvSpPr txBox="1"/>
          <p:nvPr/>
        </p:nvSpPr>
        <p:spPr>
          <a:xfrm>
            <a:off x="60315" y="6575397"/>
            <a:ext cx="3384260" cy="246221"/>
          </a:xfrm>
          <a:prstGeom prst="rect">
            <a:avLst/>
          </a:prstGeom>
          <a:noFill/>
        </p:spPr>
        <p:txBody>
          <a:bodyPr wrap="none" rtlCol="0">
            <a:spAutoFit/>
          </a:bodyPr>
          <a:lstStyle/>
          <a:p>
            <a:r>
              <a:rPr lang="en-US" altLang="ja-JP" sz="1000">
                <a:solidFill>
                  <a:schemeClr val="bg1">
                    <a:lumMod val="65000"/>
                  </a:schemeClr>
                </a:solidFill>
                <a:latin typeface="Meiryo UI" panose="020B0604030504040204" pitchFamily="50" charset="-128"/>
                <a:ea typeface="Meiryo UI" panose="020B0604030504040204" pitchFamily="50" charset="-128"/>
                <a:cs typeface="Meiryo UI" panose="020B0604030504040204" pitchFamily="50" charset="-128"/>
              </a:rPr>
              <a:t>© Copyright</a:t>
            </a:r>
            <a:r>
              <a:rPr lang="en-US" altLang="ja-JP" sz="1000" baseline="0">
                <a:solidFill>
                  <a:schemeClr val="bg1">
                    <a:lumMod val="65000"/>
                  </a:schemeClr>
                </a:solidFill>
                <a:latin typeface="Meiryo UI" panose="020B0604030504040204" pitchFamily="50" charset="-128"/>
                <a:ea typeface="Meiryo UI" panose="020B0604030504040204" pitchFamily="50" charset="-128"/>
                <a:cs typeface="Meiryo UI" panose="020B0604030504040204" pitchFamily="50" charset="-128"/>
              </a:rPr>
              <a:t> by FPT Software Japan Co., Ltd. 2022</a:t>
            </a:r>
            <a:endParaRPr lang="en-US" altLang="ja-JP" sz="1000">
              <a:solidFill>
                <a:schemeClr val="bg1">
                  <a:lumMod val="6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タイトル 16">
            <a:extLst>
              <a:ext uri="{FF2B5EF4-FFF2-40B4-BE49-F238E27FC236}">
                <a16:creationId xmlns:a16="http://schemas.microsoft.com/office/drawing/2014/main" id="{15591D03-9D04-41C9-88A9-5AE1D45C3439}"/>
              </a:ext>
            </a:extLst>
          </p:cNvPr>
          <p:cNvSpPr>
            <a:spLocks noGrp="1"/>
          </p:cNvSpPr>
          <p:nvPr>
            <p:ph type="title"/>
          </p:nvPr>
        </p:nvSpPr>
        <p:spPr/>
        <p:txBody>
          <a:bodyPr/>
          <a:lstStyle/>
          <a:p>
            <a:r>
              <a:rPr lang="en-US" altLang="ja-JP">
                <a:solidFill>
                  <a:srgbClr val="140976"/>
                </a:solidFill>
                <a:latin typeface="Meiryo UI" panose="020B0604030504040204" pitchFamily="34" charset="-128"/>
                <a:ea typeface="Meiryo UI" panose="020B0604030504040204" pitchFamily="34" charset="-128"/>
                <a:cs typeface="Segoe UI"/>
              </a:rPr>
              <a:t>Azure</a:t>
            </a:r>
            <a:r>
              <a:rPr lang="ja-JP" altLang="en-US">
                <a:solidFill>
                  <a:srgbClr val="140976"/>
                </a:solidFill>
                <a:latin typeface="Meiryo UI" panose="020B0604030504040204" pitchFamily="34" charset="-128"/>
                <a:ea typeface="Meiryo UI" panose="020B0604030504040204" pitchFamily="34" charset="-128"/>
                <a:cs typeface="Segoe UI"/>
              </a:rPr>
              <a:t>上データプラットフォーム構築（１</a:t>
            </a:r>
            <a:r>
              <a:rPr lang="en-US" altLang="ja-JP">
                <a:solidFill>
                  <a:srgbClr val="140976"/>
                </a:solidFill>
                <a:latin typeface="Meiryo UI" panose="020B0604030504040204" pitchFamily="34" charset="-128"/>
                <a:ea typeface="Meiryo UI" panose="020B0604030504040204" pitchFamily="34" charset="-128"/>
                <a:cs typeface="Segoe UI"/>
              </a:rPr>
              <a:t>/</a:t>
            </a:r>
            <a:r>
              <a:rPr lang="ja-JP" altLang="en-US">
                <a:solidFill>
                  <a:srgbClr val="140976"/>
                </a:solidFill>
                <a:latin typeface="Meiryo UI" panose="020B0604030504040204" pitchFamily="34" charset="-128"/>
                <a:ea typeface="Meiryo UI" panose="020B0604030504040204" pitchFamily="34" charset="-128"/>
                <a:cs typeface="Segoe UI"/>
              </a:rPr>
              <a:t>２）</a:t>
            </a:r>
            <a:endParaRPr lang="ja-JP" altLang="en-US"/>
          </a:p>
        </p:txBody>
      </p:sp>
      <p:pic>
        <p:nvPicPr>
          <p:cNvPr id="9" name="図 8">
            <a:extLst>
              <a:ext uri="{FF2B5EF4-FFF2-40B4-BE49-F238E27FC236}">
                <a16:creationId xmlns:a16="http://schemas.microsoft.com/office/drawing/2014/main" id="{F8F34B61-4DB8-4842-9CEA-DCDCA7091322}"/>
              </a:ext>
            </a:extLst>
          </p:cNvPr>
          <p:cNvPicPr>
            <a:picLocks noChangeAspect="1"/>
          </p:cNvPicPr>
          <p:nvPr/>
        </p:nvPicPr>
        <p:blipFill>
          <a:blip r:embed="rId3"/>
          <a:stretch>
            <a:fillRect/>
          </a:stretch>
        </p:blipFill>
        <p:spPr>
          <a:xfrm>
            <a:off x="5641884" y="996245"/>
            <a:ext cx="6375945" cy="5579147"/>
          </a:xfrm>
          <a:prstGeom prst="rect">
            <a:avLst/>
          </a:prstGeom>
        </p:spPr>
      </p:pic>
      <p:sp>
        <p:nvSpPr>
          <p:cNvPr id="10" name="TextBox 245">
            <a:extLst>
              <a:ext uri="{FF2B5EF4-FFF2-40B4-BE49-F238E27FC236}">
                <a16:creationId xmlns:a16="http://schemas.microsoft.com/office/drawing/2014/main" id="{9D43551F-70F3-43E2-BCD5-69206DDC284B}"/>
              </a:ext>
            </a:extLst>
          </p:cNvPr>
          <p:cNvSpPr txBox="1"/>
          <p:nvPr/>
        </p:nvSpPr>
        <p:spPr>
          <a:xfrm>
            <a:off x="5660572" y="897250"/>
            <a:ext cx="1534394" cy="338554"/>
          </a:xfrm>
          <a:prstGeom prst="rect">
            <a:avLst/>
          </a:prstGeom>
          <a:noFill/>
        </p:spPr>
        <p:txBody>
          <a:bodyPr wrap="none" rtlCol="0">
            <a:spAutoFit/>
          </a:bodyPr>
          <a:lstStyle/>
          <a:p>
            <a:pPr defTabSz="914377">
              <a:defRPr/>
            </a:pPr>
            <a:r>
              <a:rPr lang="ja-JP" altLang="en-US" sz="1600" b="1" u="sng">
                <a:solidFill>
                  <a:srgbClr val="301D7E"/>
                </a:solidFill>
                <a:latin typeface="Meiryo UI" panose="020B0604030504040204" pitchFamily="34" charset="-128"/>
                <a:ea typeface="Meiryo UI" panose="020B0604030504040204" pitchFamily="34" charset="-128"/>
              </a:rPr>
              <a:t>システムイメージ</a:t>
            </a:r>
            <a:endParaRPr lang="en-US" sz="1600" b="1" u="sng">
              <a:solidFill>
                <a:srgbClr val="301D7E"/>
              </a:solidFill>
              <a:latin typeface="Meiryo UI" panose="020B0604030504040204" pitchFamily="34" charset="-128"/>
              <a:ea typeface="Meiryo UI" panose="020B0604030504040204" pitchFamily="34" charset="-128"/>
            </a:endParaRPr>
          </a:p>
        </p:txBody>
      </p:sp>
      <p:sp>
        <p:nvSpPr>
          <p:cNvPr id="12" name="TextBox 4">
            <a:extLst>
              <a:ext uri="{FF2B5EF4-FFF2-40B4-BE49-F238E27FC236}">
                <a16:creationId xmlns:a16="http://schemas.microsoft.com/office/drawing/2014/main" id="{E87F4256-0335-4A33-ADDE-252C5EFC809A}"/>
              </a:ext>
            </a:extLst>
          </p:cNvPr>
          <p:cNvSpPr txBox="1"/>
          <p:nvPr/>
        </p:nvSpPr>
        <p:spPr>
          <a:xfrm>
            <a:off x="293748" y="908136"/>
            <a:ext cx="2425664" cy="338554"/>
          </a:xfrm>
          <a:prstGeom prst="rect">
            <a:avLst/>
          </a:prstGeom>
          <a:noFill/>
        </p:spPr>
        <p:txBody>
          <a:bodyPr wrap="none" rtlCol="0">
            <a:spAutoFit/>
          </a:bodyPr>
          <a:lstStyle/>
          <a:p>
            <a:pPr defTabSz="914354"/>
            <a:r>
              <a:rPr lang="ja-JP" altLang="en-US" sz="1600" b="1">
                <a:solidFill>
                  <a:srgbClr val="301D7E"/>
                </a:solidFill>
                <a:latin typeface="Meiryo UI" panose="020B0604030504040204" pitchFamily="34" charset="-128"/>
                <a:ea typeface="Meiryo UI" panose="020B0604030504040204" pitchFamily="34" charset="-128"/>
              </a:rPr>
              <a:t>クライアントのビジネス課題</a:t>
            </a:r>
            <a:endParaRPr lang="en-US" sz="1600" b="1">
              <a:solidFill>
                <a:srgbClr val="301D7E"/>
              </a:solidFill>
              <a:latin typeface="Meiryo UI" panose="020B0604030504040204" pitchFamily="34" charset="-128"/>
              <a:ea typeface="Meiryo UI" panose="020B0604030504040204" pitchFamily="34" charset="-128"/>
            </a:endParaRPr>
          </a:p>
        </p:txBody>
      </p:sp>
      <p:cxnSp>
        <p:nvCxnSpPr>
          <p:cNvPr id="13" name="Straight Connector 5">
            <a:extLst>
              <a:ext uri="{FF2B5EF4-FFF2-40B4-BE49-F238E27FC236}">
                <a16:creationId xmlns:a16="http://schemas.microsoft.com/office/drawing/2014/main" id="{030C9E1B-9095-4087-A346-A58D79E2360F}"/>
              </a:ext>
            </a:extLst>
          </p:cNvPr>
          <p:cNvCxnSpPr>
            <a:cxnSpLocks/>
          </p:cNvCxnSpPr>
          <p:nvPr/>
        </p:nvCxnSpPr>
        <p:spPr>
          <a:xfrm>
            <a:off x="387052" y="1246691"/>
            <a:ext cx="5004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14" name="TextBox 6">
            <a:extLst>
              <a:ext uri="{FF2B5EF4-FFF2-40B4-BE49-F238E27FC236}">
                <a16:creationId xmlns:a16="http://schemas.microsoft.com/office/drawing/2014/main" id="{509F016F-A580-4BAB-B9E1-D95007F5D013}"/>
              </a:ext>
            </a:extLst>
          </p:cNvPr>
          <p:cNvSpPr txBox="1"/>
          <p:nvPr/>
        </p:nvSpPr>
        <p:spPr>
          <a:xfrm>
            <a:off x="352373" y="1267831"/>
            <a:ext cx="5220000" cy="1077219"/>
          </a:xfrm>
          <a:prstGeom prst="rect">
            <a:avLst/>
          </a:prstGeom>
          <a:noFill/>
        </p:spPr>
        <p:txBody>
          <a:bodyPr wrap="square" rtlCol="0">
            <a:spAutoFit/>
          </a:bodyPr>
          <a:lstStyle/>
          <a:p>
            <a:pPr>
              <a:lnSpc>
                <a:spcPts val="2000"/>
              </a:lnSpc>
            </a:pPr>
            <a:r>
              <a:rPr lang="ja-JP" altLang="en-US" sz="1400">
                <a:latin typeface="Meiryo UI" panose="020B0604030504040204" pitchFamily="34" charset="-128"/>
                <a:ea typeface="Meiryo UI" panose="020B0604030504040204" pitchFamily="34" charset="-128"/>
              </a:rPr>
              <a:t>ビッグデータ分析のため（アフターマーケット部品サプライチェーンのビジネス需要）ビッグデータプラットフォームを持っていたが</a:t>
            </a:r>
            <a:r>
              <a:rPr lang="ja-JP" altLang="en-US" sz="1400" b="1" u="sng">
                <a:latin typeface="Meiryo UI" panose="020B0604030504040204" pitchFamily="34" charset="-128"/>
                <a:ea typeface="Meiryo UI" panose="020B0604030504040204" pitchFamily="34" charset="-128"/>
              </a:rPr>
              <a:t>、 低パフォーマンス、高価格</a:t>
            </a:r>
            <a:r>
              <a:rPr lang="ja-JP" altLang="en-US" sz="1400">
                <a:latin typeface="Meiryo UI" panose="020B0604030504040204" pitchFamily="34" charset="-128"/>
                <a:ea typeface="Meiryo UI" panose="020B0604030504040204" pitchFamily="34" charset="-128"/>
              </a:rPr>
              <a:t>などの課題があり、ビジネス拡張に対応できない </a:t>
            </a:r>
            <a:endParaRPr lang="en-US" altLang="ja-JP" sz="1400">
              <a:latin typeface="Meiryo UI" panose="020B0604030504040204" pitchFamily="34" charset="-128"/>
              <a:ea typeface="Meiryo UI" panose="020B0604030504040204" pitchFamily="34" charset="-128"/>
            </a:endParaRPr>
          </a:p>
          <a:p>
            <a:endParaRPr lang="en-US" sz="1400">
              <a:latin typeface="Meiryo UI" panose="020B0604030504040204" pitchFamily="34" charset="-128"/>
              <a:ea typeface="Meiryo UI" panose="020B0604030504040204" pitchFamily="34" charset="-128"/>
            </a:endParaRPr>
          </a:p>
        </p:txBody>
      </p:sp>
      <p:sp>
        <p:nvSpPr>
          <p:cNvPr id="16" name="TextBox 7">
            <a:extLst>
              <a:ext uri="{FF2B5EF4-FFF2-40B4-BE49-F238E27FC236}">
                <a16:creationId xmlns:a16="http://schemas.microsoft.com/office/drawing/2014/main" id="{28B87D34-B97F-4CF7-B53A-527317E7B5C3}"/>
              </a:ext>
            </a:extLst>
          </p:cNvPr>
          <p:cNvSpPr txBox="1"/>
          <p:nvPr/>
        </p:nvSpPr>
        <p:spPr>
          <a:xfrm>
            <a:off x="293748" y="2227784"/>
            <a:ext cx="2476960" cy="338554"/>
          </a:xfrm>
          <a:prstGeom prst="rect">
            <a:avLst/>
          </a:prstGeom>
          <a:noFill/>
        </p:spPr>
        <p:txBody>
          <a:bodyPr wrap="none" rtlCol="0">
            <a:spAutoFit/>
          </a:bodyPr>
          <a:lstStyle/>
          <a:p>
            <a:pPr defTabSz="914377"/>
            <a:r>
              <a:rPr lang="en-US" altLang="ja-JP" sz="1600" b="1">
                <a:solidFill>
                  <a:srgbClr val="301D7E"/>
                </a:solidFill>
                <a:latin typeface="Meiryo UI" panose="020B0604030504040204" pitchFamily="34" charset="-128"/>
                <a:ea typeface="Meiryo UI" panose="020B0604030504040204" pitchFamily="34" charset="-128"/>
              </a:rPr>
              <a:t>FPT</a:t>
            </a:r>
            <a:r>
              <a:rPr lang="ja-JP" altLang="en-US" sz="1600" b="1">
                <a:solidFill>
                  <a:srgbClr val="301D7E"/>
                </a:solidFill>
                <a:latin typeface="Meiryo UI" panose="020B0604030504040204" pitchFamily="34" charset="-128"/>
                <a:ea typeface="Meiryo UI" panose="020B0604030504040204" pitchFamily="34" charset="-128"/>
              </a:rPr>
              <a:t>のソリューション＆作業</a:t>
            </a:r>
            <a:endParaRPr lang="en-US" altLang="ja-JP" sz="1600" b="1">
              <a:solidFill>
                <a:srgbClr val="301D7E"/>
              </a:solidFill>
              <a:latin typeface="Meiryo UI" panose="020B0604030504040204" pitchFamily="34" charset="-128"/>
              <a:ea typeface="Meiryo UI" panose="020B0604030504040204" pitchFamily="34" charset="-128"/>
            </a:endParaRPr>
          </a:p>
        </p:txBody>
      </p:sp>
      <p:cxnSp>
        <p:nvCxnSpPr>
          <p:cNvPr id="18" name="Straight Connector 8">
            <a:extLst>
              <a:ext uri="{FF2B5EF4-FFF2-40B4-BE49-F238E27FC236}">
                <a16:creationId xmlns:a16="http://schemas.microsoft.com/office/drawing/2014/main" id="{BB67F91F-BCB2-4F1F-8BB2-0E9B6052271D}"/>
              </a:ext>
            </a:extLst>
          </p:cNvPr>
          <p:cNvCxnSpPr>
            <a:cxnSpLocks/>
          </p:cNvCxnSpPr>
          <p:nvPr/>
        </p:nvCxnSpPr>
        <p:spPr>
          <a:xfrm>
            <a:off x="387052" y="2566339"/>
            <a:ext cx="5004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19" name="TextBox 9">
            <a:extLst>
              <a:ext uri="{FF2B5EF4-FFF2-40B4-BE49-F238E27FC236}">
                <a16:creationId xmlns:a16="http://schemas.microsoft.com/office/drawing/2014/main" id="{EDB28FBA-1754-476B-9530-857513CAB195}"/>
              </a:ext>
            </a:extLst>
          </p:cNvPr>
          <p:cNvSpPr txBox="1"/>
          <p:nvPr/>
        </p:nvSpPr>
        <p:spPr>
          <a:xfrm>
            <a:off x="352373" y="2582817"/>
            <a:ext cx="5220000" cy="2628668"/>
          </a:xfrm>
          <a:prstGeom prst="rect">
            <a:avLst/>
          </a:prstGeom>
          <a:noFill/>
        </p:spPr>
        <p:txBody>
          <a:bodyPr wrap="square" rtlCol="0">
            <a:spAutoFit/>
          </a:bodyPr>
          <a:lstStyle/>
          <a:p>
            <a:pPr algn="just">
              <a:lnSpc>
                <a:spcPts val="2000"/>
              </a:lnSpc>
            </a:pPr>
            <a:r>
              <a:rPr lang="ja-JP" altLang="en-US" sz="1400" b="1" u="sng">
                <a:latin typeface="Meiryo UI" panose="020B0604030504040204" pitchFamily="34" charset="-128"/>
                <a:ea typeface="Meiryo UI" panose="020B0604030504040204" pitchFamily="34" charset="-128"/>
              </a:rPr>
              <a:t>低コスト</a:t>
            </a:r>
            <a:r>
              <a:rPr lang="ja-JP" altLang="en-US" sz="1400">
                <a:latin typeface="Meiryo UI" panose="020B0604030504040204" pitchFamily="34" charset="-128"/>
                <a:ea typeface="Meiryo UI" panose="020B0604030504040204" pitchFamily="34" charset="-128"/>
              </a:rPr>
              <a:t>でビジネスを拡大させるために、迅速で拡張可能な</a:t>
            </a:r>
            <a:r>
              <a:rPr lang="ja-JP" altLang="en-US" sz="1400" b="1" u="sng">
                <a:latin typeface="Meiryo UI" panose="020B0604030504040204" pitchFamily="34" charset="-128"/>
                <a:ea typeface="Meiryo UI" panose="020B0604030504040204" pitchFamily="34" charset="-128"/>
              </a:rPr>
              <a:t>アジャイルソリューション</a:t>
            </a:r>
            <a:r>
              <a:rPr lang="ja-JP" altLang="en-US" sz="1400">
                <a:latin typeface="Meiryo UI" panose="020B0604030504040204" pitchFamily="34" charset="-128"/>
                <a:ea typeface="Meiryo UI" panose="020B0604030504040204" pitchFamily="34" charset="-128"/>
              </a:rPr>
              <a:t>を提供。</a:t>
            </a:r>
            <a:endParaRPr lang="en-US" sz="1400">
              <a:latin typeface="Meiryo UI" panose="020B0604030504040204" pitchFamily="34" charset="-128"/>
              <a:ea typeface="Meiryo UI" panose="020B0604030504040204" pitchFamily="34" charset="-128"/>
              <a:cs typeface="Segoe UI"/>
            </a:endParaRPr>
          </a:p>
          <a:p>
            <a:pPr marL="228594" indent="-228594" algn="just">
              <a:lnSpc>
                <a:spcPts val="2000"/>
              </a:lnSpc>
              <a:buFont typeface="Arial" panose="020B0604020202020204" pitchFamily="34" charset="0"/>
              <a:buChar char="•"/>
            </a:pPr>
            <a:r>
              <a:rPr lang="en-US" sz="1400" err="1">
                <a:latin typeface="Meiryo UI" panose="020B0604030504040204" pitchFamily="34" charset="-128"/>
                <a:ea typeface="Meiryo UI" panose="020B0604030504040204" pitchFamily="34" charset="-128"/>
                <a:cs typeface="Segoe UI"/>
              </a:rPr>
              <a:t>HDInsight、Hive、Spark、Oozie、Sqoop</a:t>
            </a:r>
            <a:r>
              <a:rPr lang="ja-JP" altLang="en-US" sz="1400">
                <a:latin typeface="Meiryo UI" panose="020B0604030504040204" pitchFamily="34" charset="-128"/>
                <a:ea typeface="Meiryo UI" panose="020B0604030504040204" pitchFamily="34" charset="-128"/>
                <a:cs typeface="Segoe UI"/>
              </a:rPr>
              <a:t>などを使用して</a:t>
            </a:r>
            <a:r>
              <a:rPr lang="en-US" sz="1400">
                <a:latin typeface="Meiryo UI" panose="020B0604030504040204" pitchFamily="34" charset="-128"/>
                <a:ea typeface="Meiryo UI" panose="020B0604030504040204" pitchFamily="34" charset="-128"/>
                <a:cs typeface="Segoe UI"/>
              </a:rPr>
              <a:t>Azure</a:t>
            </a:r>
            <a:r>
              <a:rPr lang="ja-JP" altLang="en-US" sz="1400">
                <a:latin typeface="Meiryo UI" panose="020B0604030504040204" pitchFamily="34" charset="-128"/>
                <a:ea typeface="Meiryo UI" panose="020B0604030504040204" pitchFamily="34" charset="-128"/>
                <a:cs typeface="Segoe UI"/>
              </a:rPr>
              <a:t>上で新しいビッグデータプラットフォームの分析・設計・開発</a:t>
            </a:r>
          </a:p>
          <a:p>
            <a:pPr marL="228594" indent="-228594" algn="just">
              <a:lnSpc>
                <a:spcPts val="2000"/>
              </a:lnSpc>
              <a:buFont typeface="Arial" panose="020B0604020202020204" pitchFamily="34" charset="0"/>
              <a:buChar char="•"/>
            </a:pPr>
            <a:r>
              <a:rPr lang="ja-JP" altLang="en-US" sz="1400">
                <a:latin typeface="Meiryo UI" panose="020B0604030504040204" pitchFamily="34" charset="-128"/>
                <a:ea typeface="Meiryo UI" panose="020B0604030504040204" pitchFamily="34" charset="-128"/>
                <a:cs typeface="Segoe UI"/>
              </a:rPr>
              <a:t>コストを削減するために、自動スケーリングメカニズムの設計と開発を行い、クラスターを自動的に拡大し、縮小</a:t>
            </a:r>
            <a:endParaRPr lang="en-US" altLang="ja-JP" sz="1400">
              <a:latin typeface="Meiryo UI" panose="020B0604030504040204" pitchFamily="34" charset="-128"/>
              <a:ea typeface="Meiryo UI" panose="020B0604030504040204" pitchFamily="34" charset="-128"/>
              <a:cs typeface="Segoe UI"/>
            </a:endParaRPr>
          </a:p>
          <a:p>
            <a:pPr marL="228594" indent="-228594" algn="just">
              <a:lnSpc>
                <a:spcPts val="2000"/>
              </a:lnSpc>
              <a:buFont typeface="Arial" panose="020B0604020202020204" pitchFamily="34" charset="0"/>
              <a:buChar char="•"/>
            </a:pPr>
            <a:r>
              <a:rPr lang="en-US" sz="1400">
                <a:latin typeface="Meiryo UI" panose="020B0604030504040204" pitchFamily="34" charset="-128"/>
                <a:ea typeface="Meiryo UI" panose="020B0604030504040204" pitchFamily="34" charset="-128"/>
                <a:cs typeface="Segoe UI"/>
              </a:rPr>
              <a:t>Spark</a:t>
            </a:r>
            <a:r>
              <a:rPr lang="ja-JP" altLang="en-US" sz="1400">
                <a:latin typeface="Meiryo UI" panose="020B0604030504040204" pitchFamily="34" charset="-128"/>
                <a:ea typeface="Meiryo UI" panose="020B0604030504040204" pitchFamily="34" charset="-128"/>
                <a:cs typeface="Segoe UI"/>
              </a:rPr>
              <a:t>と</a:t>
            </a:r>
            <a:r>
              <a:rPr lang="en-US" sz="1400">
                <a:latin typeface="Meiryo UI" panose="020B0604030504040204" pitchFamily="34" charset="-128"/>
                <a:ea typeface="Meiryo UI" panose="020B0604030504040204" pitchFamily="34" charset="-128"/>
                <a:cs typeface="Segoe UI"/>
              </a:rPr>
              <a:t>Hive</a:t>
            </a:r>
            <a:r>
              <a:rPr lang="ja-JP" altLang="en-US" sz="1400">
                <a:latin typeface="Meiryo UI" panose="020B0604030504040204" pitchFamily="34" charset="-128"/>
                <a:ea typeface="Meiryo UI" panose="020B0604030504040204" pitchFamily="34" charset="-128"/>
                <a:cs typeface="Segoe UI"/>
              </a:rPr>
              <a:t>のクラスターを分離</a:t>
            </a:r>
          </a:p>
          <a:p>
            <a:pPr marL="228594" indent="-228594" algn="just">
              <a:lnSpc>
                <a:spcPts val="2000"/>
              </a:lnSpc>
              <a:buFont typeface="Arial" panose="020B0604020202020204" pitchFamily="34" charset="0"/>
              <a:buChar char="•"/>
            </a:pPr>
            <a:r>
              <a:rPr lang="ja-JP" altLang="en-US" sz="1400">
                <a:latin typeface="Meiryo UI" panose="020B0604030504040204" pitchFamily="34" charset="-128"/>
                <a:ea typeface="Meiryo UI" panose="020B0604030504040204" pitchFamily="34" charset="-128"/>
                <a:cs typeface="Segoe UI"/>
              </a:rPr>
              <a:t>旧データレイクから新データプラットフォームにデータを移行、旧データ変換スクリプトを合理化</a:t>
            </a:r>
          </a:p>
          <a:p>
            <a:pPr marL="228594" indent="-228594" algn="just">
              <a:lnSpc>
                <a:spcPts val="2000"/>
              </a:lnSpc>
              <a:buFont typeface="Arial" panose="020B0604020202020204" pitchFamily="34" charset="0"/>
              <a:buChar char="•"/>
            </a:pPr>
            <a:r>
              <a:rPr lang="ja-JP" altLang="en-US" sz="1400">
                <a:latin typeface="Meiryo UI" panose="020B0604030504040204" pitchFamily="34" charset="-128"/>
                <a:ea typeface="Meiryo UI" panose="020B0604030504040204" pitchFamily="34" charset="-128"/>
                <a:cs typeface="Segoe UI"/>
              </a:rPr>
              <a:t>新しいデータパイプラインとレポートを開発</a:t>
            </a:r>
            <a:endParaRPr lang="en-US" sz="1400">
              <a:latin typeface="Meiryo UI" panose="020B0604030504040204" pitchFamily="34" charset="-128"/>
              <a:ea typeface="Meiryo UI" panose="020B0604030504040204" pitchFamily="34" charset="-128"/>
            </a:endParaRPr>
          </a:p>
        </p:txBody>
      </p:sp>
      <p:sp>
        <p:nvSpPr>
          <p:cNvPr id="21" name="TextBox 32">
            <a:extLst>
              <a:ext uri="{FF2B5EF4-FFF2-40B4-BE49-F238E27FC236}">
                <a16:creationId xmlns:a16="http://schemas.microsoft.com/office/drawing/2014/main" id="{FDD23915-FF4E-45CC-8F75-1BB1CC563FBF}"/>
              </a:ext>
            </a:extLst>
          </p:cNvPr>
          <p:cNvSpPr txBox="1"/>
          <p:nvPr/>
        </p:nvSpPr>
        <p:spPr>
          <a:xfrm>
            <a:off x="293748" y="5306768"/>
            <a:ext cx="1261884" cy="338554"/>
          </a:xfrm>
          <a:prstGeom prst="rect">
            <a:avLst/>
          </a:prstGeom>
          <a:noFill/>
        </p:spPr>
        <p:txBody>
          <a:bodyPr wrap="none" rtlCol="0">
            <a:spAutoFit/>
          </a:bodyPr>
          <a:lstStyle/>
          <a:p>
            <a:pPr defTabSz="914354"/>
            <a:r>
              <a:rPr lang="ja-JP" altLang="en-US" sz="1600" b="1">
                <a:solidFill>
                  <a:srgbClr val="301D7E"/>
                </a:solidFill>
                <a:latin typeface="Meiryo UI" panose="020B0604030504040204" pitchFamily="34" charset="-128"/>
                <a:ea typeface="Meiryo UI" panose="020B0604030504040204" pitchFamily="34" charset="-128"/>
              </a:rPr>
              <a:t>ビジネス効果</a:t>
            </a:r>
            <a:endParaRPr lang="en-US" sz="1600" b="1">
              <a:solidFill>
                <a:srgbClr val="301D7E"/>
              </a:solidFill>
              <a:latin typeface="Meiryo UI" panose="020B0604030504040204" pitchFamily="34" charset="-128"/>
              <a:ea typeface="Meiryo UI" panose="020B0604030504040204" pitchFamily="34" charset="-128"/>
            </a:endParaRPr>
          </a:p>
        </p:txBody>
      </p:sp>
      <p:cxnSp>
        <p:nvCxnSpPr>
          <p:cNvPr id="22" name="Straight Connector 33">
            <a:extLst>
              <a:ext uri="{FF2B5EF4-FFF2-40B4-BE49-F238E27FC236}">
                <a16:creationId xmlns:a16="http://schemas.microsoft.com/office/drawing/2014/main" id="{839C4DB5-D033-4991-ABD1-BB115559093A}"/>
              </a:ext>
            </a:extLst>
          </p:cNvPr>
          <p:cNvCxnSpPr>
            <a:cxnSpLocks/>
          </p:cNvCxnSpPr>
          <p:nvPr/>
        </p:nvCxnSpPr>
        <p:spPr>
          <a:xfrm>
            <a:off x="387052" y="5645323"/>
            <a:ext cx="5004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23" name="TextBox 35">
            <a:extLst>
              <a:ext uri="{FF2B5EF4-FFF2-40B4-BE49-F238E27FC236}">
                <a16:creationId xmlns:a16="http://schemas.microsoft.com/office/drawing/2014/main" id="{C32E6DB5-9600-46CD-B210-F624BB5D0AC5}"/>
              </a:ext>
            </a:extLst>
          </p:cNvPr>
          <p:cNvSpPr txBox="1"/>
          <p:nvPr/>
        </p:nvSpPr>
        <p:spPr>
          <a:xfrm>
            <a:off x="352373" y="5664564"/>
            <a:ext cx="5220000" cy="833305"/>
          </a:xfrm>
          <a:prstGeom prst="rect">
            <a:avLst/>
          </a:prstGeom>
          <a:noFill/>
        </p:spPr>
        <p:txBody>
          <a:bodyPr wrap="square" rtlCol="0">
            <a:spAutoFit/>
          </a:bodyPr>
          <a:lstStyle/>
          <a:p>
            <a:pPr marL="228594" indent="-228594" algn="just">
              <a:lnSpc>
                <a:spcPts val="2000"/>
              </a:lnSpc>
              <a:buFont typeface="Arial" panose="020B0604020202020204" pitchFamily="34" charset="0"/>
              <a:buChar char="•"/>
            </a:pPr>
            <a:r>
              <a:rPr lang="ja-JP" altLang="en-US" sz="1400">
                <a:latin typeface="Meiryo UI" panose="020B0604030504040204" pitchFamily="34" charset="-128"/>
                <a:ea typeface="Meiryo UI" panose="020B0604030504040204" pitchFamily="34" charset="-128"/>
              </a:rPr>
              <a:t>コスト削減（</a:t>
            </a:r>
            <a:r>
              <a:rPr lang="en-US" altLang="ja-JP" sz="1400">
                <a:latin typeface="Meiryo UI" panose="020B0604030504040204" pitchFamily="34" charset="-128"/>
                <a:ea typeface="Meiryo UI" panose="020B0604030504040204" pitchFamily="34" charset="-128"/>
              </a:rPr>
              <a:t>50</a:t>
            </a:r>
            <a:r>
              <a:rPr lang="ja-JP" altLang="en-US" sz="1400">
                <a:latin typeface="Meiryo UI" panose="020B0604030504040204" pitchFamily="34" charset="-128"/>
                <a:ea typeface="Meiryo UI" panose="020B0604030504040204" pitchFamily="34" charset="-128"/>
              </a:rPr>
              <a:t>％コスト削減）</a:t>
            </a:r>
          </a:p>
          <a:p>
            <a:pPr marL="228594" indent="-228594" algn="just">
              <a:lnSpc>
                <a:spcPts val="2000"/>
              </a:lnSpc>
              <a:buFont typeface="Arial" panose="020B0604020202020204" pitchFamily="34" charset="0"/>
              <a:buChar char="•"/>
            </a:pPr>
            <a:r>
              <a:rPr lang="ja-JP" altLang="en-US" sz="1400">
                <a:latin typeface="Meiryo UI" panose="020B0604030504040204" pitchFamily="34" charset="-128"/>
                <a:ea typeface="Meiryo UI" panose="020B0604030504040204" pitchFamily="34" charset="-128"/>
              </a:rPr>
              <a:t>業務効率化（レポート作成のスピード</a:t>
            </a:r>
            <a:r>
              <a:rPr lang="en-US" altLang="ja-JP" sz="1400">
                <a:latin typeface="Meiryo UI" panose="020B0604030504040204" pitchFamily="34" charset="-128"/>
                <a:ea typeface="Meiryo UI" panose="020B0604030504040204" pitchFamily="34" charset="-128"/>
              </a:rPr>
              <a:t>30</a:t>
            </a:r>
            <a:r>
              <a:rPr lang="ja-JP" altLang="en-US" sz="1400">
                <a:latin typeface="Meiryo UI" panose="020B0604030504040204" pitchFamily="34" charset="-128"/>
                <a:ea typeface="Meiryo UI" panose="020B0604030504040204" pitchFamily="34" charset="-128"/>
              </a:rPr>
              <a:t>％アップ）</a:t>
            </a:r>
            <a:endParaRPr lang="en-US" altLang="ja-JP" sz="1400">
              <a:latin typeface="Meiryo UI" panose="020B0604030504040204" pitchFamily="34" charset="-128"/>
              <a:ea typeface="Meiryo UI" panose="020B0604030504040204" pitchFamily="34" charset="-128"/>
            </a:endParaRPr>
          </a:p>
          <a:p>
            <a:pPr marL="228594" indent="-228594" algn="just">
              <a:lnSpc>
                <a:spcPts val="2000"/>
              </a:lnSpc>
              <a:buFont typeface="Arial" panose="020B0604020202020204" pitchFamily="34" charset="0"/>
              <a:buChar char="•"/>
            </a:pPr>
            <a:r>
              <a:rPr lang="ja-JP" altLang="en-US" sz="1400">
                <a:latin typeface="Meiryo UI" panose="020B0604030504040204" pitchFamily="34" charset="-128"/>
                <a:ea typeface="Meiryo UI" panose="020B0604030504040204" pitchFamily="34" charset="-128"/>
              </a:rPr>
              <a:t>ビジネス・アジリティのアップ（新レポート公開までのリードタイム短縮）</a:t>
            </a:r>
            <a:endParaRPr lang="en-US" sz="1400">
              <a:latin typeface="Meiryo UI" panose="020B0604030504040204" pitchFamily="34" charset="-128"/>
              <a:ea typeface="Meiryo UI" panose="020B0604030504040204" pitchFamily="34" charset="-128"/>
            </a:endParaRPr>
          </a:p>
        </p:txBody>
      </p:sp>
      <p:sp>
        <p:nvSpPr>
          <p:cNvPr id="4" name="フッター プレースホルダー 3">
            <a:extLst>
              <a:ext uri="{FF2B5EF4-FFF2-40B4-BE49-F238E27FC236}">
                <a16:creationId xmlns:a16="http://schemas.microsoft.com/office/drawing/2014/main" id="{DEDD3D45-5FAA-457A-90CA-CF538A48A63F}"/>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5" name="スライド番号プレースホルダー 4">
            <a:extLst>
              <a:ext uri="{FF2B5EF4-FFF2-40B4-BE49-F238E27FC236}">
                <a16:creationId xmlns:a16="http://schemas.microsoft.com/office/drawing/2014/main" id="{BD119F6E-F11F-4251-832C-E06C15548C7A}"/>
              </a:ext>
            </a:extLst>
          </p:cNvPr>
          <p:cNvSpPr>
            <a:spLocks noGrp="1"/>
          </p:cNvSpPr>
          <p:nvPr>
            <p:ph type="sldNum" sz="quarter" idx="11"/>
          </p:nvPr>
        </p:nvSpPr>
        <p:spPr/>
        <p:txBody>
          <a:bodyPr/>
          <a:lstStyle/>
          <a:p>
            <a:fld id="{64426991-36D0-4DC2-898E-6B6E1FAFABE8}" type="slidenum">
              <a:rPr lang="ja-JP" altLang="en-US" smtClean="0"/>
              <a:pPr/>
              <a:t>31</a:t>
            </a:fld>
            <a:endParaRPr lang="ja-JP" altLang="en-US"/>
          </a:p>
        </p:txBody>
      </p:sp>
    </p:spTree>
    <p:extLst>
      <p:ext uri="{BB962C8B-B14F-4D97-AF65-F5344CB8AC3E}">
        <p14:creationId xmlns:p14="http://schemas.microsoft.com/office/powerpoint/2010/main" val="1641892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68F678-E7F9-4B2A-819B-3392AB7C7EAF}"/>
              </a:ext>
            </a:extLst>
          </p:cNvPr>
          <p:cNvSpPr>
            <a:spLocks noGrp="1"/>
          </p:cNvSpPr>
          <p:nvPr>
            <p:ph type="title"/>
          </p:nvPr>
        </p:nvSpPr>
        <p:spPr/>
        <p:txBody>
          <a:bodyPr/>
          <a:lstStyle/>
          <a:p>
            <a:r>
              <a:rPr lang="en-US" altLang="ja-JP">
                <a:solidFill>
                  <a:srgbClr val="140976"/>
                </a:solidFill>
                <a:latin typeface="Meiryo UI" panose="020B0604030504040204" pitchFamily="34" charset="-128"/>
                <a:ea typeface="Meiryo UI" panose="020B0604030504040204" pitchFamily="34" charset="-128"/>
                <a:cs typeface="Segoe UI"/>
              </a:rPr>
              <a:t>Azure</a:t>
            </a:r>
            <a:r>
              <a:rPr lang="ja-JP" altLang="en-US">
                <a:solidFill>
                  <a:srgbClr val="140976"/>
                </a:solidFill>
                <a:latin typeface="Meiryo UI" panose="020B0604030504040204" pitchFamily="34" charset="-128"/>
                <a:ea typeface="Meiryo UI" panose="020B0604030504040204" pitchFamily="34" charset="-128"/>
                <a:cs typeface="Segoe UI"/>
              </a:rPr>
              <a:t>上データプラットフォーム構築（２</a:t>
            </a:r>
            <a:r>
              <a:rPr lang="en-US" altLang="ja-JP">
                <a:solidFill>
                  <a:srgbClr val="140976"/>
                </a:solidFill>
                <a:latin typeface="Meiryo UI" panose="020B0604030504040204" pitchFamily="34" charset="-128"/>
                <a:ea typeface="Meiryo UI" panose="020B0604030504040204" pitchFamily="34" charset="-128"/>
                <a:cs typeface="Segoe UI"/>
              </a:rPr>
              <a:t>/</a:t>
            </a:r>
            <a:r>
              <a:rPr lang="ja-JP" altLang="en-US">
                <a:solidFill>
                  <a:srgbClr val="140976"/>
                </a:solidFill>
                <a:latin typeface="Meiryo UI" panose="020B0604030504040204" pitchFamily="34" charset="-128"/>
                <a:ea typeface="Meiryo UI" panose="020B0604030504040204" pitchFamily="34" charset="-128"/>
                <a:cs typeface="Segoe UI"/>
              </a:rPr>
              <a:t>２）</a:t>
            </a:r>
            <a:endParaRPr kumimoji="1" lang="ja-JP" altLang="en-US"/>
          </a:p>
        </p:txBody>
      </p:sp>
      <p:grpSp>
        <p:nvGrpSpPr>
          <p:cNvPr id="55" name="グループ化 54">
            <a:extLst>
              <a:ext uri="{FF2B5EF4-FFF2-40B4-BE49-F238E27FC236}">
                <a16:creationId xmlns:a16="http://schemas.microsoft.com/office/drawing/2014/main" id="{E293C506-C139-4421-9176-860E2F7C2A95}"/>
              </a:ext>
            </a:extLst>
          </p:cNvPr>
          <p:cNvGrpSpPr/>
          <p:nvPr/>
        </p:nvGrpSpPr>
        <p:grpSpPr>
          <a:xfrm>
            <a:off x="3903950" y="1481596"/>
            <a:ext cx="8122403" cy="4726478"/>
            <a:chOff x="520928" y="1053186"/>
            <a:chExt cx="11536227" cy="5665132"/>
          </a:xfrm>
        </p:grpSpPr>
        <p:sp>
          <p:nvSpPr>
            <p:cNvPr id="56" name="Rounded Rectangle 5">
              <a:extLst>
                <a:ext uri="{FF2B5EF4-FFF2-40B4-BE49-F238E27FC236}">
                  <a16:creationId xmlns:a16="http://schemas.microsoft.com/office/drawing/2014/main" id="{EC509F3A-C115-4F4A-AE16-5DAF78B7EAEC}"/>
                </a:ext>
              </a:extLst>
            </p:cNvPr>
            <p:cNvSpPr/>
            <p:nvPr/>
          </p:nvSpPr>
          <p:spPr>
            <a:xfrm>
              <a:off x="520928" y="1101817"/>
              <a:ext cx="1430128" cy="568113"/>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Landing Hub</a:t>
              </a:r>
            </a:p>
          </p:txBody>
        </p:sp>
        <p:sp>
          <p:nvSpPr>
            <p:cNvPr id="57" name="Rounded Rectangle 6">
              <a:extLst>
                <a:ext uri="{FF2B5EF4-FFF2-40B4-BE49-F238E27FC236}">
                  <a16:creationId xmlns:a16="http://schemas.microsoft.com/office/drawing/2014/main" id="{E1F21A1B-FEB4-4F35-A648-28F28E615B2A}"/>
                </a:ext>
              </a:extLst>
            </p:cNvPr>
            <p:cNvSpPr/>
            <p:nvPr/>
          </p:nvSpPr>
          <p:spPr>
            <a:xfrm>
              <a:off x="2476106" y="1100622"/>
              <a:ext cx="1430128" cy="596485"/>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Blob</a:t>
              </a:r>
            </a:p>
          </p:txBody>
        </p:sp>
        <p:sp>
          <p:nvSpPr>
            <p:cNvPr id="58" name="Rounded Rectangle 7">
              <a:extLst>
                <a:ext uri="{FF2B5EF4-FFF2-40B4-BE49-F238E27FC236}">
                  <a16:creationId xmlns:a16="http://schemas.microsoft.com/office/drawing/2014/main" id="{C667124C-59B1-4810-8703-14018D26BA62}"/>
                </a:ext>
              </a:extLst>
            </p:cNvPr>
            <p:cNvSpPr/>
            <p:nvPr/>
          </p:nvSpPr>
          <p:spPr>
            <a:xfrm>
              <a:off x="4420037" y="1101816"/>
              <a:ext cx="1582659" cy="609441"/>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Oozie Workflow</a:t>
              </a:r>
            </a:p>
          </p:txBody>
        </p:sp>
        <p:sp>
          <p:nvSpPr>
            <p:cNvPr id="59" name="Rounded Rectangle 8">
              <a:extLst>
                <a:ext uri="{FF2B5EF4-FFF2-40B4-BE49-F238E27FC236}">
                  <a16:creationId xmlns:a16="http://schemas.microsoft.com/office/drawing/2014/main" id="{613E5BA1-7B15-4E21-B021-7FCE22180281}"/>
                </a:ext>
              </a:extLst>
            </p:cNvPr>
            <p:cNvSpPr/>
            <p:nvPr/>
          </p:nvSpPr>
          <p:spPr>
            <a:xfrm>
              <a:off x="8391585" y="1054379"/>
              <a:ext cx="1430128" cy="625011"/>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Spark Action</a:t>
              </a:r>
            </a:p>
          </p:txBody>
        </p:sp>
        <p:sp>
          <p:nvSpPr>
            <p:cNvPr id="60" name="Rounded Rectangle 9">
              <a:extLst>
                <a:ext uri="{FF2B5EF4-FFF2-40B4-BE49-F238E27FC236}">
                  <a16:creationId xmlns:a16="http://schemas.microsoft.com/office/drawing/2014/main" id="{B4D088D1-91E1-4154-88E1-DD4F8167D209}"/>
                </a:ext>
              </a:extLst>
            </p:cNvPr>
            <p:cNvSpPr/>
            <p:nvPr/>
          </p:nvSpPr>
          <p:spPr>
            <a:xfrm>
              <a:off x="10329988" y="1053186"/>
              <a:ext cx="1430128" cy="606289"/>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Hive</a:t>
              </a:r>
            </a:p>
          </p:txBody>
        </p:sp>
        <p:sp>
          <p:nvSpPr>
            <p:cNvPr id="61" name="Notched Right Arrow 12">
              <a:extLst>
                <a:ext uri="{FF2B5EF4-FFF2-40B4-BE49-F238E27FC236}">
                  <a16:creationId xmlns:a16="http://schemas.microsoft.com/office/drawing/2014/main" id="{97DB350D-E5BF-4757-B364-1AF1CA4CBD5E}"/>
                </a:ext>
              </a:extLst>
            </p:cNvPr>
            <p:cNvSpPr/>
            <p:nvPr/>
          </p:nvSpPr>
          <p:spPr>
            <a:xfrm>
              <a:off x="2069637" y="1227851"/>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62" name="Notched Right Arrow 13">
              <a:extLst>
                <a:ext uri="{FF2B5EF4-FFF2-40B4-BE49-F238E27FC236}">
                  <a16:creationId xmlns:a16="http://schemas.microsoft.com/office/drawing/2014/main" id="{751AE387-1ACC-45FB-B44B-E8FB17528CBB}"/>
                </a:ext>
              </a:extLst>
            </p:cNvPr>
            <p:cNvSpPr/>
            <p:nvPr/>
          </p:nvSpPr>
          <p:spPr>
            <a:xfrm>
              <a:off x="4040498" y="1231246"/>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63" name="Notched Right Arrow 14">
              <a:extLst>
                <a:ext uri="{FF2B5EF4-FFF2-40B4-BE49-F238E27FC236}">
                  <a16:creationId xmlns:a16="http://schemas.microsoft.com/office/drawing/2014/main" id="{64D9CC3E-1FA7-4383-B359-C2A03082A822}"/>
                </a:ext>
              </a:extLst>
            </p:cNvPr>
            <p:cNvSpPr/>
            <p:nvPr/>
          </p:nvSpPr>
          <p:spPr>
            <a:xfrm>
              <a:off x="6096162" y="1231246"/>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64" name="Notched Right Arrow 15">
              <a:extLst>
                <a:ext uri="{FF2B5EF4-FFF2-40B4-BE49-F238E27FC236}">
                  <a16:creationId xmlns:a16="http://schemas.microsoft.com/office/drawing/2014/main" id="{D00E17F2-610A-4600-A710-7CA82D4C504C}"/>
                </a:ext>
              </a:extLst>
            </p:cNvPr>
            <p:cNvSpPr/>
            <p:nvPr/>
          </p:nvSpPr>
          <p:spPr>
            <a:xfrm>
              <a:off x="8021275" y="1234332"/>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65" name="TextBox 18">
              <a:extLst>
                <a:ext uri="{FF2B5EF4-FFF2-40B4-BE49-F238E27FC236}">
                  <a16:creationId xmlns:a16="http://schemas.microsoft.com/office/drawing/2014/main" id="{68CB0F37-4954-4E02-889B-C194FAF9081B}"/>
                </a:ext>
              </a:extLst>
            </p:cNvPr>
            <p:cNvSpPr txBox="1"/>
            <p:nvPr/>
          </p:nvSpPr>
          <p:spPr bwMode="auto">
            <a:xfrm>
              <a:off x="4449916" y="1777780"/>
              <a:ext cx="1813333" cy="442679"/>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Trigger the Shell action</a:t>
              </a:r>
            </a:p>
          </p:txBody>
        </p:sp>
        <p:sp>
          <p:nvSpPr>
            <p:cNvPr id="66" name="TextBox 19">
              <a:extLst>
                <a:ext uri="{FF2B5EF4-FFF2-40B4-BE49-F238E27FC236}">
                  <a16:creationId xmlns:a16="http://schemas.microsoft.com/office/drawing/2014/main" id="{0047406E-5997-46CE-B269-BD531BA305E8}"/>
                </a:ext>
              </a:extLst>
            </p:cNvPr>
            <p:cNvSpPr txBox="1"/>
            <p:nvPr/>
          </p:nvSpPr>
          <p:spPr bwMode="auto">
            <a:xfrm>
              <a:off x="8413516" y="1728739"/>
              <a:ext cx="1354409" cy="1328038"/>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Read metadata and validate headers and not null columns</a:t>
              </a:r>
            </a:p>
          </p:txBody>
        </p:sp>
        <p:sp>
          <p:nvSpPr>
            <p:cNvPr id="67" name="TextBox 20">
              <a:extLst>
                <a:ext uri="{FF2B5EF4-FFF2-40B4-BE49-F238E27FC236}">
                  <a16:creationId xmlns:a16="http://schemas.microsoft.com/office/drawing/2014/main" id="{365FCFD8-CED5-469E-86B9-4F71A8293181}"/>
                </a:ext>
              </a:extLst>
            </p:cNvPr>
            <p:cNvSpPr txBox="1"/>
            <p:nvPr/>
          </p:nvSpPr>
          <p:spPr bwMode="auto">
            <a:xfrm>
              <a:off x="2489199" y="1780841"/>
              <a:ext cx="1327135" cy="664019"/>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Upload csv files to raw folder</a:t>
              </a:r>
            </a:p>
          </p:txBody>
        </p:sp>
        <p:sp>
          <p:nvSpPr>
            <p:cNvPr id="68" name="TextBox 21">
              <a:extLst>
                <a:ext uri="{FF2B5EF4-FFF2-40B4-BE49-F238E27FC236}">
                  <a16:creationId xmlns:a16="http://schemas.microsoft.com/office/drawing/2014/main" id="{7BFA6094-B872-433B-8038-EBB4A87E503B}"/>
                </a:ext>
              </a:extLst>
            </p:cNvPr>
            <p:cNvSpPr txBox="1"/>
            <p:nvPr/>
          </p:nvSpPr>
          <p:spPr bwMode="auto">
            <a:xfrm>
              <a:off x="10184148" y="1668540"/>
              <a:ext cx="1873007" cy="221340"/>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Store L1 Tables</a:t>
              </a:r>
            </a:p>
          </p:txBody>
        </p:sp>
        <p:sp>
          <p:nvSpPr>
            <p:cNvPr id="69" name="Notched Right Arrow 23">
              <a:extLst>
                <a:ext uri="{FF2B5EF4-FFF2-40B4-BE49-F238E27FC236}">
                  <a16:creationId xmlns:a16="http://schemas.microsoft.com/office/drawing/2014/main" id="{A28A9F89-3AD4-480A-94F4-8C7696618F90}"/>
                </a:ext>
              </a:extLst>
            </p:cNvPr>
            <p:cNvSpPr/>
            <p:nvPr/>
          </p:nvSpPr>
          <p:spPr>
            <a:xfrm rot="5400000">
              <a:off x="10417723" y="2395083"/>
              <a:ext cx="1211732"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70" name="Rounded Rectangle 25">
              <a:extLst>
                <a:ext uri="{FF2B5EF4-FFF2-40B4-BE49-F238E27FC236}">
                  <a16:creationId xmlns:a16="http://schemas.microsoft.com/office/drawing/2014/main" id="{4BE58E83-C58B-4AAF-B520-F9FFBBD3258E}"/>
                </a:ext>
              </a:extLst>
            </p:cNvPr>
            <p:cNvSpPr/>
            <p:nvPr/>
          </p:nvSpPr>
          <p:spPr>
            <a:xfrm>
              <a:off x="6498071" y="3202317"/>
              <a:ext cx="1430128" cy="612645"/>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Oozie Workflow</a:t>
              </a:r>
            </a:p>
          </p:txBody>
        </p:sp>
        <p:sp>
          <p:nvSpPr>
            <p:cNvPr id="71" name="Rounded Rectangle 31">
              <a:extLst>
                <a:ext uri="{FF2B5EF4-FFF2-40B4-BE49-F238E27FC236}">
                  <a16:creationId xmlns:a16="http://schemas.microsoft.com/office/drawing/2014/main" id="{523B2A7F-DC8E-46A4-B725-DA7A2990426A}"/>
                </a:ext>
              </a:extLst>
            </p:cNvPr>
            <p:cNvSpPr/>
            <p:nvPr/>
          </p:nvSpPr>
          <p:spPr>
            <a:xfrm>
              <a:off x="4600000" y="5869425"/>
              <a:ext cx="1430128" cy="582799"/>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Tableau</a:t>
              </a:r>
            </a:p>
          </p:txBody>
        </p:sp>
        <p:sp>
          <p:nvSpPr>
            <p:cNvPr id="72" name="Notched Right Arrow 37">
              <a:extLst>
                <a:ext uri="{FF2B5EF4-FFF2-40B4-BE49-F238E27FC236}">
                  <a16:creationId xmlns:a16="http://schemas.microsoft.com/office/drawing/2014/main" id="{049DA23C-03EA-4707-BD8A-BEBA1AB30335}"/>
                </a:ext>
              </a:extLst>
            </p:cNvPr>
            <p:cNvSpPr/>
            <p:nvPr/>
          </p:nvSpPr>
          <p:spPr>
            <a:xfrm rot="5400000">
              <a:off x="419941" y="4735935"/>
              <a:ext cx="1675410"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73" name="Notched Right Arrow 38">
              <a:extLst>
                <a:ext uri="{FF2B5EF4-FFF2-40B4-BE49-F238E27FC236}">
                  <a16:creationId xmlns:a16="http://schemas.microsoft.com/office/drawing/2014/main" id="{44B8FF18-2765-451F-98F4-899CCCF0BCBF}"/>
                </a:ext>
              </a:extLst>
            </p:cNvPr>
            <p:cNvSpPr/>
            <p:nvPr/>
          </p:nvSpPr>
          <p:spPr>
            <a:xfrm>
              <a:off x="4227142" y="5964815"/>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74" name="TextBox 41">
              <a:extLst>
                <a:ext uri="{FF2B5EF4-FFF2-40B4-BE49-F238E27FC236}">
                  <a16:creationId xmlns:a16="http://schemas.microsoft.com/office/drawing/2014/main" id="{FF959407-624A-4FCD-A750-59E512311818}"/>
                </a:ext>
              </a:extLst>
            </p:cNvPr>
            <p:cNvSpPr txBox="1"/>
            <p:nvPr/>
          </p:nvSpPr>
          <p:spPr bwMode="auto">
            <a:xfrm>
              <a:off x="4596082" y="6483694"/>
              <a:ext cx="2857498" cy="221340"/>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Visualize the dashboards</a:t>
              </a:r>
            </a:p>
          </p:txBody>
        </p:sp>
        <p:sp>
          <p:nvSpPr>
            <p:cNvPr id="75" name="Notched Right Arrow 46">
              <a:extLst>
                <a:ext uri="{FF2B5EF4-FFF2-40B4-BE49-F238E27FC236}">
                  <a16:creationId xmlns:a16="http://schemas.microsoft.com/office/drawing/2014/main" id="{3FA08EC5-0BB9-42FC-8F0B-3E8314383D33}"/>
                </a:ext>
              </a:extLst>
            </p:cNvPr>
            <p:cNvSpPr/>
            <p:nvPr/>
          </p:nvSpPr>
          <p:spPr>
            <a:xfrm rot="10800000">
              <a:off x="8021275" y="3345096"/>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76" name="Rounded Rectangle 47">
              <a:extLst>
                <a:ext uri="{FF2B5EF4-FFF2-40B4-BE49-F238E27FC236}">
                  <a16:creationId xmlns:a16="http://schemas.microsoft.com/office/drawing/2014/main" id="{32291C11-1C6B-4C4B-98BB-77D45283BE23}"/>
                </a:ext>
              </a:extLst>
            </p:cNvPr>
            <p:cNvSpPr/>
            <p:nvPr/>
          </p:nvSpPr>
          <p:spPr>
            <a:xfrm>
              <a:off x="4559668" y="3183489"/>
              <a:ext cx="1430128" cy="606289"/>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Hive Action</a:t>
              </a:r>
            </a:p>
          </p:txBody>
        </p:sp>
        <p:sp>
          <p:nvSpPr>
            <p:cNvPr id="77" name="TextBox 48">
              <a:extLst>
                <a:ext uri="{FF2B5EF4-FFF2-40B4-BE49-F238E27FC236}">
                  <a16:creationId xmlns:a16="http://schemas.microsoft.com/office/drawing/2014/main" id="{CEB477BA-C502-4D16-ABF4-C9FDEF61AD8A}"/>
                </a:ext>
              </a:extLst>
            </p:cNvPr>
            <p:cNvSpPr txBox="1"/>
            <p:nvPr/>
          </p:nvSpPr>
          <p:spPr bwMode="auto">
            <a:xfrm>
              <a:off x="4601021" y="3802698"/>
              <a:ext cx="1610618" cy="221340"/>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Run SQL code</a:t>
              </a:r>
            </a:p>
          </p:txBody>
        </p:sp>
        <p:sp>
          <p:nvSpPr>
            <p:cNvPr id="78" name="Rounded Rectangle 49">
              <a:extLst>
                <a:ext uri="{FF2B5EF4-FFF2-40B4-BE49-F238E27FC236}">
                  <a16:creationId xmlns:a16="http://schemas.microsoft.com/office/drawing/2014/main" id="{A001BA7B-C6AA-44BF-8414-C9AC575BD103}"/>
                </a:ext>
              </a:extLst>
            </p:cNvPr>
            <p:cNvSpPr/>
            <p:nvPr/>
          </p:nvSpPr>
          <p:spPr>
            <a:xfrm>
              <a:off x="2487325" y="3199113"/>
              <a:ext cx="1461699" cy="606289"/>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Hive</a:t>
              </a:r>
            </a:p>
          </p:txBody>
        </p:sp>
        <p:sp>
          <p:nvSpPr>
            <p:cNvPr id="79" name="TextBox 50">
              <a:extLst>
                <a:ext uri="{FF2B5EF4-FFF2-40B4-BE49-F238E27FC236}">
                  <a16:creationId xmlns:a16="http://schemas.microsoft.com/office/drawing/2014/main" id="{822CAFBD-28F8-4027-963B-32861072AF28}"/>
                </a:ext>
              </a:extLst>
            </p:cNvPr>
            <p:cNvSpPr txBox="1"/>
            <p:nvPr/>
          </p:nvSpPr>
          <p:spPr bwMode="auto">
            <a:xfrm>
              <a:off x="2487325" y="3834617"/>
              <a:ext cx="1370389" cy="442679"/>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Store L2 Tables</a:t>
              </a:r>
            </a:p>
          </p:txBody>
        </p:sp>
        <p:sp>
          <p:nvSpPr>
            <p:cNvPr id="80" name="TextBox 51">
              <a:extLst>
                <a:ext uri="{FF2B5EF4-FFF2-40B4-BE49-F238E27FC236}">
                  <a16:creationId xmlns:a16="http://schemas.microsoft.com/office/drawing/2014/main" id="{7EB4E4C1-9518-4FE7-9525-9D15E90CF1D0}"/>
                </a:ext>
              </a:extLst>
            </p:cNvPr>
            <p:cNvSpPr txBox="1"/>
            <p:nvPr/>
          </p:nvSpPr>
          <p:spPr bwMode="auto">
            <a:xfrm>
              <a:off x="6623408" y="3825175"/>
              <a:ext cx="1248863" cy="442679"/>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Trigger Hive action</a:t>
              </a:r>
            </a:p>
          </p:txBody>
        </p:sp>
        <p:sp>
          <p:nvSpPr>
            <p:cNvPr id="81" name="Notched Right Arrow 52">
              <a:extLst>
                <a:ext uri="{FF2B5EF4-FFF2-40B4-BE49-F238E27FC236}">
                  <a16:creationId xmlns:a16="http://schemas.microsoft.com/office/drawing/2014/main" id="{3D8E4345-C0F5-4330-9C1E-06B836BA8B3B}"/>
                </a:ext>
              </a:extLst>
            </p:cNvPr>
            <p:cNvSpPr/>
            <p:nvPr/>
          </p:nvSpPr>
          <p:spPr>
            <a:xfrm rot="10800000">
              <a:off x="6101462" y="3378300"/>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82" name="Rounded Rectangle 53">
              <a:extLst>
                <a:ext uri="{FF2B5EF4-FFF2-40B4-BE49-F238E27FC236}">
                  <a16:creationId xmlns:a16="http://schemas.microsoft.com/office/drawing/2014/main" id="{75C6A590-CC32-4591-8C34-D29C7E457B8D}"/>
                </a:ext>
              </a:extLst>
            </p:cNvPr>
            <p:cNvSpPr/>
            <p:nvPr/>
          </p:nvSpPr>
          <p:spPr>
            <a:xfrm>
              <a:off x="548781" y="3202317"/>
              <a:ext cx="1430128" cy="612645"/>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Oozie Workflow</a:t>
              </a:r>
            </a:p>
          </p:txBody>
        </p:sp>
        <p:sp>
          <p:nvSpPr>
            <p:cNvPr id="83" name="TextBox 54">
              <a:extLst>
                <a:ext uri="{FF2B5EF4-FFF2-40B4-BE49-F238E27FC236}">
                  <a16:creationId xmlns:a16="http://schemas.microsoft.com/office/drawing/2014/main" id="{FA4436AA-4074-4B55-94F8-0D5AB9530E31}"/>
                </a:ext>
              </a:extLst>
            </p:cNvPr>
            <p:cNvSpPr txBox="1"/>
            <p:nvPr/>
          </p:nvSpPr>
          <p:spPr bwMode="auto">
            <a:xfrm>
              <a:off x="548299" y="3818632"/>
              <a:ext cx="1610619" cy="221340"/>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Trigger actions</a:t>
              </a:r>
            </a:p>
          </p:txBody>
        </p:sp>
        <p:sp>
          <p:nvSpPr>
            <p:cNvPr id="84" name="Notched Right Arrow 55">
              <a:extLst>
                <a:ext uri="{FF2B5EF4-FFF2-40B4-BE49-F238E27FC236}">
                  <a16:creationId xmlns:a16="http://schemas.microsoft.com/office/drawing/2014/main" id="{E3ACC612-6F2F-4B74-B4B7-3967F0223CFD}"/>
                </a:ext>
              </a:extLst>
            </p:cNvPr>
            <p:cNvSpPr/>
            <p:nvPr/>
          </p:nvSpPr>
          <p:spPr>
            <a:xfrm rot="10800000">
              <a:off x="3999998" y="3378299"/>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85" name="Notched Right Arrow 56">
              <a:extLst>
                <a:ext uri="{FF2B5EF4-FFF2-40B4-BE49-F238E27FC236}">
                  <a16:creationId xmlns:a16="http://schemas.microsoft.com/office/drawing/2014/main" id="{4206EA0A-BBAF-408B-A0B5-748AC291793E}"/>
                </a:ext>
              </a:extLst>
            </p:cNvPr>
            <p:cNvSpPr/>
            <p:nvPr/>
          </p:nvSpPr>
          <p:spPr>
            <a:xfrm rot="10800000">
              <a:off x="2105336" y="3363923"/>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86" name="Rounded Rectangle 59">
              <a:extLst>
                <a:ext uri="{FF2B5EF4-FFF2-40B4-BE49-F238E27FC236}">
                  <a16:creationId xmlns:a16="http://schemas.microsoft.com/office/drawing/2014/main" id="{9330C2C2-5F77-4048-961E-B17F1A82D98A}"/>
                </a:ext>
              </a:extLst>
            </p:cNvPr>
            <p:cNvSpPr/>
            <p:nvPr/>
          </p:nvSpPr>
          <p:spPr>
            <a:xfrm>
              <a:off x="2563592" y="5844214"/>
              <a:ext cx="1600582" cy="606289"/>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Hive</a:t>
              </a:r>
            </a:p>
          </p:txBody>
        </p:sp>
        <p:sp>
          <p:nvSpPr>
            <p:cNvPr id="87" name="TextBox 60">
              <a:extLst>
                <a:ext uri="{FF2B5EF4-FFF2-40B4-BE49-F238E27FC236}">
                  <a16:creationId xmlns:a16="http://schemas.microsoft.com/office/drawing/2014/main" id="{35F2CCB0-E491-4CAF-925C-A02B0A5B7005}"/>
                </a:ext>
              </a:extLst>
            </p:cNvPr>
            <p:cNvSpPr txBox="1"/>
            <p:nvPr/>
          </p:nvSpPr>
          <p:spPr bwMode="auto">
            <a:xfrm>
              <a:off x="2573952" y="6496978"/>
              <a:ext cx="1653190" cy="221340"/>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Store L3 Tables</a:t>
              </a:r>
            </a:p>
          </p:txBody>
        </p:sp>
        <p:sp>
          <p:nvSpPr>
            <p:cNvPr id="88" name="Rounded Rectangle 42">
              <a:extLst>
                <a:ext uri="{FF2B5EF4-FFF2-40B4-BE49-F238E27FC236}">
                  <a16:creationId xmlns:a16="http://schemas.microsoft.com/office/drawing/2014/main" id="{6B28CE88-E60B-432C-B953-1D3E4626DDE9}"/>
                </a:ext>
              </a:extLst>
            </p:cNvPr>
            <p:cNvSpPr/>
            <p:nvPr/>
          </p:nvSpPr>
          <p:spPr>
            <a:xfrm>
              <a:off x="8413515" y="3199113"/>
              <a:ext cx="1430128" cy="612645"/>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Shell Action</a:t>
              </a:r>
            </a:p>
          </p:txBody>
        </p:sp>
        <p:sp>
          <p:nvSpPr>
            <p:cNvPr id="89" name="TextBox 43">
              <a:extLst>
                <a:ext uri="{FF2B5EF4-FFF2-40B4-BE49-F238E27FC236}">
                  <a16:creationId xmlns:a16="http://schemas.microsoft.com/office/drawing/2014/main" id="{6BC2D13B-C9AE-4154-9EDC-3F995886FC65}"/>
                </a:ext>
              </a:extLst>
            </p:cNvPr>
            <p:cNvSpPr txBox="1"/>
            <p:nvPr/>
          </p:nvSpPr>
          <p:spPr bwMode="auto">
            <a:xfrm>
              <a:off x="8341110" y="3824292"/>
              <a:ext cx="1843037" cy="885359"/>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Move csv files from staging folder to raw table location</a:t>
              </a:r>
            </a:p>
          </p:txBody>
        </p:sp>
        <p:sp>
          <p:nvSpPr>
            <p:cNvPr id="90" name="Notched Right Arrow 45">
              <a:extLst>
                <a:ext uri="{FF2B5EF4-FFF2-40B4-BE49-F238E27FC236}">
                  <a16:creationId xmlns:a16="http://schemas.microsoft.com/office/drawing/2014/main" id="{52FBA7FE-FF50-495C-A8F0-EF7BC9E54AD0}"/>
                </a:ext>
              </a:extLst>
            </p:cNvPr>
            <p:cNvSpPr/>
            <p:nvPr/>
          </p:nvSpPr>
          <p:spPr>
            <a:xfrm>
              <a:off x="9928959" y="1249397"/>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91" name="Notched Right Arrow 61">
              <a:extLst>
                <a:ext uri="{FF2B5EF4-FFF2-40B4-BE49-F238E27FC236}">
                  <a16:creationId xmlns:a16="http://schemas.microsoft.com/office/drawing/2014/main" id="{BF98F2D6-E7D1-40D8-99A6-D1B676DB02FC}"/>
                </a:ext>
              </a:extLst>
            </p:cNvPr>
            <p:cNvSpPr/>
            <p:nvPr/>
          </p:nvSpPr>
          <p:spPr>
            <a:xfrm rot="10800000">
              <a:off x="9915004" y="3345095"/>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92" name="Rounded Rectangle 62">
              <a:extLst>
                <a:ext uri="{FF2B5EF4-FFF2-40B4-BE49-F238E27FC236}">
                  <a16:creationId xmlns:a16="http://schemas.microsoft.com/office/drawing/2014/main" id="{B41AE9FC-4309-48E0-ABF1-8AF2D76A0ACE}"/>
                </a:ext>
              </a:extLst>
            </p:cNvPr>
            <p:cNvSpPr/>
            <p:nvPr/>
          </p:nvSpPr>
          <p:spPr>
            <a:xfrm>
              <a:off x="6483901" y="1070811"/>
              <a:ext cx="1430128" cy="612645"/>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Shell Action</a:t>
              </a:r>
            </a:p>
          </p:txBody>
        </p:sp>
        <p:sp>
          <p:nvSpPr>
            <p:cNvPr id="93" name="TextBox 64">
              <a:extLst>
                <a:ext uri="{FF2B5EF4-FFF2-40B4-BE49-F238E27FC236}">
                  <a16:creationId xmlns:a16="http://schemas.microsoft.com/office/drawing/2014/main" id="{BA8AABF3-EEA8-4B9F-802B-D0F04733B971}"/>
                </a:ext>
              </a:extLst>
            </p:cNvPr>
            <p:cNvSpPr txBox="1"/>
            <p:nvPr/>
          </p:nvSpPr>
          <p:spPr bwMode="auto">
            <a:xfrm>
              <a:off x="6487520" y="1750826"/>
              <a:ext cx="1538316" cy="885359"/>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Move csv files from raw folder to staging folder</a:t>
              </a:r>
            </a:p>
          </p:txBody>
        </p:sp>
        <p:sp>
          <p:nvSpPr>
            <p:cNvPr id="94" name="TextBox 65">
              <a:extLst>
                <a:ext uri="{FF2B5EF4-FFF2-40B4-BE49-F238E27FC236}">
                  <a16:creationId xmlns:a16="http://schemas.microsoft.com/office/drawing/2014/main" id="{132D6824-8086-46A2-97A1-000371D99B16}"/>
                </a:ext>
              </a:extLst>
            </p:cNvPr>
            <p:cNvSpPr txBox="1"/>
            <p:nvPr/>
          </p:nvSpPr>
          <p:spPr bwMode="auto">
            <a:xfrm>
              <a:off x="520928" y="1777780"/>
              <a:ext cx="1637991" cy="664019"/>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Sale departments put csv files</a:t>
              </a:r>
            </a:p>
          </p:txBody>
        </p:sp>
        <p:sp>
          <p:nvSpPr>
            <p:cNvPr id="95" name="Rounded Rectangle 66">
              <a:extLst>
                <a:ext uri="{FF2B5EF4-FFF2-40B4-BE49-F238E27FC236}">
                  <a16:creationId xmlns:a16="http://schemas.microsoft.com/office/drawing/2014/main" id="{8DEEED75-D2E5-47FB-BE7C-34EB718E49B5}"/>
                </a:ext>
              </a:extLst>
            </p:cNvPr>
            <p:cNvSpPr/>
            <p:nvPr/>
          </p:nvSpPr>
          <p:spPr>
            <a:xfrm>
              <a:off x="642126" y="5854048"/>
              <a:ext cx="1485640" cy="606289"/>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Hive Action</a:t>
              </a:r>
            </a:p>
          </p:txBody>
        </p:sp>
        <p:sp>
          <p:nvSpPr>
            <p:cNvPr id="96" name="TextBox 67">
              <a:extLst>
                <a:ext uri="{FF2B5EF4-FFF2-40B4-BE49-F238E27FC236}">
                  <a16:creationId xmlns:a16="http://schemas.microsoft.com/office/drawing/2014/main" id="{AAC8A073-6F78-4C87-9976-696764B99ED6}"/>
                </a:ext>
              </a:extLst>
            </p:cNvPr>
            <p:cNvSpPr txBox="1"/>
            <p:nvPr/>
          </p:nvSpPr>
          <p:spPr bwMode="auto">
            <a:xfrm>
              <a:off x="644140" y="6484766"/>
              <a:ext cx="1483623" cy="221340"/>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Run SQL code</a:t>
              </a:r>
            </a:p>
          </p:txBody>
        </p:sp>
        <p:sp>
          <p:nvSpPr>
            <p:cNvPr id="97" name="Rounded Rectangle 68">
              <a:extLst>
                <a:ext uri="{FF2B5EF4-FFF2-40B4-BE49-F238E27FC236}">
                  <a16:creationId xmlns:a16="http://schemas.microsoft.com/office/drawing/2014/main" id="{3C6D4B2A-A43B-4C8B-9E5C-D4DCF2DF0C39}"/>
                </a:ext>
              </a:extLst>
            </p:cNvPr>
            <p:cNvSpPr/>
            <p:nvPr/>
          </p:nvSpPr>
          <p:spPr>
            <a:xfrm>
              <a:off x="10385575" y="3219262"/>
              <a:ext cx="1430128" cy="606289"/>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mn-ea"/>
                  <a:cs typeface="+mn-cs"/>
                </a:rPr>
                <a:t>Oozie Workflow</a:t>
              </a:r>
            </a:p>
          </p:txBody>
        </p:sp>
        <p:sp>
          <p:nvSpPr>
            <p:cNvPr id="98" name="TextBox 69">
              <a:extLst>
                <a:ext uri="{FF2B5EF4-FFF2-40B4-BE49-F238E27FC236}">
                  <a16:creationId xmlns:a16="http://schemas.microsoft.com/office/drawing/2014/main" id="{04A86879-B710-4790-8C13-B535CD0A1E54}"/>
                </a:ext>
              </a:extLst>
            </p:cNvPr>
            <p:cNvSpPr txBox="1"/>
            <p:nvPr/>
          </p:nvSpPr>
          <p:spPr bwMode="auto">
            <a:xfrm>
              <a:off x="10469435" y="3834617"/>
              <a:ext cx="1370389" cy="442679"/>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Trigger Shell action</a:t>
              </a:r>
            </a:p>
          </p:txBody>
        </p:sp>
        <p:sp>
          <p:nvSpPr>
            <p:cNvPr id="99" name="Notched Right Arrow 70">
              <a:extLst>
                <a:ext uri="{FF2B5EF4-FFF2-40B4-BE49-F238E27FC236}">
                  <a16:creationId xmlns:a16="http://schemas.microsoft.com/office/drawing/2014/main" id="{97885A4A-4B4A-4A4B-BF5D-E0CF4AC2294B}"/>
                </a:ext>
              </a:extLst>
            </p:cNvPr>
            <p:cNvSpPr/>
            <p:nvPr/>
          </p:nvSpPr>
          <p:spPr>
            <a:xfrm>
              <a:off x="2190734" y="5961147"/>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100" name="Notched Right Arrow 71">
              <a:extLst>
                <a:ext uri="{FF2B5EF4-FFF2-40B4-BE49-F238E27FC236}">
                  <a16:creationId xmlns:a16="http://schemas.microsoft.com/office/drawing/2014/main" id="{B3E2F258-8735-4917-8C63-98478EB4AE53}"/>
                </a:ext>
              </a:extLst>
            </p:cNvPr>
            <p:cNvSpPr/>
            <p:nvPr/>
          </p:nvSpPr>
          <p:spPr>
            <a:xfrm>
              <a:off x="1222312" y="4503765"/>
              <a:ext cx="1221206"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101" name="Rounded Rectangle 72">
              <a:extLst>
                <a:ext uri="{FF2B5EF4-FFF2-40B4-BE49-F238E27FC236}">
                  <a16:creationId xmlns:a16="http://schemas.microsoft.com/office/drawing/2014/main" id="{71A8CDB4-BB59-4D1B-A409-5833238C5923}"/>
                </a:ext>
              </a:extLst>
            </p:cNvPr>
            <p:cNvSpPr/>
            <p:nvPr/>
          </p:nvSpPr>
          <p:spPr>
            <a:xfrm>
              <a:off x="2487325" y="4373802"/>
              <a:ext cx="1600581" cy="625011"/>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white"/>
                  </a:solidFill>
                  <a:effectLst/>
                  <a:uLnTx/>
                  <a:uFillTx/>
                  <a:latin typeface="+mn-ea"/>
                  <a:cs typeface="+mn-cs"/>
                </a:rPr>
                <a:t>SparkR</a:t>
              </a:r>
              <a:r>
                <a:rPr kumimoji="0" lang="en-US" sz="1200" b="0" i="0" u="none" strike="noStrike" kern="0" cap="none" spc="0" normalizeH="0" baseline="0" noProof="0">
                  <a:ln>
                    <a:noFill/>
                  </a:ln>
                  <a:solidFill>
                    <a:prstClr val="white"/>
                  </a:solidFill>
                  <a:effectLst/>
                  <a:uLnTx/>
                  <a:uFillTx/>
                  <a:latin typeface="+mn-ea"/>
                  <a:cs typeface="+mn-cs"/>
                </a:rPr>
                <a:t> Action</a:t>
              </a:r>
            </a:p>
          </p:txBody>
        </p:sp>
        <p:sp>
          <p:nvSpPr>
            <p:cNvPr id="102" name="Notched Right Arrow 73">
              <a:extLst>
                <a:ext uri="{FF2B5EF4-FFF2-40B4-BE49-F238E27FC236}">
                  <a16:creationId xmlns:a16="http://schemas.microsoft.com/office/drawing/2014/main" id="{7F320060-DC17-454E-B37B-F147B272D0F2}"/>
                </a:ext>
              </a:extLst>
            </p:cNvPr>
            <p:cNvSpPr/>
            <p:nvPr/>
          </p:nvSpPr>
          <p:spPr>
            <a:xfrm rot="5400000">
              <a:off x="3043803" y="5329832"/>
              <a:ext cx="487623"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ea"/>
                <a:cs typeface="+mn-cs"/>
              </a:endParaRPr>
            </a:p>
          </p:txBody>
        </p:sp>
        <p:sp>
          <p:nvSpPr>
            <p:cNvPr id="103" name="TextBox 74">
              <a:extLst>
                <a:ext uri="{FF2B5EF4-FFF2-40B4-BE49-F238E27FC236}">
                  <a16:creationId xmlns:a16="http://schemas.microsoft.com/office/drawing/2014/main" id="{FE445B4F-5385-4EC3-A7F7-56A1A783256B}"/>
                </a:ext>
              </a:extLst>
            </p:cNvPr>
            <p:cNvSpPr txBox="1"/>
            <p:nvPr/>
          </p:nvSpPr>
          <p:spPr bwMode="auto">
            <a:xfrm>
              <a:off x="2505975" y="5022404"/>
              <a:ext cx="1370389" cy="221340"/>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mn-ea"/>
                  <a:cs typeface="Daimler CS"/>
                </a:rPr>
                <a:t>Forecasting</a:t>
              </a:r>
            </a:p>
          </p:txBody>
        </p:sp>
      </p:grpSp>
      <p:sp>
        <p:nvSpPr>
          <p:cNvPr id="104" name="コンテンツ プレースホルダー 4">
            <a:extLst>
              <a:ext uri="{FF2B5EF4-FFF2-40B4-BE49-F238E27FC236}">
                <a16:creationId xmlns:a16="http://schemas.microsoft.com/office/drawing/2014/main" id="{1832873B-9700-42A4-9BC4-E083040DA8A3}"/>
              </a:ext>
            </a:extLst>
          </p:cNvPr>
          <p:cNvSpPr>
            <a:spLocks noGrp="1"/>
          </p:cNvSpPr>
          <p:nvPr>
            <p:ph idx="1"/>
          </p:nvPr>
        </p:nvSpPr>
        <p:spPr>
          <a:xfrm>
            <a:off x="445476" y="971932"/>
            <a:ext cx="10896233" cy="362274"/>
          </a:xfrm>
        </p:spPr>
        <p:txBody>
          <a:bodyPr>
            <a:normAutofit fontScale="92500" lnSpcReduction="20000"/>
          </a:bodyPr>
          <a:lstStyle/>
          <a:p>
            <a:pPr marL="0" indent="0">
              <a:buNone/>
            </a:pPr>
            <a:r>
              <a:rPr lang="ja-JP" altLang="en-US" u="sng"/>
              <a:t>データパイプライン</a:t>
            </a:r>
            <a:endParaRPr kumimoji="1" lang="ja-JP" altLang="en-US" u="sng"/>
          </a:p>
        </p:txBody>
      </p:sp>
      <p:sp>
        <p:nvSpPr>
          <p:cNvPr id="105" name="Content Placeholder 2">
            <a:extLst>
              <a:ext uri="{FF2B5EF4-FFF2-40B4-BE49-F238E27FC236}">
                <a16:creationId xmlns:a16="http://schemas.microsoft.com/office/drawing/2014/main" id="{26D46365-038F-481C-B007-768DBD73636D}"/>
              </a:ext>
            </a:extLst>
          </p:cNvPr>
          <p:cNvSpPr txBox="1">
            <a:spLocks/>
          </p:cNvSpPr>
          <p:nvPr/>
        </p:nvSpPr>
        <p:spPr>
          <a:xfrm>
            <a:off x="468024" y="1496301"/>
            <a:ext cx="3220738" cy="463217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6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6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a:lstStyle>
          <a:p>
            <a:r>
              <a:rPr lang="ja-JP" altLang="en-US" sz="1800"/>
              <a:t>入力データ</a:t>
            </a:r>
            <a:r>
              <a:rPr lang="en-JP" sz="1800"/>
              <a:t>:</a:t>
            </a:r>
          </a:p>
          <a:p>
            <a:pPr lvl="1"/>
            <a:r>
              <a:rPr lang="ja-JP" altLang="en-US" sz="1800"/>
              <a:t>営業部の販売データ</a:t>
            </a:r>
            <a:r>
              <a:rPr lang="en-US" altLang="ja-JP" sz="1800"/>
              <a:t> (csv</a:t>
            </a:r>
            <a:r>
              <a:rPr lang="ja-JP" altLang="en-US" sz="1800"/>
              <a:t>ファイル）</a:t>
            </a:r>
            <a:endParaRPr lang="en-US" sz="1800"/>
          </a:p>
          <a:p>
            <a:r>
              <a:rPr lang="ja-JP" altLang="en-US" sz="1800"/>
              <a:t>出力</a:t>
            </a:r>
            <a:r>
              <a:rPr lang="en-JP" sz="1800"/>
              <a:t>:</a:t>
            </a:r>
            <a:endParaRPr lang="ja-JP" altLang="en-US" sz="1800"/>
          </a:p>
          <a:p>
            <a:pPr lvl="1"/>
            <a:r>
              <a:rPr lang="ja-JP" altLang="en-US" sz="1800"/>
              <a:t>ダッシュボード</a:t>
            </a:r>
            <a:r>
              <a:rPr lang="en-US" altLang="ja-JP" sz="1800"/>
              <a:t>(Tableau)</a:t>
            </a:r>
            <a:r>
              <a:rPr lang="ja-JP" altLang="en-US" sz="1800"/>
              <a:t>に予測されたデータを表示</a:t>
            </a:r>
            <a:endParaRPr lang="en-JP" sz="1800"/>
          </a:p>
          <a:p>
            <a:r>
              <a:rPr lang="ja-JP" altLang="en-US" sz="1800"/>
              <a:t>環境</a:t>
            </a:r>
            <a:r>
              <a:rPr lang="en-JP" sz="1800"/>
              <a:t>:</a:t>
            </a:r>
          </a:p>
          <a:p>
            <a:pPr lvl="1"/>
            <a:r>
              <a:rPr lang="en-US" altLang="ja-JP" sz="1800"/>
              <a:t>Azure HDInsight</a:t>
            </a:r>
          </a:p>
          <a:p>
            <a:r>
              <a:rPr lang="en-US" altLang="ja-JP" sz="1800"/>
              <a:t>ETL</a:t>
            </a:r>
            <a:r>
              <a:rPr lang="ja-JP" altLang="en-US" sz="1800"/>
              <a:t>ツール</a:t>
            </a:r>
            <a:r>
              <a:rPr lang="en-JP" sz="1800"/>
              <a:t>: </a:t>
            </a:r>
          </a:p>
          <a:p>
            <a:pPr lvl="1"/>
            <a:r>
              <a:rPr lang="en-JP" altLang="ja-JP" sz="1800"/>
              <a:t>Apache Spark</a:t>
            </a:r>
          </a:p>
          <a:p>
            <a:pPr lvl="1"/>
            <a:r>
              <a:rPr lang="en-JP" altLang="ja-JP" sz="1800"/>
              <a:t>Apache Hive</a:t>
            </a:r>
          </a:p>
          <a:p>
            <a:pPr lvl="1"/>
            <a:r>
              <a:rPr lang="en-JP" altLang="ja-JP" sz="1800"/>
              <a:t>Apache Oozie</a:t>
            </a:r>
          </a:p>
        </p:txBody>
      </p:sp>
      <p:sp>
        <p:nvSpPr>
          <p:cNvPr id="5" name="フッター プレースホルダー 4">
            <a:extLst>
              <a:ext uri="{FF2B5EF4-FFF2-40B4-BE49-F238E27FC236}">
                <a16:creationId xmlns:a16="http://schemas.microsoft.com/office/drawing/2014/main" id="{2D16F4D6-5070-4188-88E2-1779131265A8}"/>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6" name="スライド番号プレースホルダー 5">
            <a:extLst>
              <a:ext uri="{FF2B5EF4-FFF2-40B4-BE49-F238E27FC236}">
                <a16:creationId xmlns:a16="http://schemas.microsoft.com/office/drawing/2014/main" id="{2D89E1FE-D538-4941-A6DC-A273AC34762F}"/>
              </a:ext>
            </a:extLst>
          </p:cNvPr>
          <p:cNvSpPr>
            <a:spLocks noGrp="1"/>
          </p:cNvSpPr>
          <p:nvPr>
            <p:ph type="sldNum" sz="quarter" idx="11"/>
          </p:nvPr>
        </p:nvSpPr>
        <p:spPr/>
        <p:txBody>
          <a:bodyPr/>
          <a:lstStyle/>
          <a:p>
            <a:fld id="{64426991-36D0-4DC2-898E-6B6E1FAFABE8}" type="slidenum">
              <a:rPr lang="ja-JP" altLang="en-US" smtClean="0"/>
              <a:pPr/>
              <a:t>32</a:t>
            </a:fld>
            <a:endParaRPr lang="ja-JP" altLang="en-US"/>
          </a:p>
        </p:txBody>
      </p:sp>
    </p:spTree>
    <p:extLst>
      <p:ext uri="{BB962C8B-B14F-4D97-AF65-F5344CB8AC3E}">
        <p14:creationId xmlns:p14="http://schemas.microsoft.com/office/powerpoint/2010/main" val="1232347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A3B64D0-21E8-483C-B46F-8DC13F2582CB}"/>
              </a:ext>
            </a:extLst>
          </p:cNvPr>
          <p:cNvSpPr>
            <a:spLocks noGrp="1"/>
          </p:cNvSpPr>
          <p:nvPr>
            <p:ph type="title"/>
          </p:nvPr>
        </p:nvSpPr>
        <p:spPr/>
        <p:txBody>
          <a:bodyPr>
            <a:normAutofit/>
          </a:bodyPr>
          <a:lstStyle/>
          <a:p>
            <a:r>
              <a:rPr lang="ja-JP" altLang="en-US">
                <a:latin typeface="Meiryo UI" panose="020B0604030504040204" pitchFamily="34" charset="-128"/>
                <a:ea typeface="Meiryo UI" panose="020B0604030504040204" pitchFamily="34" charset="-128"/>
                <a:cs typeface="Segoe UI"/>
              </a:rPr>
              <a:t>自動車向け </a:t>
            </a:r>
            <a:r>
              <a:rPr lang="en-US" altLang="ja-JP" err="1">
                <a:latin typeface="Meiryo UI" panose="020B0604030504040204" pitchFamily="34" charset="-128"/>
                <a:ea typeface="Meiryo UI" panose="020B0604030504040204" pitchFamily="34" charset="-128"/>
                <a:cs typeface="Segoe UI"/>
              </a:rPr>
              <a:t>MaaS</a:t>
            </a:r>
            <a:r>
              <a:rPr lang="en-US" altLang="ja-JP">
                <a:latin typeface="Meiryo UI" panose="020B0604030504040204" pitchFamily="34" charset="-128"/>
                <a:ea typeface="Meiryo UI" panose="020B0604030504040204" pitchFamily="34" charset="-128"/>
                <a:cs typeface="Segoe UI"/>
              </a:rPr>
              <a:t> </a:t>
            </a:r>
            <a:r>
              <a:rPr lang="ja-JP" altLang="en-US">
                <a:latin typeface="Meiryo UI" panose="020B0604030504040204" pitchFamily="34" charset="-128"/>
                <a:ea typeface="Meiryo UI" panose="020B0604030504040204" pitchFamily="34" charset="-128"/>
                <a:cs typeface="Segoe UI"/>
              </a:rPr>
              <a:t>プラットフォーム（</a:t>
            </a:r>
            <a:r>
              <a:rPr lang="en-US" altLang="ja-JP">
                <a:latin typeface="Meiryo UI" panose="020B0604030504040204" pitchFamily="34" charset="-128"/>
                <a:ea typeface="Meiryo UI" panose="020B0604030504040204" pitchFamily="34" charset="-128"/>
                <a:cs typeface="Segoe UI"/>
              </a:rPr>
              <a:t>1/3)</a:t>
            </a:r>
            <a:endParaRPr lang="ja-JP" altLang="en-US"/>
          </a:p>
        </p:txBody>
      </p:sp>
      <p:sp>
        <p:nvSpPr>
          <p:cNvPr id="5" name="TextBox 4"/>
          <p:cNvSpPr txBox="1"/>
          <p:nvPr/>
        </p:nvSpPr>
        <p:spPr>
          <a:xfrm>
            <a:off x="793094" y="1729012"/>
            <a:ext cx="1763624"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a:ln>
                  <a:noFill/>
                </a:ln>
                <a:solidFill>
                  <a:srgbClr val="301D7E"/>
                </a:solidFill>
                <a:effectLst/>
                <a:uLnTx/>
                <a:uFillTx/>
                <a:latin typeface="Meiryo UI" panose="020B0604030504040204" pitchFamily="34" charset="-128"/>
                <a:ea typeface="Meiryo UI" panose="020B0604030504040204" pitchFamily="34" charset="-128"/>
                <a:cs typeface="+mn-cs"/>
              </a:rPr>
              <a:t>顧客のターゲット</a:t>
            </a:r>
            <a:endParaRPr kumimoji="0" lang="en-US" b="1" i="0" u="none" strike="noStrike" kern="1200" cap="none" spc="0" normalizeH="0" baseline="0" noProof="0">
              <a:ln>
                <a:noFill/>
              </a:ln>
              <a:solidFill>
                <a:srgbClr val="301D7E"/>
              </a:solidFill>
              <a:effectLst/>
              <a:uLnTx/>
              <a:uFillTx/>
              <a:latin typeface="Meiryo UI" panose="020B0604030504040204" pitchFamily="34" charset="-128"/>
              <a:ea typeface="Meiryo UI" panose="020B0604030504040204" pitchFamily="34" charset="-128"/>
              <a:cs typeface="+mn-cs"/>
            </a:endParaRPr>
          </a:p>
        </p:txBody>
      </p:sp>
      <p:cxnSp>
        <p:nvCxnSpPr>
          <p:cNvPr id="6" name="Straight Connector 5"/>
          <p:cNvCxnSpPr/>
          <p:nvPr/>
        </p:nvCxnSpPr>
        <p:spPr>
          <a:xfrm>
            <a:off x="916479" y="2067567"/>
            <a:ext cx="5488812"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42052" y="2083099"/>
            <a:ext cx="5488813" cy="1077218"/>
          </a:xfrm>
          <a:prstGeom prst="rect">
            <a:avLst/>
          </a:prstGeom>
          <a:noFill/>
        </p:spPr>
        <p:txBody>
          <a:bodyPr wrap="square" rtlCol="0">
            <a:spAutoFit/>
          </a:bodyPr>
          <a:lstStyle/>
          <a:p>
            <a:pPr marL="228594" marR="0" lvl="0" indent="-228594"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Segoe UI"/>
              </a:rPr>
              <a:t>自動車向け </a:t>
            </a:r>
            <a:r>
              <a:rPr kumimoji="0" lang="en-US" altLang="ja-JP" sz="1600" b="0" i="0" u="none" strike="noStrike" kern="1200" cap="none" spc="0" normalizeH="0" baseline="0" noProof="0" err="1">
                <a:ln>
                  <a:noFill/>
                </a:ln>
                <a:solidFill>
                  <a:srgbClr val="36365C"/>
                </a:solidFill>
                <a:effectLst/>
                <a:uLnTx/>
                <a:uFillTx/>
                <a:latin typeface="Meiryo UI" panose="020B0604030504040204" pitchFamily="34" charset="-128"/>
                <a:ea typeface="Meiryo UI" panose="020B0604030504040204" pitchFamily="34" charset="-128"/>
                <a:cs typeface="Segoe UI"/>
              </a:rPr>
              <a:t>MaaS</a:t>
            </a:r>
            <a:r>
              <a:rPr kumimoji="0" lang="ja-JP" alt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Segoe UI"/>
              </a:rPr>
              <a:t> プラットフォームの研究・開発</a:t>
            </a:r>
            <a:endParaRPr kumimoji="0" lang="en-US" altLang="ja-JP"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Segoe UI"/>
            </a:endParaRPr>
          </a:p>
          <a:p>
            <a:pPr marL="537144"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ja-JP" alt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Segoe UI"/>
              </a:rPr>
              <a:t>既存のモバイルアプリケーションの追加開発・展開</a:t>
            </a:r>
            <a:endParaRPr kumimoji="0" lang="en-US" altLang="ja-JP"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Segoe UI"/>
            </a:endParaRPr>
          </a:p>
          <a:p>
            <a:pPr marL="537144"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ja-JP" alt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Segoe UI"/>
              </a:rPr>
              <a:t>データ収集・分析プラットフォームの研究</a:t>
            </a:r>
            <a:endParaRPr kumimoji="0" lang="en-US" altLang="ja-JP"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Segoe UI"/>
            </a:endParaRPr>
          </a:p>
          <a:p>
            <a:pPr marL="537144"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ja-JP" alt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Segoe UI"/>
              </a:rPr>
              <a:t>プラットフォームの監視・管理</a:t>
            </a:r>
            <a:endParaRPr kumimoji="0" 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Segoe UI"/>
            </a:endParaRPr>
          </a:p>
        </p:txBody>
      </p:sp>
      <p:sp>
        <p:nvSpPr>
          <p:cNvPr id="8" name="TextBox 7"/>
          <p:cNvSpPr txBox="1"/>
          <p:nvPr/>
        </p:nvSpPr>
        <p:spPr>
          <a:xfrm>
            <a:off x="793094" y="3210670"/>
            <a:ext cx="2762295"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ja-JP" b="1" i="0" u="none" strike="noStrike" kern="1200" cap="none" spc="0" normalizeH="0" baseline="0" noProof="0">
                <a:ln>
                  <a:noFill/>
                </a:ln>
                <a:solidFill>
                  <a:srgbClr val="301D7E"/>
                </a:solidFill>
                <a:effectLst/>
                <a:uLnTx/>
                <a:uFillTx/>
                <a:latin typeface="Meiryo UI" panose="020B0604030504040204" pitchFamily="34" charset="-128"/>
                <a:ea typeface="Meiryo UI" panose="020B0604030504040204" pitchFamily="34" charset="-128"/>
                <a:cs typeface="+mn-cs"/>
              </a:rPr>
              <a:t>FPT</a:t>
            </a:r>
            <a:r>
              <a:rPr kumimoji="0" lang="ja-JP" altLang="en-US" b="1" i="0" u="none" strike="noStrike" kern="1200" cap="none" spc="0" normalizeH="0" baseline="0" noProof="0">
                <a:ln>
                  <a:noFill/>
                </a:ln>
                <a:solidFill>
                  <a:srgbClr val="301D7E"/>
                </a:solidFill>
                <a:effectLst/>
                <a:uLnTx/>
                <a:uFillTx/>
                <a:latin typeface="Meiryo UI" panose="020B0604030504040204" pitchFamily="34" charset="-128"/>
                <a:ea typeface="Meiryo UI" panose="020B0604030504040204" pitchFamily="34" charset="-128"/>
                <a:cs typeface="+mn-cs"/>
              </a:rPr>
              <a:t>のソリューションと作業</a:t>
            </a:r>
            <a:endParaRPr kumimoji="0" lang="en-US" b="1" i="0" u="none" strike="noStrike" kern="1200" cap="none" spc="0" normalizeH="0" baseline="0" noProof="0">
              <a:ln>
                <a:noFill/>
              </a:ln>
              <a:solidFill>
                <a:srgbClr val="301D7E"/>
              </a:solidFill>
              <a:effectLst/>
              <a:uLnTx/>
              <a:uFillTx/>
              <a:latin typeface="Meiryo UI" panose="020B0604030504040204" pitchFamily="34" charset="-128"/>
              <a:ea typeface="Meiryo UI" panose="020B0604030504040204" pitchFamily="34" charset="-128"/>
              <a:cs typeface="+mn-cs"/>
            </a:endParaRPr>
          </a:p>
        </p:txBody>
      </p:sp>
      <p:cxnSp>
        <p:nvCxnSpPr>
          <p:cNvPr id="9" name="Straight Connector 8"/>
          <p:cNvCxnSpPr>
            <a:cxnSpLocks/>
          </p:cNvCxnSpPr>
          <p:nvPr/>
        </p:nvCxnSpPr>
        <p:spPr>
          <a:xfrm>
            <a:off x="875229" y="3526499"/>
            <a:ext cx="5390198" cy="22692"/>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42052" y="3550401"/>
            <a:ext cx="5067236" cy="584775"/>
          </a:xfrm>
          <a:prstGeom prst="rect">
            <a:avLst/>
          </a:prstGeom>
          <a:noFill/>
        </p:spPr>
        <p:txBody>
          <a:bodyPr wrap="square" lIns="91440" tIns="45720" rIns="91440" bIns="45720" rtlCol="0" anchor="t">
            <a:spAutoFit/>
          </a:bodyPr>
          <a:lstStyle/>
          <a:p>
            <a:pPr marL="227965" marR="0" lvl="0" indent="-227965"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Agile</a:t>
            </a:r>
            <a:r>
              <a:rPr kumimoji="0" lang="ja-JP" alt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でお客様と研究テーマごとに要件定義・ソリューション提案・</a:t>
            </a:r>
            <a:r>
              <a:rPr kumimoji="0" lang="ja-JP" altLang="en-US" sz="1600">
                <a:solidFill>
                  <a:srgbClr val="36365C"/>
                </a:solidFill>
                <a:latin typeface="Meiryo UI"/>
                <a:ea typeface="Meiryo UI"/>
              </a:rPr>
              <a:t>プラットフォーム構築</a:t>
            </a:r>
            <a:r>
              <a:rPr kumimoji="0" lang="ja-JP" altLang="en-US" sz="1600" b="0" i="0" u="none" strike="noStrike" kern="1200" cap="none" spc="0" normalizeH="0" baseline="0" noProof="0">
                <a:ln>
                  <a:noFill/>
                </a:ln>
                <a:solidFill>
                  <a:srgbClr val="36365C"/>
                </a:solidFill>
                <a:effectLst/>
                <a:uLnTx/>
                <a:uFillTx/>
                <a:latin typeface="Meiryo UI"/>
                <a:ea typeface="Meiryo UI"/>
                <a:cs typeface="+mn-cs"/>
              </a:rPr>
              <a:t>・検証</a:t>
            </a:r>
            <a:r>
              <a:rPr kumimoji="0" lang="ja-JP" altLang="en-US" sz="1600">
                <a:solidFill>
                  <a:srgbClr val="36365C"/>
                </a:solidFill>
                <a:latin typeface="Meiryo UI"/>
                <a:ea typeface="Meiryo UI"/>
              </a:rPr>
              <a:t>・</a:t>
            </a:r>
            <a:r>
              <a:rPr kumimoji="0" lang="ja-JP" altLang="en-US" sz="1600" b="0" i="0" u="none" strike="noStrike" kern="1200" cap="none" spc="0" normalizeH="0" baseline="0" noProof="0">
                <a:ln>
                  <a:noFill/>
                </a:ln>
                <a:solidFill>
                  <a:srgbClr val="36365C"/>
                </a:solidFill>
                <a:effectLst/>
                <a:uLnTx/>
                <a:uFillTx/>
                <a:latin typeface="Meiryo UI"/>
                <a:ea typeface="Meiryo UI"/>
                <a:cs typeface="+mn-cs"/>
              </a:rPr>
              <a:t>展開まで対応</a:t>
            </a:r>
            <a:endParaRPr kumimoji="0" lang="en-US" sz="1600" b="0" i="0" u="none" strike="noStrike" kern="1200" cap="none" spc="0" normalizeH="0" baseline="0" noProof="0">
              <a:ln>
                <a:noFill/>
              </a:ln>
              <a:solidFill>
                <a:srgbClr val="36365C"/>
              </a:solidFill>
              <a:effectLst/>
              <a:uLnTx/>
              <a:uFillTx/>
              <a:latin typeface="Meiryo UI"/>
              <a:ea typeface="Meiryo UI"/>
              <a:cs typeface="+mn-cs"/>
            </a:endParaRPr>
          </a:p>
        </p:txBody>
      </p:sp>
      <p:sp>
        <p:nvSpPr>
          <p:cNvPr id="246" name="TextBox 245">
            <a:extLst>
              <a:ext uri="{FF2B5EF4-FFF2-40B4-BE49-F238E27FC236}">
                <a16:creationId xmlns:a16="http://schemas.microsoft.com/office/drawing/2014/main" id="{42105B55-AE17-460A-B0F4-73105A087DE6}"/>
              </a:ext>
            </a:extLst>
          </p:cNvPr>
          <p:cNvSpPr txBox="1"/>
          <p:nvPr/>
        </p:nvSpPr>
        <p:spPr>
          <a:xfrm>
            <a:off x="793094" y="1002867"/>
            <a:ext cx="1604927"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a:ln>
                  <a:noFill/>
                </a:ln>
                <a:solidFill>
                  <a:srgbClr val="301D7E"/>
                </a:solidFill>
                <a:effectLst/>
                <a:uLnTx/>
                <a:uFillTx/>
                <a:latin typeface="Meiryo UI" panose="020B0604030504040204" pitchFamily="34" charset="-128"/>
                <a:ea typeface="Meiryo UI" panose="020B0604030504040204" pitchFamily="34" charset="-128"/>
                <a:cs typeface="+mn-cs"/>
              </a:rPr>
              <a:t>お客様について</a:t>
            </a:r>
            <a:endParaRPr kumimoji="0" lang="en-US" b="1" i="0" u="none" strike="noStrike" kern="1200" cap="none" spc="0" normalizeH="0" baseline="0" noProof="0">
              <a:ln>
                <a:noFill/>
              </a:ln>
              <a:solidFill>
                <a:srgbClr val="301D7E"/>
              </a:solidFill>
              <a:effectLst/>
              <a:uLnTx/>
              <a:uFillTx/>
              <a:latin typeface="Meiryo UI" panose="020B0604030504040204" pitchFamily="34" charset="-128"/>
              <a:ea typeface="Meiryo UI" panose="020B0604030504040204" pitchFamily="34" charset="-128"/>
              <a:cs typeface="+mn-cs"/>
            </a:endParaRPr>
          </a:p>
        </p:txBody>
      </p:sp>
      <p:cxnSp>
        <p:nvCxnSpPr>
          <p:cNvPr id="247" name="Straight Connector 246">
            <a:extLst>
              <a:ext uri="{FF2B5EF4-FFF2-40B4-BE49-F238E27FC236}">
                <a16:creationId xmlns:a16="http://schemas.microsoft.com/office/drawing/2014/main" id="{6FE0448C-46A3-482B-9B8B-1FF8482060B4}"/>
              </a:ext>
            </a:extLst>
          </p:cNvPr>
          <p:cNvCxnSpPr/>
          <p:nvPr/>
        </p:nvCxnSpPr>
        <p:spPr>
          <a:xfrm>
            <a:off x="903671" y="1341422"/>
            <a:ext cx="5488812"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CB8B00B-07FF-44E1-B7BF-BA1AB34D10D2}"/>
              </a:ext>
            </a:extLst>
          </p:cNvPr>
          <p:cNvSpPr txBox="1"/>
          <p:nvPr/>
        </p:nvSpPr>
        <p:spPr>
          <a:xfrm>
            <a:off x="942052" y="1351683"/>
            <a:ext cx="5488813" cy="338555"/>
          </a:xfrm>
          <a:prstGeom prst="rect">
            <a:avLst/>
          </a:prstGeom>
          <a:noFill/>
        </p:spPr>
        <p:txBody>
          <a:bodyPr wrap="square" rtlCol="0">
            <a:spAutoFit/>
          </a:bodyPr>
          <a:lstStyle/>
          <a:p>
            <a:pPr marL="228594" marR="0" lvl="0" indent="-228594"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Segoe UI"/>
              </a:rPr>
              <a:t>日本の自動車に関する次世代サービス研究・先行開発企業</a:t>
            </a:r>
            <a:endParaRPr kumimoji="0" 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Segoe UI"/>
            </a:endParaRPr>
          </a:p>
        </p:txBody>
      </p:sp>
      <p:sp>
        <p:nvSpPr>
          <p:cNvPr id="72" name="TextBox 71">
            <a:extLst>
              <a:ext uri="{FF2B5EF4-FFF2-40B4-BE49-F238E27FC236}">
                <a16:creationId xmlns:a16="http://schemas.microsoft.com/office/drawing/2014/main" id="{A79792B0-A53B-4B1B-9732-1E816C0DF248}"/>
              </a:ext>
            </a:extLst>
          </p:cNvPr>
          <p:cNvSpPr txBox="1"/>
          <p:nvPr/>
        </p:nvSpPr>
        <p:spPr>
          <a:xfrm>
            <a:off x="793094" y="4166797"/>
            <a:ext cx="6463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a:ln>
                  <a:noFill/>
                </a:ln>
                <a:solidFill>
                  <a:srgbClr val="301D7E"/>
                </a:solidFill>
                <a:effectLst/>
                <a:uLnTx/>
                <a:uFillTx/>
                <a:latin typeface="Meiryo UI" panose="020B0604030504040204" pitchFamily="34" charset="-128"/>
                <a:ea typeface="Meiryo UI" panose="020B0604030504040204" pitchFamily="34" charset="-128"/>
                <a:cs typeface="+mn-cs"/>
              </a:rPr>
              <a:t>技術</a:t>
            </a:r>
            <a:endParaRPr kumimoji="0" lang="en-US" b="1" i="0" u="none" strike="noStrike" kern="1200" cap="none" spc="0" normalizeH="0" baseline="0" noProof="0">
              <a:ln>
                <a:noFill/>
              </a:ln>
              <a:solidFill>
                <a:srgbClr val="301D7E"/>
              </a:solidFill>
              <a:effectLst/>
              <a:uLnTx/>
              <a:uFillTx/>
              <a:latin typeface="Meiryo UI" panose="020B0604030504040204" pitchFamily="34" charset="-128"/>
              <a:ea typeface="Meiryo UI" panose="020B0604030504040204" pitchFamily="34" charset="-128"/>
              <a:cs typeface="+mn-cs"/>
            </a:endParaRPr>
          </a:p>
        </p:txBody>
      </p:sp>
      <p:cxnSp>
        <p:nvCxnSpPr>
          <p:cNvPr id="73" name="Straight Connector 72">
            <a:extLst>
              <a:ext uri="{FF2B5EF4-FFF2-40B4-BE49-F238E27FC236}">
                <a16:creationId xmlns:a16="http://schemas.microsoft.com/office/drawing/2014/main" id="{DD81A91E-21BC-438E-BAC2-A78A765C0F81}"/>
              </a:ext>
            </a:extLst>
          </p:cNvPr>
          <p:cNvCxnSpPr>
            <a:cxnSpLocks/>
          </p:cNvCxnSpPr>
          <p:nvPr/>
        </p:nvCxnSpPr>
        <p:spPr>
          <a:xfrm>
            <a:off x="900184" y="4501073"/>
            <a:ext cx="5390198" cy="22692"/>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019A716-A5DD-4613-8708-0A7FA9116ED3}"/>
              </a:ext>
            </a:extLst>
          </p:cNvPr>
          <p:cNvSpPr txBox="1"/>
          <p:nvPr/>
        </p:nvSpPr>
        <p:spPr>
          <a:xfrm>
            <a:off x="942052" y="4503459"/>
            <a:ext cx="5505106" cy="830997"/>
          </a:xfrm>
          <a:prstGeom prst="rect">
            <a:avLst/>
          </a:prstGeom>
          <a:noFill/>
        </p:spPr>
        <p:txBody>
          <a:bodyPr wrap="square" rtlCol="0">
            <a:spAutoFit/>
          </a:bodyPr>
          <a:lstStyle/>
          <a:p>
            <a:pPr marL="228594" marR="0" lvl="0" indent="-228594"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AWS</a:t>
            </a:r>
            <a:r>
              <a:rPr kumimoji="0" lang="ja-JP" alt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　</a:t>
            </a:r>
            <a:r>
              <a:rPr kumimoji="0" lang="en-US" altLang="ja-JP"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EC2, S3, CloudWatch </a:t>
            </a:r>
          </a:p>
          <a:p>
            <a:pPr marL="228594" marR="0" lvl="0" indent="-228594"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AWS Cognito,</a:t>
            </a:r>
            <a:r>
              <a:rPr kumimoji="0" lang="en-US" altLang="ja-JP"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 Lambda, DynamoDB</a:t>
            </a:r>
          </a:p>
          <a:p>
            <a:pPr marL="228594" marR="0" lvl="0" indent="-228594"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AWS IoT, </a:t>
            </a:r>
            <a:r>
              <a:rPr kumimoji="0" 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AWS Glue, Athena, Quick Sight</a:t>
            </a:r>
          </a:p>
        </p:txBody>
      </p:sp>
      <p:sp>
        <p:nvSpPr>
          <p:cNvPr id="76" name="TextBox 75">
            <a:extLst>
              <a:ext uri="{FF2B5EF4-FFF2-40B4-BE49-F238E27FC236}">
                <a16:creationId xmlns:a16="http://schemas.microsoft.com/office/drawing/2014/main" id="{050D99E0-30CD-4FF1-BE63-5CA9EB83EB71}"/>
              </a:ext>
            </a:extLst>
          </p:cNvPr>
          <p:cNvSpPr txBox="1"/>
          <p:nvPr/>
        </p:nvSpPr>
        <p:spPr>
          <a:xfrm>
            <a:off x="793094" y="5326089"/>
            <a:ext cx="6463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a:ln>
                  <a:noFill/>
                </a:ln>
                <a:solidFill>
                  <a:srgbClr val="301D7E"/>
                </a:solidFill>
                <a:effectLst/>
                <a:uLnTx/>
                <a:uFillTx/>
                <a:latin typeface="Meiryo UI" panose="020B0604030504040204" pitchFamily="34" charset="-128"/>
                <a:ea typeface="Meiryo UI" panose="020B0604030504040204" pitchFamily="34" charset="-128"/>
                <a:cs typeface="+mn-cs"/>
              </a:rPr>
              <a:t>効果</a:t>
            </a:r>
            <a:endParaRPr kumimoji="0" lang="en-US" b="1" i="0" u="none" strike="noStrike" kern="1200" cap="none" spc="0" normalizeH="0" baseline="0" noProof="0">
              <a:ln>
                <a:noFill/>
              </a:ln>
              <a:solidFill>
                <a:srgbClr val="301D7E"/>
              </a:solidFill>
              <a:effectLst/>
              <a:uLnTx/>
              <a:uFillTx/>
              <a:latin typeface="Meiryo UI" panose="020B0604030504040204" pitchFamily="34" charset="-128"/>
              <a:ea typeface="Meiryo UI" panose="020B0604030504040204" pitchFamily="34" charset="-128"/>
              <a:cs typeface="+mn-cs"/>
            </a:endParaRPr>
          </a:p>
        </p:txBody>
      </p:sp>
      <p:cxnSp>
        <p:nvCxnSpPr>
          <p:cNvPr id="77" name="Straight Connector 76">
            <a:extLst>
              <a:ext uri="{FF2B5EF4-FFF2-40B4-BE49-F238E27FC236}">
                <a16:creationId xmlns:a16="http://schemas.microsoft.com/office/drawing/2014/main" id="{159C9B88-0372-4606-8F62-E4B4E75777F0}"/>
              </a:ext>
            </a:extLst>
          </p:cNvPr>
          <p:cNvCxnSpPr>
            <a:cxnSpLocks/>
          </p:cNvCxnSpPr>
          <p:nvPr/>
        </p:nvCxnSpPr>
        <p:spPr>
          <a:xfrm>
            <a:off x="855987" y="5652676"/>
            <a:ext cx="5390198" cy="22692"/>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542B16C-316F-4D54-A354-8FDC9FF575FD}"/>
              </a:ext>
            </a:extLst>
          </p:cNvPr>
          <p:cNvSpPr txBox="1"/>
          <p:nvPr/>
        </p:nvSpPr>
        <p:spPr>
          <a:xfrm>
            <a:off x="942052" y="5633546"/>
            <a:ext cx="5505106" cy="584774"/>
          </a:xfrm>
          <a:prstGeom prst="rect">
            <a:avLst/>
          </a:prstGeom>
          <a:noFill/>
        </p:spPr>
        <p:txBody>
          <a:bodyPr wrap="square" rtlCol="0">
            <a:spAutoFit/>
          </a:bodyPr>
          <a:lstStyle/>
          <a:p>
            <a:pPr marL="228594" marR="0" lvl="0" indent="-228594"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600" b="0" i="0" u="none" strike="noStrike" kern="1200" cap="none" spc="0" normalizeH="0" baseline="0" noProof="0" err="1">
                <a:ln>
                  <a:noFill/>
                </a:ln>
                <a:solidFill>
                  <a:srgbClr val="36365C"/>
                </a:solidFill>
                <a:effectLst/>
                <a:uLnTx/>
                <a:uFillTx/>
                <a:latin typeface="Meiryo UI" panose="020B0604030504040204" pitchFamily="34" charset="-128"/>
                <a:ea typeface="Meiryo UI" panose="020B0604030504040204" pitchFamily="34" charset="-128"/>
                <a:cs typeface="+mn-cs"/>
              </a:rPr>
              <a:t>MaaS</a:t>
            </a:r>
            <a:r>
              <a:rPr kumimoji="0" lang="en-US" altLang="ja-JP"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 </a:t>
            </a:r>
            <a:r>
              <a:rPr kumimoji="0" lang="ja-JP" alt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プラットフォームに関する研究・開発・展開に対応</a:t>
            </a:r>
            <a:endParaRPr kumimoji="0" lang="en-US" altLang="ja-JP"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endParaRPr>
          </a:p>
          <a:p>
            <a:pPr marL="228594" marR="0" lvl="0" indent="-228594"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rPr>
              <a:t>ユーザ行動分析を行い、サービス追加などでビジネスを拡大</a:t>
            </a:r>
            <a:endParaRPr kumimoji="0" lang="en-US" sz="1600" b="0" i="0" u="none" strike="noStrike" kern="1200" cap="none" spc="0" normalizeH="0" baseline="0" noProof="0">
              <a:ln>
                <a:noFill/>
              </a:ln>
              <a:solidFill>
                <a:srgbClr val="36365C"/>
              </a:solidFill>
              <a:effectLst/>
              <a:uLnTx/>
              <a:uFillTx/>
              <a:latin typeface="Meiryo UI" panose="020B0604030504040204" pitchFamily="34" charset="-128"/>
              <a:ea typeface="Meiryo UI" panose="020B0604030504040204" pitchFamily="34" charset="-128"/>
              <a:cs typeface="+mn-cs"/>
            </a:endParaRPr>
          </a:p>
        </p:txBody>
      </p:sp>
      <p:pic>
        <p:nvPicPr>
          <p:cNvPr id="82" name="Graphic 81">
            <a:extLst>
              <a:ext uri="{FF2B5EF4-FFF2-40B4-BE49-F238E27FC236}">
                <a16:creationId xmlns:a16="http://schemas.microsoft.com/office/drawing/2014/main" id="{55113744-0E57-4331-A79E-2D9ED17180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0992" y="2327068"/>
            <a:ext cx="409483" cy="409483"/>
          </a:xfrm>
          <a:prstGeom prst="rect">
            <a:avLst/>
          </a:prstGeom>
        </p:spPr>
      </p:pic>
      <p:sp>
        <p:nvSpPr>
          <p:cNvPr id="83" name="Rectangle 82">
            <a:extLst>
              <a:ext uri="{FF2B5EF4-FFF2-40B4-BE49-F238E27FC236}">
                <a16:creationId xmlns:a16="http://schemas.microsoft.com/office/drawing/2014/main" id="{F20817DF-E885-4A15-BAB6-D024D50A9AB8}"/>
              </a:ext>
            </a:extLst>
          </p:cNvPr>
          <p:cNvSpPr/>
          <p:nvPr/>
        </p:nvSpPr>
        <p:spPr>
          <a:xfrm>
            <a:off x="7040992" y="2314813"/>
            <a:ext cx="4663531" cy="27456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w="0"/>
                <a:solidFill>
                  <a:sysClr val="windowText" lastClr="000000"/>
                </a:solidFill>
                <a:effectLst/>
                <a:uLnTx/>
                <a:uFillTx/>
                <a:latin typeface="Calibri" panose="020F0502020204030204"/>
                <a:ea typeface="+mn-ea"/>
                <a:cs typeface="+mn-cs"/>
              </a:rPr>
              <a:t>AWS Cloud</a:t>
            </a:r>
          </a:p>
        </p:txBody>
      </p:sp>
      <p:sp>
        <p:nvSpPr>
          <p:cNvPr id="2" name="Rectangle 1">
            <a:extLst>
              <a:ext uri="{FF2B5EF4-FFF2-40B4-BE49-F238E27FC236}">
                <a16:creationId xmlns:a16="http://schemas.microsoft.com/office/drawing/2014/main" id="{D65FA5B6-0122-43AD-99A5-27C6CAD83086}"/>
              </a:ext>
            </a:extLst>
          </p:cNvPr>
          <p:cNvSpPr/>
          <p:nvPr/>
        </p:nvSpPr>
        <p:spPr>
          <a:xfrm>
            <a:off x="7217468" y="3963155"/>
            <a:ext cx="1640429" cy="1024912"/>
          </a:xfrm>
          <a:prstGeom prst="rect">
            <a:avLst/>
          </a:prstGeom>
          <a:noFill/>
          <a:ln w="63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rPr>
              <a:t>データレイク</a:t>
            </a: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87" name="Rectangle 86">
            <a:extLst>
              <a:ext uri="{FF2B5EF4-FFF2-40B4-BE49-F238E27FC236}">
                <a16:creationId xmlns:a16="http://schemas.microsoft.com/office/drawing/2014/main" id="{FF102879-59AA-4062-BD37-3B9FAE39EF64}"/>
              </a:ext>
            </a:extLst>
          </p:cNvPr>
          <p:cNvSpPr/>
          <p:nvPr/>
        </p:nvSpPr>
        <p:spPr>
          <a:xfrm>
            <a:off x="7217470" y="2801909"/>
            <a:ext cx="3388527" cy="1024912"/>
          </a:xfrm>
          <a:prstGeom prst="rect">
            <a:avLst/>
          </a:prstGeom>
          <a:noFill/>
          <a:ln w="63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rPr>
              <a:t>アプリケーション</a:t>
            </a: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88" name="Rectangle 87">
            <a:extLst>
              <a:ext uri="{FF2B5EF4-FFF2-40B4-BE49-F238E27FC236}">
                <a16:creationId xmlns:a16="http://schemas.microsoft.com/office/drawing/2014/main" id="{E3745F65-6784-4C69-AF04-CED3E571021A}"/>
              </a:ext>
            </a:extLst>
          </p:cNvPr>
          <p:cNvSpPr/>
          <p:nvPr/>
        </p:nvSpPr>
        <p:spPr>
          <a:xfrm>
            <a:off x="8965567" y="3963155"/>
            <a:ext cx="1640429" cy="1024912"/>
          </a:xfrm>
          <a:prstGeom prst="rect">
            <a:avLst/>
          </a:prstGeom>
          <a:noFill/>
          <a:ln w="63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rPr>
              <a:t>データ分析</a:t>
            </a: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89" name="Rectangle 88">
            <a:extLst>
              <a:ext uri="{FF2B5EF4-FFF2-40B4-BE49-F238E27FC236}">
                <a16:creationId xmlns:a16="http://schemas.microsoft.com/office/drawing/2014/main" id="{58AA448C-0671-43FB-A1D2-3942BB330447}"/>
              </a:ext>
            </a:extLst>
          </p:cNvPr>
          <p:cNvSpPr/>
          <p:nvPr/>
        </p:nvSpPr>
        <p:spPr>
          <a:xfrm>
            <a:off x="10675493" y="2801910"/>
            <a:ext cx="816500" cy="2186157"/>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rPr>
              <a:t>監視</a:t>
            </a: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pic>
        <p:nvPicPr>
          <p:cNvPr id="93" name="Graphic 92">
            <a:extLst>
              <a:ext uri="{FF2B5EF4-FFF2-40B4-BE49-F238E27FC236}">
                <a16:creationId xmlns:a16="http://schemas.microsoft.com/office/drawing/2014/main" id="{8623C842-07E6-40A2-A317-D7EBAD5AFF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2060" y="4581135"/>
            <a:ext cx="384000" cy="384000"/>
          </a:xfrm>
          <a:prstGeom prst="rect">
            <a:avLst/>
          </a:prstGeom>
        </p:spPr>
      </p:pic>
      <p:pic>
        <p:nvPicPr>
          <p:cNvPr id="94" name="Graphic 93">
            <a:extLst>
              <a:ext uri="{FF2B5EF4-FFF2-40B4-BE49-F238E27FC236}">
                <a16:creationId xmlns:a16="http://schemas.microsoft.com/office/drawing/2014/main" id="{829C4650-8C00-4388-A087-F537CC1BF3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23231" y="4077855"/>
            <a:ext cx="384000" cy="384000"/>
          </a:xfrm>
          <a:prstGeom prst="rect">
            <a:avLst/>
          </a:prstGeom>
        </p:spPr>
      </p:pic>
      <p:pic>
        <p:nvPicPr>
          <p:cNvPr id="95" name="Graphic 94">
            <a:extLst>
              <a:ext uri="{FF2B5EF4-FFF2-40B4-BE49-F238E27FC236}">
                <a16:creationId xmlns:a16="http://schemas.microsoft.com/office/drawing/2014/main" id="{FC026163-384E-4C7F-97A4-A8FCB6308C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92564" y="4420240"/>
            <a:ext cx="480000" cy="480000"/>
          </a:xfrm>
          <a:prstGeom prst="rect">
            <a:avLst/>
          </a:prstGeom>
        </p:spPr>
      </p:pic>
      <p:pic>
        <p:nvPicPr>
          <p:cNvPr id="96" name="Graphic 95">
            <a:extLst>
              <a:ext uri="{FF2B5EF4-FFF2-40B4-BE49-F238E27FC236}">
                <a16:creationId xmlns:a16="http://schemas.microsoft.com/office/drawing/2014/main" id="{FC6EDD89-269A-4A24-BEBF-CB0AB63C68A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86132" y="4420240"/>
            <a:ext cx="480000" cy="480000"/>
          </a:xfrm>
          <a:prstGeom prst="rect">
            <a:avLst/>
          </a:prstGeom>
        </p:spPr>
      </p:pic>
      <p:pic>
        <p:nvPicPr>
          <p:cNvPr id="97" name="Graphic 96">
            <a:extLst>
              <a:ext uri="{FF2B5EF4-FFF2-40B4-BE49-F238E27FC236}">
                <a16:creationId xmlns:a16="http://schemas.microsoft.com/office/drawing/2014/main" id="{9BA8FB93-0090-46E4-A78F-49231ACD39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95196" y="4420240"/>
            <a:ext cx="480000" cy="480000"/>
          </a:xfrm>
          <a:prstGeom prst="rect">
            <a:avLst/>
          </a:prstGeom>
        </p:spPr>
      </p:pic>
      <p:pic>
        <p:nvPicPr>
          <p:cNvPr id="98" name="Graphic 97">
            <a:extLst>
              <a:ext uri="{FF2B5EF4-FFF2-40B4-BE49-F238E27FC236}">
                <a16:creationId xmlns:a16="http://schemas.microsoft.com/office/drawing/2014/main" id="{7CEFA9C9-3611-48FD-8E03-22432E57A6E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8748" y="4420240"/>
            <a:ext cx="480000" cy="480000"/>
          </a:xfrm>
          <a:prstGeom prst="rect">
            <a:avLst/>
          </a:prstGeom>
        </p:spPr>
      </p:pic>
      <p:pic>
        <p:nvPicPr>
          <p:cNvPr id="99" name="Graphic 98">
            <a:extLst>
              <a:ext uri="{FF2B5EF4-FFF2-40B4-BE49-F238E27FC236}">
                <a16:creationId xmlns:a16="http://schemas.microsoft.com/office/drawing/2014/main" id="{2AECB1E3-CF7D-4EEB-9FC9-B825EC91C3D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48533" y="4420240"/>
            <a:ext cx="480000" cy="480000"/>
          </a:xfrm>
          <a:prstGeom prst="rect">
            <a:avLst/>
          </a:prstGeom>
        </p:spPr>
      </p:pic>
      <p:pic>
        <p:nvPicPr>
          <p:cNvPr id="100" name="Graphic 99">
            <a:extLst>
              <a:ext uri="{FF2B5EF4-FFF2-40B4-BE49-F238E27FC236}">
                <a16:creationId xmlns:a16="http://schemas.microsoft.com/office/drawing/2014/main" id="{51F44332-22AF-4530-893A-561E0546C04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95440" y="3171996"/>
            <a:ext cx="480000" cy="480000"/>
          </a:xfrm>
          <a:prstGeom prst="rect">
            <a:avLst/>
          </a:prstGeom>
        </p:spPr>
      </p:pic>
      <p:pic>
        <p:nvPicPr>
          <p:cNvPr id="101" name="Graphic 100">
            <a:extLst>
              <a:ext uri="{FF2B5EF4-FFF2-40B4-BE49-F238E27FC236}">
                <a16:creationId xmlns:a16="http://schemas.microsoft.com/office/drawing/2014/main" id="{7FCAD770-9EA6-47B3-8806-9FDA25CF1A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54543" y="3171996"/>
            <a:ext cx="480000" cy="480000"/>
          </a:xfrm>
          <a:prstGeom prst="rect">
            <a:avLst/>
          </a:prstGeom>
        </p:spPr>
      </p:pic>
      <p:pic>
        <p:nvPicPr>
          <p:cNvPr id="102" name="Graphic 101">
            <a:extLst>
              <a:ext uri="{FF2B5EF4-FFF2-40B4-BE49-F238E27FC236}">
                <a16:creationId xmlns:a16="http://schemas.microsoft.com/office/drawing/2014/main" id="{A2BADE62-F8BC-4503-B9EB-D24E21E9145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386833" y="3171996"/>
            <a:ext cx="480000" cy="480000"/>
          </a:xfrm>
          <a:prstGeom prst="rect">
            <a:avLst/>
          </a:prstGeom>
        </p:spPr>
      </p:pic>
      <p:pic>
        <p:nvPicPr>
          <p:cNvPr id="103" name="Graphic 102">
            <a:extLst>
              <a:ext uri="{FF2B5EF4-FFF2-40B4-BE49-F238E27FC236}">
                <a16:creationId xmlns:a16="http://schemas.microsoft.com/office/drawing/2014/main" id="{54AF3925-8D03-4637-AF09-150D957BD62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220337" y="3171996"/>
            <a:ext cx="480000" cy="480000"/>
          </a:xfrm>
          <a:prstGeom prst="rect">
            <a:avLst/>
          </a:prstGeom>
        </p:spPr>
      </p:pic>
      <p:pic>
        <p:nvPicPr>
          <p:cNvPr id="104" name="Graphic 103">
            <a:extLst>
              <a:ext uri="{FF2B5EF4-FFF2-40B4-BE49-F238E27FC236}">
                <a16:creationId xmlns:a16="http://schemas.microsoft.com/office/drawing/2014/main" id="{B654B881-4D15-4E74-A413-B94466F8DD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838860" y="3171996"/>
            <a:ext cx="480000" cy="480000"/>
          </a:xfrm>
          <a:prstGeom prst="rect">
            <a:avLst/>
          </a:prstGeom>
        </p:spPr>
      </p:pic>
      <p:pic>
        <p:nvPicPr>
          <p:cNvPr id="105" name="Graphic 104">
            <a:extLst>
              <a:ext uri="{FF2B5EF4-FFF2-40B4-BE49-F238E27FC236}">
                <a16:creationId xmlns:a16="http://schemas.microsoft.com/office/drawing/2014/main" id="{8F1065CC-1678-4D25-84BA-C54500537D4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853321" y="3796119"/>
            <a:ext cx="480000" cy="480000"/>
          </a:xfrm>
          <a:prstGeom prst="rect">
            <a:avLst/>
          </a:prstGeom>
        </p:spPr>
      </p:pic>
      <p:pic>
        <p:nvPicPr>
          <p:cNvPr id="106" name="Graphic 105">
            <a:extLst>
              <a:ext uri="{FF2B5EF4-FFF2-40B4-BE49-F238E27FC236}">
                <a16:creationId xmlns:a16="http://schemas.microsoft.com/office/drawing/2014/main" id="{162C141E-D1AB-433A-85AF-BB506507F4F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853321" y="4420240"/>
            <a:ext cx="480000" cy="480000"/>
          </a:xfrm>
          <a:prstGeom prst="rect">
            <a:avLst/>
          </a:prstGeom>
        </p:spPr>
      </p:pic>
      <p:sp>
        <p:nvSpPr>
          <p:cNvPr id="110" name="Rectangle 109">
            <a:extLst>
              <a:ext uri="{FF2B5EF4-FFF2-40B4-BE49-F238E27FC236}">
                <a16:creationId xmlns:a16="http://schemas.microsoft.com/office/drawing/2014/main" id="{CB8D2802-6884-45AC-87A7-730BCD4737BF}"/>
              </a:ext>
            </a:extLst>
          </p:cNvPr>
          <p:cNvSpPr/>
          <p:nvPr/>
        </p:nvSpPr>
        <p:spPr>
          <a:xfrm>
            <a:off x="7040992" y="5322724"/>
            <a:ext cx="2284133" cy="889757"/>
          </a:xfrm>
          <a:prstGeom prst="rect">
            <a:avLst/>
          </a:prstGeom>
          <a:noFill/>
          <a:ln w="63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rPr>
              <a:t>外部データ</a:t>
            </a: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111" name="Rectangle 110">
            <a:extLst>
              <a:ext uri="{FF2B5EF4-FFF2-40B4-BE49-F238E27FC236}">
                <a16:creationId xmlns:a16="http://schemas.microsoft.com/office/drawing/2014/main" id="{B8D40166-F3C0-4EB2-9C95-6444B8318D40}"/>
              </a:ext>
            </a:extLst>
          </p:cNvPr>
          <p:cNvSpPr/>
          <p:nvPr/>
        </p:nvSpPr>
        <p:spPr>
          <a:xfrm>
            <a:off x="9392518" y="5322723"/>
            <a:ext cx="2312005" cy="889757"/>
          </a:xfrm>
          <a:prstGeom prst="rect">
            <a:avLst/>
          </a:prstGeom>
          <a:noFill/>
          <a:ln w="63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rPr>
              <a:t>車載</a:t>
            </a:r>
            <a:r>
              <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rPr>
              <a:t>IoT</a:t>
            </a:r>
            <a:r>
              <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rPr>
              <a:t>データ</a:t>
            </a: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grpSp>
        <p:nvGrpSpPr>
          <p:cNvPr id="46" name="Group 45">
            <a:extLst>
              <a:ext uri="{FF2B5EF4-FFF2-40B4-BE49-F238E27FC236}">
                <a16:creationId xmlns:a16="http://schemas.microsoft.com/office/drawing/2014/main" id="{D7C836CF-AFAE-4CC3-AF68-47F8F77F3296}"/>
              </a:ext>
            </a:extLst>
          </p:cNvPr>
          <p:cNvGrpSpPr/>
          <p:nvPr/>
        </p:nvGrpSpPr>
        <p:grpSpPr>
          <a:xfrm>
            <a:off x="8092625" y="5503098"/>
            <a:ext cx="493487" cy="565253"/>
            <a:chOff x="2979421" y="4483907"/>
            <a:chExt cx="469437" cy="437252"/>
          </a:xfrm>
        </p:grpSpPr>
        <p:pic>
          <p:nvPicPr>
            <p:cNvPr id="34" name="Graphic 33" descr="Taxi">
              <a:extLst>
                <a:ext uri="{FF2B5EF4-FFF2-40B4-BE49-F238E27FC236}">
                  <a16:creationId xmlns:a16="http://schemas.microsoft.com/office/drawing/2014/main" id="{996F597C-E283-46D7-86A9-71D1FD8735C3}"/>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979421" y="4551827"/>
              <a:ext cx="369332" cy="369332"/>
            </a:xfrm>
            <a:prstGeom prst="rect">
              <a:avLst/>
            </a:prstGeom>
          </p:spPr>
        </p:pic>
        <p:pic>
          <p:nvPicPr>
            <p:cNvPr id="41" name="Graphic 40" descr="Map with pin">
              <a:extLst>
                <a:ext uri="{FF2B5EF4-FFF2-40B4-BE49-F238E27FC236}">
                  <a16:creationId xmlns:a16="http://schemas.microsoft.com/office/drawing/2014/main" id="{E84F2C3D-CD8A-4ED7-816E-4DB02EAD8833}"/>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138819" y="4483907"/>
              <a:ext cx="310039" cy="310039"/>
            </a:xfrm>
            <a:prstGeom prst="rect">
              <a:avLst/>
            </a:prstGeom>
          </p:spPr>
        </p:pic>
      </p:grpSp>
      <p:grpSp>
        <p:nvGrpSpPr>
          <p:cNvPr id="48" name="Group 47">
            <a:extLst>
              <a:ext uri="{FF2B5EF4-FFF2-40B4-BE49-F238E27FC236}">
                <a16:creationId xmlns:a16="http://schemas.microsoft.com/office/drawing/2014/main" id="{D79A7755-26FB-464A-9505-68FB652F6C02}"/>
              </a:ext>
            </a:extLst>
          </p:cNvPr>
          <p:cNvGrpSpPr/>
          <p:nvPr/>
        </p:nvGrpSpPr>
        <p:grpSpPr>
          <a:xfrm>
            <a:off x="9710917" y="5582853"/>
            <a:ext cx="739752" cy="738292"/>
            <a:chOff x="3271630" y="4448261"/>
            <a:chExt cx="496328" cy="602267"/>
          </a:xfrm>
        </p:grpSpPr>
        <p:pic>
          <p:nvPicPr>
            <p:cNvPr id="29" name="Graphic 28" descr="Bus">
              <a:extLst>
                <a:ext uri="{FF2B5EF4-FFF2-40B4-BE49-F238E27FC236}">
                  <a16:creationId xmlns:a16="http://schemas.microsoft.com/office/drawing/2014/main" id="{0E7C29BD-04CA-4539-8D7D-7595EA9FA99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flipH="1">
              <a:off x="3271630" y="4515900"/>
              <a:ext cx="496328" cy="534628"/>
            </a:xfrm>
            <a:prstGeom prst="rect">
              <a:avLst/>
            </a:prstGeom>
          </p:spPr>
        </p:pic>
        <p:pic>
          <p:nvPicPr>
            <p:cNvPr id="43" name="Graphic 42" descr="Wi Fi">
              <a:extLst>
                <a:ext uri="{FF2B5EF4-FFF2-40B4-BE49-F238E27FC236}">
                  <a16:creationId xmlns:a16="http://schemas.microsoft.com/office/drawing/2014/main" id="{1594FBCE-ADB3-46ED-8DD7-55D334EC690B}"/>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369341" y="4448261"/>
              <a:ext cx="254284" cy="254284"/>
            </a:xfrm>
            <a:prstGeom prst="rect">
              <a:avLst/>
            </a:prstGeom>
          </p:spPr>
        </p:pic>
      </p:grpSp>
      <p:grpSp>
        <p:nvGrpSpPr>
          <p:cNvPr id="49" name="Group 48">
            <a:extLst>
              <a:ext uri="{FF2B5EF4-FFF2-40B4-BE49-F238E27FC236}">
                <a16:creationId xmlns:a16="http://schemas.microsoft.com/office/drawing/2014/main" id="{16959A18-0A3E-4DFA-A518-8723F8516CBC}"/>
              </a:ext>
            </a:extLst>
          </p:cNvPr>
          <p:cNvGrpSpPr/>
          <p:nvPr/>
        </p:nvGrpSpPr>
        <p:grpSpPr>
          <a:xfrm>
            <a:off x="10624967" y="5663152"/>
            <a:ext cx="657415" cy="653077"/>
            <a:chOff x="4402158" y="4532415"/>
            <a:chExt cx="369919" cy="421888"/>
          </a:xfrm>
        </p:grpSpPr>
        <p:pic>
          <p:nvPicPr>
            <p:cNvPr id="27" name="Graphic 26" descr="Car">
              <a:extLst>
                <a:ext uri="{FF2B5EF4-FFF2-40B4-BE49-F238E27FC236}">
                  <a16:creationId xmlns:a16="http://schemas.microsoft.com/office/drawing/2014/main" id="{6D2EFF52-2CDB-41FA-8B05-321E0C5CA3A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flipH="1">
              <a:off x="4402158" y="4584971"/>
              <a:ext cx="369919" cy="369332"/>
            </a:xfrm>
            <a:prstGeom prst="rect">
              <a:avLst/>
            </a:prstGeom>
          </p:spPr>
        </p:pic>
        <p:pic>
          <p:nvPicPr>
            <p:cNvPr id="128" name="Graphic 127" descr="Wi Fi">
              <a:extLst>
                <a:ext uri="{FF2B5EF4-FFF2-40B4-BE49-F238E27FC236}">
                  <a16:creationId xmlns:a16="http://schemas.microsoft.com/office/drawing/2014/main" id="{705D5984-A100-4D15-8ADA-DEEE8569966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4507320" y="4532415"/>
              <a:ext cx="197340" cy="197340"/>
            </a:xfrm>
            <a:prstGeom prst="rect">
              <a:avLst/>
            </a:prstGeom>
          </p:spPr>
        </p:pic>
      </p:grpSp>
      <p:pic>
        <p:nvPicPr>
          <p:cNvPr id="45" name="Graphic 44" descr="Daily calendar">
            <a:extLst>
              <a:ext uri="{FF2B5EF4-FFF2-40B4-BE49-F238E27FC236}">
                <a16:creationId xmlns:a16="http://schemas.microsoft.com/office/drawing/2014/main" id="{93C47BC6-59E4-4F34-BE4A-59B51AE0EDAA}"/>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752577" y="5587961"/>
            <a:ext cx="438584" cy="438584"/>
          </a:xfrm>
          <a:prstGeom prst="rect">
            <a:avLst/>
          </a:prstGeom>
        </p:spPr>
      </p:pic>
      <p:cxnSp>
        <p:nvCxnSpPr>
          <p:cNvPr id="51" name="Straight Arrow Connector 50">
            <a:extLst>
              <a:ext uri="{FF2B5EF4-FFF2-40B4-BE49-F238E27FC236}">
                <a16:creationId xmlns:a16="http://schemas.microsoft.com/office/drawing/2014/main" id="{935952B9-C928-42D6-9EB3-261C05710809}"/>
              </a:ext>
            </a:extLst>
          </p:cNvPr>
          <p:cNvCxnSpPr>
            <a:cxnSpLocks/>
            <a:stCxn id="110" idx="0"/>
            <a:endCxn id="96" idx="2"/>
          </p:cNvCxnSpPr>
          <p:nvPr/>
        </p:nvCxnSpPr>
        <p:spPr>
          <a:xfrm rot="16200000" flipV="1">
            <a:off x="7643355" y="4783019"/>
            <a:ext cx="422484" cy="656927"/>
          </a:xfrm>
          <a:prstGeom prst="bentConnector3">
            <a:avLst>
              <a:gd name="adj1" fmla="val 40049"/>
            </a:avLst>
          </a:prstGeom>
          <a:ln>
            <a:solidFill>
              <a:srgbClr val="36365C"/>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50">
            <a:extLst>
              <a:ext uri="{FF2B5EF4-FFF2-40B4-BE49-F238E27FC236}">
                <a16:creationId xmlns:a16="http://schemas.microsoft.com/office/drawing/2014/main" id="{3DA086F7-D724-4F01-8A60-A79D032498C1}"/>
              </a:ext>
            </a:extLst>
          </p:cNvPr>
          <p:cNvCxnSpPr>
            <a:cxnSpLocks/>
            <a:stCxn id="111" idx="0"/>
            <a:endCxn id="96" idx="2"/>
          </p:cNvCxnSpPr>
          <p:nvPr/>
        </p:nvCxnSpPr>
        <p:spPr>
          <a:xfrm rot="16200000" flipV="1">
            <a:off x="8826085" y="3600287"/>
            <a:ext cx="422483" cy="3022388"/>
          </a:xfrm>
          <a:prstGeom prst="bentConnector3">
            <a:avLst>
              <a:gd name="adj1" fmla="val 40048"/>
            </a:avLst>
          </a:prstGeom>
          <a:ln>
            <a:solidFill>
              <a:srgbClr val="36365C"/>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4B02872-1FF0-4F34-96E8-B800F547BBF2}"/>
              </a:ext>
            </a:extLst>
          </p:cNvPr>
          <p:cNvSpPr txBox="1"/>
          <p:nvPr/>
        </p:nvSpPr>
        <p:spPr>
          <a:xfrm>
            <a:off x="7137795" y="5938895"/>
            <a:ext cx="2228495" cy="25654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067"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rPr>
              <a:t>天気情報　　交通情報　イベント</a:t>
            </a:r>
          </a:p>
        </p:txBody>
      </p:sp>
      <p:grpSp>
        <p:nvGrpSpPr>
          <p:cNvPr id="62" name="Graphic 23" descr="Partial sun">
            <a:extLst>
              <a:ext uri="{FF2B5EF4-FFF2-40B4-BE49-F238E27FC236}">
                <a16:creationId xmlns:a16="http://schemas.microsoft.com/office/drawing/2014/main" id="{E10F14F3-6BA1-4022-B898-AE4048B9B25E}"/>
              </a:ext>
            </a:extLst>
          </p:cNvPr>
          <p:cNvGrpSpPr/>
          <p:nvPr/>
        </p:nvGrpSpPr>
        <p:grpSpPr>
          <a:xfrm>
            <a:off x="7366151" y="5613723"/>
            <a:ext cx="379192" cy="342644"/>
            <a:chOff x="5554661" y="4415486"/>
            <a:chExt cx="284394" cy="256983"/>
          </a:xfrm>
          <a:solidFill>
            <a:srgbClr val="FF3300"/>
          </a:solidFill>
        </p:grpSpPr>
        <p:sp>
          <p:nvSpPr>
            <p:cNvPr id="63" name="Freeform: Shape 62">
              <a:extLst>
                <a:ext uri="{FF2B5EF4-FFF2-40B4-BE49-F238E27FC236}">
                  <a16:creationId xmlns:a16="http://schemas.microsoft.com/office/drawing/2014/main" id="{1934A4D5-87DF-41FD-A275-067716D86F23}"/>
                </a:ext>
              </a:extLst>
            </p:cNvPr>
            <p:cNvSpPr/>
            <p:nvPr/>
          </p:nvSpPr>
          <p:spPr>
            <a:xfrm>
              <a:off x="5728138" y="4415486"/>
              <a:ext cx="13706" cy="41117"/>
            </a:xfrm>
            <a:custGeom>
              <a:avLst/>
              <a:gdLst>
                <a:gd name="connsiteX0" fmla="*/ 0 w 13705"/>
                <a:gd name="connsiteY0" fmla="*/ 0 h 41117"/>
                <a:gd name="connsiteX1" fmla="*/ 13706 w 13705"/>
                <a:gd name="connsiteY1" fmla="*/ 0 h 41117"/>
                <a:gd name="connsiteX2" fmla="*/ 13706 w 13705"/>
                <a:gd name="connsiteY2" fmla="*/ 41117 h 41117"/>
                <a:gd name="connsiteX3" fmla="*/ 0 w 13705"/>
                <a:gd name="connsiteY3" fmla="*/ 41117 h 41117"/>
              </a:gdLst>
              <a:ahLst/>
              <a:cxnLst>
                <a:cxn ang="0">
                  <a:pos x="connsiteX0" y="connsiteY0"/>
                </a:cxn>
                <a:cxn ang="0">
                  <a:pos x="connsiteX1" y="connsiteY1"/>
                </a:cxn>
                <a:cxn ang="0">
                  <a:pos x="connsiteX2" y="connsiteY2"/>
                </a:cxn>
                <a:cxn ang="0">
                  <a:pos x="connsiteX3" y="connsiteY3"/>
                </a:cxn>
              </a:cxnLst>
              <a:rect l="l" t="t" r="r" b="b"/>
              <a:pathLst>
                <a:path w="13705" h="41117">
                  <a:moveTo>
                    <a:pt x="0" y="0"/>
                  </a:moveTo>
                  <a:lnTo>
                    <a:pt x="13706" y="0"/>
                  </a:lnTo>
                  <a:lnTo>
                    <a:pt x="13706" y="41117"/>
                  </a:lnTo>
                  <a:lnTo>
                    <a:pt x="0" y="41117"/>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64" name="Freeform: Shape 63">
              <a:extLst>
                <a:ext uri="{FF2B5EF4-FFF2-40B4-BE49-F238E27FC236}">
                  <a16:creationId xmlns:a16="http://schemas.microsoft.com/office/drawing/2014/main" id="{552612D5-33DD-4223-B6B9-52944783E07A}"/>
                </a:ext>
              </a:extLst>
            </p:cNvPr>
            <p:cNvSpPr/>
            <p:nvPr/>
          </p:nvSpPr>
          <p:spPr>
            <a:xfrm>
              <a:off x="5776406" y="4441744"/>
              <a:ext cx="37691" cy="37691"/>
            </a:xfrm>
            <a:custGeom>
              <a:avLst/>
              <a:gdLst>
                <a:gd name="connsiteX0" fmla="*/ 38765 w 37690"/>
                <a:gd name="connsiteY0" fmla="*/ 9691 h 37690"/>
                <a:gd name="connsiteX1" fmla="*/ 9691 w 37690"/>
                <a:gd name="connsiteY1" fmla="*/ 38765 h 37690"/>
                <a:gd name="connsiteX2" fmla="*/ 0 w 37690"/>
                <a:gd name="connsiteY2" fmla="*/ 29074 h 37690"/>
                <a:gd name="connsiteX3" fmla="*/ 29074 w 37690"/>
                <a:gd name="connsiteY3" fmla="*/ 0 h 37690"/>
              </a:gdLst>
              <a:ahLst/>
              <a:cxnLst>
                <a:cxn ang="0">
                  <a:pos x="connsiteX0" y="connsiteY0"/>
                </a:cxn>
                <a:cxn ang="0">
                  <a:pos x="connsiteX1" y="connsiteY1"/>
                </a:cxn>
                <a:cxn ang="0">
                  <a:pos x="connsiteX2" y="connsiteY2"/>
                </a:cxn>
                <a:cxn ang="0">
                  <a:pos x="connsiteX3" y="connsiteY3"/>
                </a:cxn>
              </a:cxnLst>
              <a:rect l="l" t="t" r="r" b="b"/>
              <a:pathLst>
                <a:path w="37690" h="37690">
                  <a:moveTo>
                    <a:pt x="38765" y="9691"/>
                  </a:moveTo>
                  <a:lnTo>
                    <a:pt x="9691" y="38765"/>
                  </a:lnTo>
                  <a:lnTo>
                    <a:pt x="0" y="29074"/>
                  </a:lnTo>
                  <a:lnTo>
                    <a:pt x="29074" y="0"/>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65" name="Freeform: Shape 64">
              <a:extLst>
                <a:ext uri="{FF2B5EF4-FFF2-40B4-BE49-F238E27FC236}">
                  <a16:creationId xmlns:a16="http://schemas.microsoft.com/office/drawing/2014/main" id="{9764A1C0-09FB-438F-9513-E769FF5C81FD}"/>
                </a:ext>
              </a:extLst>
            </p:cNvPr>
            <p:cNvSpPr/>
            <p:nvPr/>
          </p:nvSpPr>
          <p:spPr>
            <a:xfrm>
              <a:off x="5800093" y="4514852"/>
              <a:ext cx="41117" cy="13706"/>
            </a:xfrm>
            <a:custGeom>
              <a:avLst/>
              <a:gdLst>
                <a:gd name="connsiteX0" fmla="*/ 0 w 41117"/>
                <a:gd name="connsiteY0" fmla="*/ 0 h 13705"/>
                <a:gd name="connsiteX1" fmla="*/ 41117 w 41117"/>
                <a:gd name="connsiteY1" fmla="*/ 0 h 13705"/>
                <a:gd name="connsiteX2" fmla="*/ 41117 w 41117"/>
                <a:gd name="connsiteY2" fmla="*/ 13706 h 13705"/>
                <a:gd name="connsiteX3" fmla="*/ 0 w 41117"/>
                <a:gd name="connsiteY3" fmla="*/ 13706 h 13705"/>
              </a:gdLst>
              <a:ahLst/>
              <a:cxnLst>
                <a:cxn ang="0">
                  <a:pos x="connsiteX0" y="connsiteY0"/>
                </a:cxn>
                <a:cxn ang="0">
                  <a:pos x="connsiteX1" y="connsiteY1"/>
                </a:cxn>
                <a:cxn ang="0">
                  <a:pos x="connsiteX2" y="connsiteY2"/>
                </a:cxn>
                <a:cxn ang="0">
                  <a:pos x="connsiteX3" y="connsiteY3"/>
                </a:cxn>
              </a:cxnLst>
              <a:rect l="l" t="t" r="r" b="b"/>
              <a:pathLst>
                <a:path w="41117" h="13705">
                  <a:moveTo>
                    <a:pt x="0" y="0"/>
                  </a:moveTo>
                  <a:lnTo>
                    <a:pt x="41117" y="0"/>
                  </a:lnTo>
                  <a:lnTo>
                    <a:pt x="41117" y="13706"/>
                  </a:lnTo>
                  <a:lnTo>
                    <a:pt x="0" y="13706"/>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66" name="Freeform: Shape 65">
              <a:extLst>
                <a:ext uri="{FF2B5EF4-FFF2-40B4-BE49-F238E27FC236}">
                  <a16:creationId xmlns:a16="http://schemas.microsoft.com/office/drawing/2014/main" id="{572DF2CC-92D9-4834-BFBE-8FD80E9B3225}"/>
                </a:ext>
              </a:extLst>
            </p:cNvPr>
            <p:cNvSpPr/>
            <p:nvPr/>
          </p:nvSpPr>
          <p:spPr>
            <a:xfrm>
              <a:off x="5776336" y="4562817"/>
              <a:ext cx="37691" cy="37691"/>
            </a:xfrm>
            <a:custGeom>
              <a:avLst/>
              <a:gdLst>
                <a:gd name="connsiteX0" fmla="*/ 38765 w 37690"/>
                <a:gd name="connsiteY0" fmla="*/ 29074 h 37690"/>
                <a:gd name="connsiteX1" fmla="*/ 29074 w 37690"/>
                <a:gd name="connsiteY1" fmla="*/ 38765 h 37690"/>
                <a:gd name="connsiteX2" fmla="*/ 0 w 37690"/>
                <a:gd name="connsiteY2" fmla="*/ 9691 h 37690"/>
                <a:gd name="connsiteX3" fmla="*/ 9691 w 37690"/>
                <a:gd name="connsiteY3" fmla="*/ 0 h 37690"/>
              </a:gdLst>
              <a:ahLst/>
              <a:cxnLst>
                <a:cxn ang="0">
                  <a:pos x="connsiteX0" y="connsiteY0"/>
                </a:cxn>
                <a:cxn ang="0">
                  <a:pos x="connsiteX1" y="connsiteY1"/>
                </a:cxn>
                <a:cxn ang="0">
                  <a:pos x="connsiteX2" y="connsiteY2"/>
                </a:cxn>
                <a:cxn ang="0">
                  <a:pos x="connsiteX3" y="connsiteY3"/>
                </a:cxn>
              </a:cxnLst>
              <a:rect l="l" t="t" r="r" b="b"/>
              <a:pathLst>
                <a:path w="37690" h="37690">
                  <a:moveTo>
                    <a:pt x="38765" y="29074"/>
                  </a:moveTo>
                  <a:lnTo>
                    <a:pt x="29074" y="38765"/>
                  </a:lnTo>
                  <a:lnTo>
                    <a:pt x="0" y="9691"/>
                  </a:lnTo>
                  <a:lnTo>
                    <a:pt x="9691" y="0"/>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67" name="Freeform: Shape 66">
              <a:extLst>
                <a:ext uri="{FF2B5EF4-FFF2-40B4-BE49-F238E27FC236}">
                  <a16:creationId xmlns:a16="http://schemas.microsoft.com/office/drawing/2014/main" id="{650DB915-607C-48E8-96EA-3B7175C501F1}"/>
                </a:ext>
              </a:extLst>
            </p:cNvPr>
            <p:cNvSpPr/>
            <p:nvPr/>
          </p:nvSpPr>
          <p:spPr>
            <a:xfrm>
              <a:off x="5628771" y="4514852"/>
              <a:ext cx="37691" cy="13706"/>
            </a:xfrm>
            <a:custGeom>
              <a:avLst/>
              <a:gdLst>
                <a:gd name="connsiteX0" fmla="*/ 0 w 37690"/>
                <a:gd name="connsiteY0" fmla="*/ 0 h 13705"/>
                <a:gd name="connsiteX1" fmla="*/ 41117 w 37690"/>
                <a:gd name="connsiteY1" fmla="*/ 0 h 13705"/>
                <a:gd name="connsiteX2" fmla="*/ 41117 w 37690"/>
                <a:gd name="connsiteY2" fmla="*/ 13706 h 13705"/>
                <a:gd name="connsiteX3" fmla="*/ 0 w 37690"/>
                <a:gd name="connsiteY3" fmla="*/ 13706 h 13705"/>
              </a:gdLst>
              <a:ahLst/>
              <a:cxnLst>
                <a:cxn ang="0">
                  <a:pos x="connsiteX0" y="connsiteY0"/>
                </a:cxn>
                <a:cxn ang="0">
                  <a:pos x="connsiteX1" y="connsiteY1"/>
                </a:cxn>
                <a:cxn ang="0">
                  <a:pos x="connsiteX2" y="connsiteY2"/>
                </a:cxn>
                <a:cxn ang="0">
                  <a:pos x="connsiteX3" y="connsiteY3"/>
                </a:cxn>
              </a:cxnLst>
              <a:rect l="l" t="t" r="r" b="b"/>
              <a:pathLst>
                <a:path w="37690" h="13705">
                  <a:moveTo>
                    <a:pt x="0" y="0"/>
                  </a:moveTo>
                  <a:lnTo>
                    <a:pt x="41117" y="0"/>
                  </a:lnTo>
                  <a:lnTo>
                    <a:pt x="41117" y="13706"/>
                  </a:lnTo>
                  <a:lnTo>
                    <a:pt x="0" y="13706"/>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68" name="Freeform: Shape 67">
              <a:extLst>
                <a:ext uri="{FF2B5EF4-FFF2-40B4-BE49-F238E27FC236}">
                  <a16:creationId xmlns:a16="http://schemas.microsoft.com/office/drawing/2014/main" id="{F1D519D1-8DB5-4BC9-AA73-D5557B9A2E5D}"/>
                </a:ext>
              </a:extLst>
            </p:cNvPr>
            <p:cNvSpPr/>
            <p:nvPr/>
          </p:nvSpPr>
          <p:spPr>
            <a:xfrm>
              <a:off x="5655088" y="4441917"/>
              <a:ext cx="37691" cy="37691"/>
            </a:xfrm>
            <a:custGeom>
              <a:avLst/>
              <a:gdLst>
                <a:gd name="connsiteX0" fmla="*/ 38765 w 37690"/>
                <a:gd name="connsiteY0" fmla="*/ 29074 h 37690"/>
                <a:gd name="connsiteX1" fmla="*/ 29074 w 37690"/>
                <a:gd name="connsiteY1" fmla="*/ 38765 h 37690"/>
                <a:gd name="connsiteX2" fmla="*/ 0 w 37690"/>
                <a:gd name="connsiteY2" fmla="*/ 9691 h 37690"/>
                <a:gd name="connsiteX3" fmla="*/ 9691 w 37690"/>
                <a:gd name="connsiteY3" fmla="*/ 0 h 37690"/>
              </a:gdLst>
              <a:ahLst/>
              <a:cxnLst>
                <a:cxn ang="0">
                  <a:pos x="connsiteX0" y="connsiteY0"/>
                </a:cxn>
                <a:cxn ang="0">
                  <a:pos x="connsiteX1" y="connsiteY1"/>
                </a:cxn>
                <a:cxn ang="0">
                  <a:pos x="connsiteX2" y="connsiteY2"/>
                </a:cxn>
                <a:cxn ang="0">
                  <a:pos x="connsiteX3" y="connsiteY3"/>
                </a:cxn>
              </a:cxnLst>
              <a:rect l="l" t="t" r="r" b="b"/>
              <a:pathLst>
                <a:path w="37690" h="37690">
                  <a:moveTo>
                    <a:pt x="38765" y="29074"/>
                  </a:moveTo>
                  <a:lnTo>
                    <a:pt x="29074" y="38765"/>
                  </a:lnTo>
                  <a:lnTo>
                    <a:pt x="0" y="9691"/>
                  </a:lnTo>
                  <a:lnTo>
                    <a:pt x="9691" y="0"/>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69" name="Freeform: Shape 68">
              <a:extLst>
                <a:ext uri="{FF2B5EF4-FFF2-40B4-BE49-F238E27FC236}">
                  <a16:creationId xmlns:a16="http://schemas.microsoft.com/office/drawing/2014/main" id="{6F1C1E8F-53CC-4EB4-938A-A9A5C26E293B}"/>
                </a:ext>
              </a:extLst>
            </p:cNvPr>
            <p:cNvSpPr/>
            <p:nvPr/>
          </p:nvSpPr>
          <p:spPr>
            <a:xfrm>
              <a:off x="5554661" y="4542170"/>
              <a:ext cx="232998" cy="130205"/>
            </a:xfrm>
            <a:custGeom>
              <a:avLst/>
              <a:gdLst>
                <a:gd name="connsiteX0" fmla="*/ 200888 w 232997"/>
                <a:gd name="connsiteY0" fmla="*/ 65196 h 130204"/>
                <a:gd name="connsiteX1" fmla="*/ 195749 w 232997"/>
                <a:gd name="connsiteY1" fmla="*/ 65539 h 130204"/>
                <a:gd name="connsiteX2" fmla="*/ 195749 w 232997"/>
                <a:gd name="connsiteY2" fmla="*/ 65196 h 130204"/>
                <a:gd name="connsiteX3" fmla="*/ 178616 w 232997"/>
                <a:gd name="connsiteY3" fmla="*/ 31960 h 130204"/>
                <a:gd name="connsiteX4" fmla="*/ 141611 w 232997"/>
                <a:gd name="connsiteY4" fmla="*/ 26135 h 130204"/>
                <a:gd name="connsiteX5" fmla="*/ 86103 w 232997"/>
                <a:gd name="connsiteY5" fmla="*/ 1464 h 130204"/>
                <a:gd name="connsiteX6" fmla="*/ 48069 w 232997"/>
                <a:gd name="connsiteY6" fmla="*/ 48749 h 130204"/>
                <a:gd name="connsiteX7" fmla="*/ 8665 w 232997"/>
                <a:gd name="connsiteY7" fmla="*/ 63483 h 130204"/>
                <a:gd name="connsiteX8" fmla="*/ 3525 w 232997"/>
                <a:gd name="connsiteY8" fmla="*/ 105628 h 130204"/>
                <a:gd name="connsiteX9" fmla="*/ 38475 w 232997"/>
                <a:gd name="connsiteY9" fmla="*/ 129956 h 130204"/>
                <a:gd name="connsiteX10" fmla="*/ 202944 w 232997"/>
                <a:gd name="connsiteY10" fmla="*/ 130298 h 130204"/>
                <a:gd name="connsiteX11" fmla="*/ 234467 w 232997"/>
                <a:gd name="connsiteY11" fmla="*/ 96719 h 130204"/>
                <a:gd name="connsiteX12" fmla="*/ 200888 w 232997"/>
                <a:gd name="connsiteY12" fmla="*/ 65196 h 1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997" h="130204">
                  <a:moveTo>
                    <a:pt x="200888" y="65196"/>
                  </a:moveTo>
                  <a:cubicBezTo>
                    <a:pt x="199175" y="65196"/>
                    <a:pt x="197462" y="65196"/>
                    <a:pt x="195749" y="65539"/>
                  </a:cubicBezTo>
                  <a:cubicBezTo>
                    <a:pt x="195749" y="65539"/>
                    <a:pt x="195749" y="65196"/>
                    <a:pt x="195749" y="65196"/>
                  </a:cubicBezTo>
                  <a:cubicBezTo>
                    <a:pt x="195749" y="52176"/>
                    <a:pt x="189581" y="39498"/>
                    <a:pt x="178616" y="31960"/>
                  </a:cubicBezTo>
                  <a:cubicBezTo>
                    <a:pt x="167994" y="24079"/>
                    <a:pt x="154289" y="22023"/>
                    <a:pt x="141611" y="26135"/>
                  </a:cubicBezTo>
                  <a:cubicBezTo>
                    <a:pt x="130989" y="6261"/>
                    <a:pt x="108032" y="-4018"/>
                    <a:pt x="86103" y="1464"/>
                  </a:cubicBezTo>
                  <a:cubicBezTo>
                    <a:pt x="64173" y="6604"/>
                    <a:pt x="48754" y="26135"/>
                    <a:pt x="48069" y="48749"/>
                  </a:cubicBezTo>
                  <a:cubicBezTo>
                    <a:pt x="33678" y="46008"/>
                    <a:pt x="18259" y="51490"/>
                    <a:pt x="8665" y="63483"/>
                  </a:cubicBezTo>
                  <a:cubicBezTo>
                    <a:pt x="-586" y="75475"/>
                    <a:pt x="-2642" y="91922"/>
                    <a:pt x="3525" y="105628"/>
                  </a:cubicBezTo>
                  <a:cubicBezTo>
                    <a:pt x="9693" y="119676"/>
                    <a:pt x="23056" y="128928"/>
                    <a:pt x="38475" y="129956"/>
                  </a:cubicBezTo>
                  <a:lnTo>
                    <a:pt x="202944" y="130298"/>
                  </a:lnTo>
                  <a:cubicBezTo>
                    <a:pt x="220762" y="129956"/>
                    <a:pt x="235153" y="114879"/>
                    <a:pt x="234467" y="96719"/>
                  </a:cubicBezTo>
                  <a:cubicBezTo>
                    <a:pt x="234125" y="78902"/>
                    <a:pt x="219048" y="64853"/>
                    <a:pt x="200888" y="65196"/>
                  </a:cubicBezTo>
                  <a:close/>
                </a:path>
              </a:pathLst>
            </a:custGeom>
            <a:solidFill>
              <a:schemeClr val="bg1"/>
            </a:solidFill>
            <a:ln w="3373"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70" name="Freeform: Shape 69">
              <a:extLst>
                <a:ext uri="{FF2B5EF4-FFF2-40B4-BE49-F238E27FC236}">
                  <a16:creationId xmlns:a16="http://schemas.microsoft.com/office/drawing/2014/main" id="{3B5D896D-3C72-42FE-90FE-EE3E828A009D}"/>
                </a:ext>
              </a:extLst>
            </p:cNvPr>
            <p:cNvSpPr/>
            <p:nvPr/>
          </p:nvSpPr>
          <p:spPr>
            <a:xfrm>
              <a:off x="5683712" y="4470111"/>
              <a:ext cx="99367" cy="99367"/>
            </a:xfrm>
            <a:custGeom>
              <a:avLst/>
              <a:gdLst>
                <a:gd name="connsiteX0" fmla="*/ 2623 w 99366"/>
                <a:gd name="connsiteY0" fmla="*/ 68041 h 99366"/>
                <a:gd name="connsiteX1" fmla="*/ 19070 w 99366"/>
                <a:gd name="connsiteY1" fmla="*/ 82775 h 99366"/>
                <a:gd name="connsiteX2" fmla="*/ 66355 w 99366"/>
                <a:gd name="connsiteY2" fmla="*/ 100592 h 99366"/>
                <a:gd name="connsiteX3" fmla="*/ 102332 w 99366"/>
                <a:gd name="connsiteY3" fmla="*/ 56048 h 99366"/>
                <a:gd name="connsiteX4" fmla="*/ 74578 w 99366"/>
                <a:gd name="connsiteY4" fmla="*/ 5680 h 99366"/>
                <a:gd name="connsiteX5" fmla="*/ 17699 w 99366"/>
                <a:gd name="connsiteY5" fmla="*/ 12533 h 99366"/>
                <a:gd name="connsiteX6" fmla="*/ 2623 w 99366"/>
                <a:gd name="connsiteY6" fmla="*/ 68041 h 99366"/>
                <a:gd name="connsiteX7" fmla="*/ 2623 w 99366"/>
                <a:gd name="connsiteY7" fmla="*/ 68041 h 9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66" h="99366">
                  <a:moveTo>
                    <a:pt x="2623" y="68041"/>
                  </a:moveTo>
                  <a:cubicBezTo>
                    <a:pt x="8790" y="71810"/>
                    <a:pt x="14615" y="76950"/>
                    <a:pt x="19070" y="82775"/>
                  </a:cubicBezTo>
                  <a:cubicBezTo>
                    <a:pt x="36887" y="80719"/>
                    <a:pt x="54362" y="87229"/>
                    <a:pt x="66355" y="100592"/>
                  </a:cubicBezTo>
                  <a:cubicBezTo>
                    <a:pt x="86228" y="94425"/>
                    <a:pt x="100619" y="76950"/>
                    <a:pt x="102332" y="56048"/>
                  </a:cubicBezTo>
                  <a:cubicBezTo>
                    <a:pt x="104045" y="35147"/>
                    <a:pt x="93081" y="15274"/>
                    <a:pt x="74578" y="5680"/>
                  </a:cubicBezTo>
                  <a:cubicBezTo>
                    <a:pt x="56075" y="-3914"/>
                    <a:pt x="33461" y="-1173"/>
                    <a:pt x="17699" y="12533"/>
                  </a:cubicBezTo>
                  <a:cubicBezTo>
                    <a:pt x="1938" y="26238"/>
                    <a:pt x="-3887" y="48168"/>
                    <a:pt x="2623" y="68041"/>
                  </a:cubicBezTo>
                  <a:lnTo>
                    <a:pt x="2623" y="68041"/>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grpSp>
      <p:grpSp>
        <p:nvGrpSpPr>
          <p:cNvPr id="109" name="Group 108">
            <a:extLst>
              <a:ext uri="{FF2B5EF4-FFF2-40B4-BE49-F238E27FC236}">
                <a16:creationId xmlns:a16="http://schemas.microsoft.com/office/drawing/2014/main" id="{6CF2BF9C-219F-44E1-9C4A-156C88DF55B3}"/>
              </a:ext>
            </a:extLst>
          </p:cNvPr>
          <p:cNvGrpSpPr/>
          <p:nvPr/>
        </p:nvGrpSpPr>
        <p:grpSpPr>
          <a:xfrm>
            <a:off x="7099689" y="1161606"/>
            <a:ext cx="1013803" cy="1092862"/>
            <a:chOff x="5609216" y="887471"/>
            <a:chExt cx="760352" cy="819647"/>
          </a:xfrm>
        </p:grpSpPr>
        <p:pic>
          <p:nvPicPr>
            <p:cNvPr id="153" name="Graphic 152">
              <a:extLst>
                <a:ext uri="{FF2B5EF4-FFF2-40B4-BE49-F238E27FC236}">
                  <a16:creationId xmlns:a16="http://schemas.microsoft.com/office/drawing/2014/main" id="{613FA52E-4EC0-4D3D-A9C9-8255001FBCEF}"/>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050336" y="1202228"/>
              <a:ext cx="319232" cy="319232"/>
            </a:xfrm>
            <a:prstGeom prst="rect">
              <a:avLst/>
            </a:prstGeom>
          </p:spPr>
        </p:pic>
        <p:pic>
          <p:nvPicPr>
            <p:cNvPr id="154" name="Graphic 153">
              <a:extLst>
                <a:ext uri="{FF2B5EF4-FFF2-40B4-BE49-F238E27FC236}">
                  <a16:creationId xmlns:a16="http://schemas.microsoft.com/office/drawing/2014/main" id="{1895C3AC-A786-4C67-88CF-44FB81C2B6CE}"/>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flipH="1">
              <a:off x="5609216" y="1033294"/>
              <a:ext cx="441724" cy="429223"/>
            </a:xfrm>
            <a:prstGeom prst="rect">
              <a:avLst/>
            </a:prstGeom>
          </p:spPr>
        </p:pic>
        <p:pic>
          <p:nvPicPr>
            <p:cNvPr id="155" name="Graphic 154">
              <a:extLst>
                <a:ext uri="{FF2B5EF4-FFF2-40B4-BE49-F238E27FC236}">
                  <a16:creationId xmlns:a16="http://schemas.microsoft.com/office/drawing/2014/main" id="{8752E61B-AEBC-444B-B4B3-593BC5D8F1E8}"/>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6050336" y="887471"/>
              <a:ext cx="262077" cy="262077"/>
            </a:xfrm>
            <a:prstGeom prst="rect">
              <a:avLst/>
            </a:prstGeom>
          </p:spPr>
        </p:pic>
        <p:sp>
          <p:nvSpPr>
            <p:cNvPr id="156" name="TextBox 155">
              <a:extLst>
                <a:ext uri="{FF2B5EF4-FFF2-40B4-BE49-F238E27FC236}">
                  <a16:creationId xmlns:a16="http://schemas.microsoft.com/office/drawing/2014/main" id="{6CABB31C-AB68-4EFE-A567-6F52148B558B}"/>
                </a:ext>
              </a:extLst>
            </p:cNvPr>
            <p:cNvSpPr txBox="1"/>
            <p:nvPr/>
          </p:nvSpPr>
          <p:spPr>
            <a:xfrm>
              <a:off x="5708180" y="1499369"/>
              <a:ext cx="596120" cy="20774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232F3E"/>
                  </a:solidFill>
                  <a:effectLst/>
                  <a:uLnTx/>
                  <a:uFillTx/>
                  <a:latin typeface="Calibri" panose="020F0502020204030204"/>
                  <a:ea typeface="游ゴシック" panose="020B0400000000000000" pitchFamily="50" charset="-128"/>
                  <a:cs typeface="+mn-cs"/>
                </a:rPr>
                <a:t>ユーザ</a:t>
              </a:r>
              <a:endParaRPr kumimoji="0" lang="en-US" sz="1200" b="0" i="0" u="none" strike="noStrike" kern="1200" cap="none" spc="0" normalizeH="0" baseline="0" noProof="0">
                <a:ln>
                  <a:noFill/>
                </a:ln>
                <a:solidFill>
                  <a:srgbClr val="232F3E"/>
                </a:solidFill>
                <a:effectLst/>
                <a:uLnTx/>
                <a:uFillTx/>
                <a:latin typeface="Calibri" panose="020F0502020204030204"/>
                <a:ea typeface="+mn-ea"/>
                <a:cs typeface="+mn-cs"/>
              </a:endParaRPr>
            </a:p>
          </p:txBody>
        </p:sp>
      </p:grpSp>
      <p:pic>
        <p:nvPicPr>
          <p:cNvPr id="157" name="Graphic 156">
            <a:extLst>
              <a:ext uri="{FF2B5EF4-FFF2-40B4-BE49-F238E27FC236}">
                <a16:creationId xmlns:a16="http://schemas.microsoft.com/office/drawing/2014/main" id="{C10AB5FC-7718-459E-A0E2-E5AE3AC11A00}"/>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748485" y="1518634"/>
            <a:ext cx="349436" cy="349436"/>
          </a:xfrm>
          <a:prstGeom prst="rect">
            <a:avLst/>
          </a:prstGeom>
        </p:spPr>
      </p:pic>
      <p:sp>
        <p:nvSpPr>
          <p:cNvPr id="159" name="Rectangle 158">
            <a:extLst>
              <a:ext uri="{FF2B5EF4-FFF2-40B4-BE49-F238E27FC236}">
                <a16:creationId xmlns:a16="http://schemas.microsoft.com/office/drawing/2014/main" id="{79C755D4-9010-4B5A-81B1-1AD0E3C9248A}"/>
              </a:ext>
            </a:extLst>
          </p:cNvPr>
          <p:cNvSpPr/>
          <p:nvPr/>
        </p:nvSpPr>
        <p:spPr>
          <a:xfrm>
            <a:off x="9332651" y="1098669"/>
            <a:ext cx="2353733" cy="10311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5A6B86"/>
                </a:solidFill>
                <a:effectLst/>
                <a:uLnTx/>
                <a:uFillTx/>
                <a:latin typeface="+mj-lt"/>
                <a:ea typeface="游ゴシック" panose="020B0400000000000000" pitchFamily="50" charset="-128"/>
                <a:cs typeface="+mn-cs"/>
              </a:rPr>
              <a:t>サービス提供会社</a:t>
            </a:r>
            <a:endParaRPr kumimoji="0" lang="en-US" sz="1400" b="0" i="0" u="none" strike="noStrike" kern="1200" cap="none" spc="0" normalizeH="0" baseline="0" noProof="0">
              <a:ln>
                <a:noFill/>
              </a:ln>
              <a:solidFill>
                <a:srgbClr val="5A6B86"/>
              </a:solidFill>
              <a:effectLst/>
              <a:uLnTx/>
              <a:uFillTx/>
              <a:latin typeface="+mj-lt"/>
              <a:ea typeface="+mn-ea"/>
              <a:cs typeface="+mn-cs"/>
            </a:endParaRPr>
          </a:p>
        </p:txBody>
      </p:sp>
      <p:pic>
        <p:nvPicPr>
          <p:cNvPr id="160" name="Graphic 159">
            <a:extLst>
              <a:ext uri="{FF2B5EF4-FFF2-40B4-BE49-F238E27FC236}">
                <a16:creationId xmlns:a16="http://schemas.microsoft.com/office/drawing/2014/main" id="{B41C4139-66FA-4F8A-994C-53AEAD36CDA0}"/>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9344309" y="1090140"/>
            <a:ext cx="366609" cy="366609"/>
          </a:xfrm>
          <a:prstGeom prst="rect">
            <a:avLst/>
          </a:prstGeom>
        </p:spPr>
      </p:pic>
      <p:pic>
        <p:nvPicPr>
          <p:cNvPr id="161" name="Graphic 160">
            <a:extLst>
              <a:ext uri="{FF2B5EF4-FFF2-40B4-BE49-F238E27FC236}">
                <a16:creationId xmlns:a16="http://schemas.microsoft.com/office/drawing/2014/main" id="{ECE151C9-F7F3-4E6E-94C3-CC060CB03B46}"/>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304948" y="1584144"/>
            <a:ext cx="340985" cy="340985"/>
          </a:xfrm>
          <a:prstGeom prst="rect">
            <a:avLst/>
          </a:prstGeom>
        </p:spPr>
      </p:pic>
      <p:cxnSp>
        <p:nvCxnSpPr>
          <p:cNvPr id="162" name="Straight Arrow Connector 50">
            <a:extLst>
              <a:ext uri="{FF2B5EF4-FFF2-40B4-BE49-F238E27FC236}">
                <a16:creationId xmlns:a16="http://schemas.microsoft.com/office/drawing/2014/main" id="{075F2F81-015E-497D-A908-8264ED9B2AF5}"/>
              </a:ext>
            </a:extLst>
          </p:cNvPr>
          <p:cNvCxnSpPr>
            <a:cxnSpLocks/>
            <a:stCxn id="89" idx="0"/>
            <a:endCxn id="161" idx="2"/>
          </p:cNvCxnSpPr>
          <p:nvPr/>
        </p:nvCxnSpPr>
        <p:spPr>
          <a:xfrm rot="16200000" flipV="1">
            <a:off x="10341202" y="2059367"/>
            <a:ext cx="876781" cy="608303"/>
          </a:xfrm>
          <a:prstGeom prst="bentConnector3">
            <a:avLst>
              <a:gd name="adj1" fmla="val 66782"/>
            </a:avLst>
          </a:prstGeom>
          <a:ln>
            <a:solidFill>
              <a:srgbClr val="36365C"/>
            </a:solidFill>
            <a:prstDash val="dash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50">
            <a:extLst>
              <a:ext uri="{FF2B5EF4-FFF2-40B4-BE49-F238E27FC236}">
                <a16:creationId xmlns:a16="http://schemas.microsoft.com/office/drawing/2014/main" id="{0971125E-6F2E-41F2-A8D1-3A43662B44A8}"/>
              </a:ext>
            </a:extLst>
          </p:cNvPr>
          <p:cNvCxnSpPr>
            <a:cxnSpLocks/>
            <a:stCxn id="87" idx="0"/>
            <a:endCxn id="155" idx="3"/>
          </p:cNvCxnSpPr>
          <p:nvPr/>
        </p:nvCxnSpPr>
        <p:spPr>
          <a:xfrm rot="16200000" flipV="1">
            <a:off x="7741718" y="1631893"/>
            <a:ext cx="1465585" cy="874448"/>
          </a:xfrm>
          <a:prstGeom prst="bentConnector2">
            <a:avLst/>
          </a:prstGeom>
          <a:ln>
            <a:solidFill>
              <a:srgbClr val="36365C"/>
            </a:solidFill>
            <a:prstDash val="dash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68D6948E-DC2D-45DD-AF8B-5D5FE58B9335}"/>
              </a:ext>
            </a:extLst>
          </p:cNvPr>
          <p:cNvSpPr txBox="1"/>
          <p:nvPr/>
        </p:nvSpPr>
        <p:spPr>
          <a:xfrm>
            <a:off x="10316430" y="1842788"/>
            <a:ext cx="1430333"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232F3E"/>
                </a:solidFill>
                <a:effectLst/>
                <a:uLnTx/>
                <a:uFillTx/>
                <a:latin typeface="Calibri" panose="020F0502020204030204"/>
                <a:ea typeface="游ゴシック" panose="020B0400000000000000" pitchFamily="50" charset="-128"/>
                <a:cs typeface="+mn-cs"/>
              </a:rPr>
              <a:t>オペレーター</a:t>
            </a:r>
            <a:endParaRPr kumimoji="0" lang="en-US" sz="1200" b="0" i="0" u="none" strike="noStrike" kern="1200" cap="none" spc="0" normalizeH="0" baseline="0" noProof="0">
              <a:ln>
                <a:noFill/>
              </a:ln>
              <a:solidFill>
                <a:srgbClr val="232F3E"/>
              </a:solidFill>
              <a:effectLst/>
              <a:uLnTx/>
              <a:uFillTx/>
              <a:latin typeface="Calibri" panose="020F0502020204030204"/>
              <a:ea typeface="+mn-ea"/>
              <a:cs typeface="+mn-cs"/>
            </a:endParaRPr>
          </a:p>
        </p:txBody>
      </p:sp>
      <p:cxnSp>
        <p:nvCxnSpPr>
          <p:cNvPr id="177" name="Straight Arrow Connector 50">
            <a:extLst>
              <a:ext uri="{FF2B5EF4-FFF2-40B4-BE49-F238E27FC236}">
                <a16:creationId xmlns:a16="http://schemas.microsoft.com/office/drawing/2014/main" id="{50C86DA0-5993-4D08-896C-629746323C2C}"/>
              </a:ext>
            </a:extLst>
          </p:cNvPr>
          <p:cNvCxnSpPr>
            <a:cxnSpLocks/>
            <a:stCxn id="87" idx="0"/>
            <a:endCxn id="153" idx="3"/>
          </p:cNvCxnSpPr>
          <p:nvPr/>
        </p:nvCxnSpPr>
        <p:spPr>
          <a:xfrm rot="16200000" flipV="1">
            <a:off x="8008711" y="1898886"/>
            <a:ext cx="1007807" cy="798241"/>
          </a:xfrm>
          <a:prstGeom prst="bentConnector2">
            <a:avLst/>
          </a:prstGeom>
          <a:ln>
            <a:solidFill>
              <a:srgbClr val="36365C"/>
            </a:solidFill>
            <a:prstDash val="dash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フッター プレースホルダー 3">
            <a:extLst>
              <a:ext uri="{FF2B5EF4-FFF2-40B4-BE49-F238E27FC236}">
                <a16:creationId xmlns:a16="http://schemas.microsoft.com/office/drawing/2014/main" id="{248A80F1-AA53-4D3D-B3CC-8ED357881070}"/>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11" name="スライド番号プレースホルダー 10">
            <a:extLst>
              <a:ext uri="{FF2B5EF4-FFF2-40B4-BE49-F238E27FC236}">
                <a16:creationId xmlns:a16="http://schemas.microsoft.com/office/drawing/2014/main" id="{D1783A75-7DF5-41AD-8EC0-115DDC2087F6}"/>
              </a:ext>
            </a:extLst>
          </p:cNvPr>
          <p:cNvSpPr>
            <a:spLocks noGrp="1"/>
          </p:cNvSpPr>
          <p:nvPr>
            <p:ph type="sldNum" sz="quarter" idx="11"/>
          </p:nvPr>
        </p:nvSpPr>
        <p:spPr/>
        <p:txBody>
          <a:bodyPr/>
          <a:lstStyle/>
          <a:p>
            <a:fld id="{64426991-36D0-4DC2-898E-6B6E1FAFABE8}" type="slidenum">
              <a:rPr lang="ja-JP" altLang="en-US" smtClean="0"/>
              <a:pPr/>
              <a:t>33</a:t>
            </a:fld>
            <a:endParaRPr lang="ja-JP" altLang="en-US"/>
          </a:p>
        </p:txBody>
      </p:sp>
    </p:spTree>
    <p:extLst>
      <p:ext uri="{BB962C8B-B14F-4D97-AF65-F5344CB8AC3E}">
        <p14:creationId xmlns:p14="http://schemas.microsoft.com/office/powerpoint/2010/main" val="4215075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C0AC916-3C42-40C7-A7F2-11503FD1766E}"/>
              </a:ext>
            </a:extLst>
          </p:cNvPr>
          <p:cNvSpPr>
            <a:spLocks noGrp="1"/>
          </p:cNvSpPr>
          <p:nvPr>
            <p:ph type="title"/>
          </p:nvPr>
        </p:nvSpPr>
        <p:spPr/>
        <p:txBody>
          <a:bodyPr>
            <a:normAutofit/>
          </a:bodyPr>
          <a:lstStyle/>
          <a:p>
            <a:r>
              <a:rPr lang="ja-JP" altLang="en-US">
                <a:solidFill>
                  <a:srgbClr val="140976"/>
                </a:solidFill>
                <a:latin typeface="Meiryo UI" panose="020B0604030504040204" pitchFamily="34" charset="-128"/>
                <a:ea typeface="Meiryo UI" panose="020B0604030504040204" pitchFamily="34" charset="-128"/>
                <a:cs typeface="Segoe UI"/>
              </a:rPr>
              <a:t>自動車向け </a:t>
            </a:r>
            <a:r>
              <a:rPr lang="en-US" altLang="ja-JP" err="1">
                <a:solidFill>
                  <a:srgbClr val="140976"/>
                </a:solidFill>
                <a:latin typeface="Meiryo UI" panose="020B0604030504040204" pitchFamily="34" charset="-128"/>
                <a:ea typeface="Meiryo UI" panose="020B0604030504040204" pitchFamily="34" charset="-128"/>
                <a:cs typeface="Segoe UI"/>
              </a:rPr>
              <a:t>MaaS</a:t>
            </a:r>
            <a:r>
              <a:rPr lang="en-US" altLang="ja-JP">
                <a:solidFill>
                  <a:srgbClr val="140976"/>
                </a:solidFill>
                <a:latin typeface="Meiryo UI" panose="020B0604030504040204" pitchFamily="34" charset="-128"/>
                <a:ea typeface="Meiryo UI" panose="020B0604030504040204" pitchFamily="34" charset="-128"/>
                <a:cs typeface="Segoe UI"/>
              </a:rPr>
              <a:t> </a:t>
            </a:r>
            <a:r>
              <a:rPr lang="ja-JP" altLang="en-US">
                <a:solidFill>
                  <a:srgbClr val="140976"/>
                </a:solidFill>
                <a:latin typeface="Meiryo UI" panose="020B0604030504040204" pitchFamily="34" charset="-128"/>
                <a:ea typeface="Meiryo UI" panose="020B0604030504040204" pitchFamily="34" charset="-128"/>
                <a:cs typeface="Segoe UI"/>
              </a:rPr>
              <a:t>プラットフォーム（</a:t>
            </a:r>
            <a:r>
              <a:rPr lang="en-US" altLang="ja-JP">
                <a:solidFill>
                  <a:srgbClr val="140976"/>
                </a:solidFill>
                <a:latin typeface="Meiryo UI" panose="020B0604030504040204" pitchFamily="34" charset="-128"/>
                <a:ea typeface="Meiryo UI" panose="020B0604030504040204" pitchFamily="34" charset="-128"/>
                <a:cs typeface="Segoe UI"/>
              </a:rPr>
              <a:t>2/3)</a:t>
            </a:r>
            <a:endParaRPr lang="ja-JP" altLang="en-US"/>
          </a:p>
        </p:txBody>
      </p:sp>
      <p:pic>
        <p:nvPicPr>
          <p:cNvPr id="139" name="Graphic 138" descr="Cloud">
            <a:extLst>
              <a:ext uri="{FF2B5EF4-FFF2-40B4-BE49-F238E27FC236}">
                <a16:creationId xmlns:a16="http://schemas.microsoft.com/office/drawing/2014/main" id="{319EF498-65BF-4250-A358-A8075DE8FC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6468" y="-515147"/>
            <a:ext cx="5608433" cy="5608433"/>
          </a:xfrm>
          <a:prstGeom prst="rect">
            <a:avLst/>
          </a:prstGeom>
        </p:spPr>
      </p:pic>
      <p:grpSp>
        <p:nvGrpSpPr>
          <p:cNvPr id="140" name="Group 139">
            <a:extLst>
              <a:ext uri="{FF2B5EF4-FFF2-40B4-BE49-F238E27FC236}">
                <a16:creationId xmlns:a16="http://schemas.microsoft.com/office/drawing/2014/main" id="{FA14E412-27E2-4108-B117-98B5DFC00715}"/>
              </a:ext>
            </a:extLst>
          </p:cNvPr>
          <p:cNvGrpSpPr/>
          <p:nvPr/>
        </p:nvGrpSpPr>
        <p:grpSpPr>
          <a:xfrm>
            <a:off x="4812761" y="4941731"/>
            <a:ext cx="739752" cy="738292"/>
            <a:chOff x="3271630" y="4448261"/>
            <a:chExt cx="496328" cy="602267"/>
          </a:xfrm>
        </p:grpSpPr>
        <p:pic>
          <p:nvPicPr>
            <p:cNvPr id="141" name="Graphic 140" descr="Bus">
              <a:extLst>
                <a:ext uri="{FF2B5EF4-FFF2-40B4-BE49-F238E27FC236}">
                  <a16:creationId xmlns:a16="http://schemas.microsoft.com/office/drawing/2014/main" id="{8564CEAF-2E1C-4838-9B36-731F46EC1B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271630" y="4515900"/>
              <a:ext cx="496328" cy="534628"/>
            </a:xfrm>
            <a:prstGeom prst="rect">
              <a:avLst/>
            </a:prstGeom>
          </p:spPr>
        </p:pic>
        <p:pic>
          <p:nvPicPr>
            <p:cNvPr id="142" name="Graphic 141" descr="Wi Fi">
              <a:extLst>
                <a:ext uri="{FF2B5EF4-FFF2-40B4-BE49-F238E27FC236}">
                  <a16:creationId xmlns:a16="http://schemas.microsoft.com/office/drawing/2014/main" id="{BA68E045-A5F6-4910-AAB6-B23B2B5D0C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9341" y="4448261"/>
              <a:ext cx="254284" cy="254284"/>
            </a:xfrm>
            <a:prstGeom prst="rect">
              <a:avLst/>
            </a:prstGeom>
          </p:spPr>
        </p:pic>
      </p:grpSp>
      <p:grpSp>
        <p:nvGrpSpPr>
          <p:cNvPr id="143" name="Group 142">
            <a:extLst>
              <a:ext uri="{FF2B5EF4-FFF2-40B4-BE49-F238E27FC236}">
                <a16:creationId xmlns:a16="http://schemas.microsoft.com/office/drawing/2014/main" id="{EE299BD1-5CD8-4B5F-82BD-53C49AF9E64D}"/>
              </a:ext>
            </a:extLst>
          </p:cNvPr>
          <p:cNvGrpSpPr/>
          <p:nvPr/>
        </p:nvGrpSpPr>
        <p:grpSpPr>
          <a:xfrm>
            <a:off x="5726811" y="5022030"/>
            <a:ext cx="657415" cy="653077"/>
            <a:chOff x="4402158" y="4532415"/>
            <a:chExt cx="369919" cy="421888"/>
          </a:xfrm>
        </p:grpSpPr>
        <p:pic>
          <p:nvPicPr>
            <p:cNvPr id="144" name="Graphic 143" descr="Car">
              <a:extLst>
                <a:ext uri="{FF2B5EF4-FFF2-40B4-BE49-F238E27FC236}">
                  <a16:creationId xmlns:a16="http://schemas.microsoft.com/office/drawing/2014/main" id="{394F2FA4-78BE-46B4-A36E-17C3D6426D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402158" y="4584971"/>
              <a:ext cx="369919" cy="369332"/>
            </a:xfrm>
            <a:prstGeom prst="rect">
              <a:avLst/>
            </a:prstGeom>
          </p:spPr>
        </p:pic>
        <p:pic>
          <p:nvPicPr>
            <p:cNvPr id="145" name="Graphic 144" descr="Wi Fi">
              <a:extLst>
                <a:ext uri="{FF2B5EF4-FFF2-40B4-BE49-F238E27FC236}">
                  <a16:creationId xmlns:a16="http://schemas.microsoft.com/office/drawing/2014/main" id="{D11D41F2-7A34-4469-98D6-F918A9F96D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7320" y="4532415"/>
              <a:ext cx="197340" cy="197340"/>
            </a:xfrm>
            <a:prstGeom prst="rect">
              <a:avLst/>
            </a:prstGeom>
          </p:spPr>
        </p:pic>
      </p:grpSp>
      <p:grpSp>
        <p:nvGrpSpPr>
          <p:cNvPr id="146" name="Group 145">
            <a:extLst>
              <a:ext uri="{FF2B5EF4-FFF2-40B4-BE49-F238E27FC236}">
                <a16:creationId xmlns:a16="http://schemas.microsoft.com/office/drawing/2014/main" id="{B265C405-5054-403E-86F7-B5EFBF57586C}"/>
              </a:ext>
            </a:extLst>
          </p:cNvPr>
          <p:cNvGrpSpPr/>
          <p:nvPr/>
        </p:nvGrpSpPr>
        <p:grpSpPr>
          <a:xfrm>
            <a:off x="6684968" y="4936816"/>
            <a:ext cx="739752" cy="738292"/>
            <a:chOff x="3271630" y="4448261"/>
            <a:chExt cx="496328" cy="602267"/>
          </a:xfrm>
        </p:grpSpPr>
        <p:pic>
          <p:nvPicPr>
            <p:cNvPr id="147" name="Graphic 146" descr="Bus">
              <a:extLst>
                <a:ext uri="{FF2B5EF4-FFF2-40B4-BE49-F238E27FC236}">
                  <a16:creationId xmlns:a16="http://schemas.microsoft.com/office/drawing/2014/main" id="{61302108-1F6E-4CBD-8655-C733A3B06B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271630" y="4515900"/>
              <a:ext cx="496328" cy="534628"/>
            </a:xfrm>
            <a:prstGeom prst="rect">
              <a:avLst/>
            </a:prstGeom>
          </p:spPr>
        </p:pic>
        <p:pic>
          <p:nvPicPr>
            <p:cNvPr id="148" name="Graphic 147" descr="Wi Fi">
              <a:extLst>
                <a:ext uri="{FF2B5EF4-FFF2-40B4-BE49-F238E27FC236}">
                  <a16:creationId xmlns:a16="http://schemas.microsoft.com/office/drawing/2014/main" id="{E3E69AA3-5295-4CD9-902B-01E48A7E7A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9341" y="4448261"/>
              <a:ext cx="254284" cy="254284"/>
            </a:xfrm>
            <a:prstGeom prst="rect">
              <a:avLst/>
            </a:prstGeom>
          </p:spPr>
        </p:pic>
      </p:grpSp>
      <p:grpSp>
        <p:nvGrpSpPr>
          <p:cNvPr id="149" name="Group 148">
            <a:extLst>
              <a:ext uri="{FF2B5EF4-FFF2-40B4-BE49-F238E27FC236}">
                <a16:creationId xmlns:a16="http://schemas.microsoft.com/office/drawing/2014/main" id="{E898853F-10A3-4A6B-AFB5-910EE1F03786}"/>
              </a:ext>
            </a:extLst>
          </p:cNvPr>
          <p:cNvGrpSpPr/>
          <p:nvPr/>
        </p:nvGrpSpPr>
        <p:grpSpPr>
          <a:xfrm>
            <a:off x="7599018" y="5017116"/>
            <a:ext cx="657415" cy="653077"/>
            <a:chOff x="4402158" y="4532415"/>
            <a:chExt cx="369919" cy="421888"/>
          </a:xfrm>
        </p:grpSpPr>
        <p:pic>
          <p:nvPicPr>
            <p:cNvPr id="150" name="Graphic 149" descr="Car">
              <a:extLst>
                <a:ext uri="{FF2B5EF4-FFF2-40B4-BE49-F238E27FC236}">
                  <a16:creationId xmlns:a16="http://schemas.microsoft.com/office/drawing/2014/main" id="{5DDCCB07-095A-4D55-B5EB-E22AA6308E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402158" y="4584971"/>
              <a:ext cx="369919" cy="369332"/>
            </a:xfrm>
            <a:prstGeom prst="rect">
              <a:avLst/>
            </a:prstGeom>
          </p:spPr>
        </p:pic>
        <p:pic>
          <p:nvPicPr>
            <p:cNvPr id="151" name="Graphic 150" descr="Wi Fi">
              <a:extLst>
                <a:ext uri="{FF2B5EF4-FFF2-40B4-BE49-F238E27FC236}">
                  <a16:creationId xmlns:a16="http://schemas.microsoft.com/office/drawing/2014/main" id="{B6E81647-6FB5-45D3-9DA8-2B9FBF902D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7320" y="4532415"/>
              <a:ext cx="197340" cy="197340"/>
            </a:xfrm>
            <a:prstGeom prst="rect">
              <a:avLst/>
            </a:prstGeom>
          </p:spPr>
        </p:pic>
      </p:grpSp>
      <p:sp>
        <p:nvSpPr>
          <p:cNvPr id="152" name="Rectangle 151">
            <a:extLst>
              <a:ext uri="{FF2B5EF4-FFF2-40B4-BE49-F238E27FC236}">
                <a16:creationId xmlns:a16="http://schemas.microsoft.com/office/drawing/2014/main" id="{5897EA98-75AA-4972-A002-2FFFCC6F19C4}"/>
              </a:ext>
            </a:extLst>
          </p:cNvPr>
          <p:cNvSpPr/>
          <p:nvPr/>
        </p:nvSpPr>
        <p:spPr>
          <a:xfrm>
            <a:off x="9058163" y="4155610"/>
            <a:ext cx="2353733" cy="177697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5A6B86"/>
                </a:solidFill>
                <a:effectLst/>
                <a:uLnTx/>
                <a:uFillTx/>
                <a:latin typeface="Calibri" panose="020F0502020204030204"/>
                <a:ea typeface="游ゴシック" panose="020B0400000000000000" pitchFamily="50" charset="-128"/>
                <a:cs typeface="+mn-cs"/>
              </a:rPr>
              <a:t>プラットフォーム</a:t>
            </a:r>
            <a:endParaRPr kumimoji="0" lang="en-US" altLang="ja-JP" sz="1400" b="0" i="0" u="none" strike="noStrike" kern="1200" cap="none" spc="0" normalizeH="0" baseline="0" noProof="0">
              <a:ln>
                <a:noFill/>
              </a:ln>
              <a:solidFill>
                <a:srgbClr val="5A6B86"/>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5A6B86"/>
                </a:solidFill>
                <a:effectLst/>
                <a:uLnTx/>
                <a:uFillTx/>
                <a:latin typeface="Calibri" panose="020F0502020204030204"/>
                <a:ea typeface="游ゴシック" panose="020B0400000000000000" pitchFamily="50" charset="-128"/>
                <a:cs typeface="+mn-cs"/>
              </a:rPr>
              <a:t>提供会社</a:t>
            </a:r>
            <a:endParaRPr kumimoji="0" lang="en-US" sz="1400" b="0" i="0" u="none" strike="noStrike" kern="1200" cap="none" spc="0" normalizeH="0" baseline="0" noProof="0">
              <a:ln>
                <a:noFill/>
              </a:ln>
              <a:solidFill>
                <a:srgbClr val="5A6B86"/>
              </a:solidFill>
              <a:effectLst/>
              <a:uLnTx/>
              <a:uFillTx/>
              <a:latin typeface="Calibri" panose="020F0502020204030204"/>
              <a:ea typeface="+mn-ea"/>
              <a:cs typeface="+mn-cs"/>
            </a:endParaRPr>
          </a:p>
        </p:txBody>
      </p:sp>
      <p:pic>
        <p:nvPicPr>
          <p:cNvPr id="153" name="Graphic 152">
            <a:extLst>
              <a:ext uri="{FF2B5EF4-FFF2-40B4-BE49-F238E27FC236}">
                <a16:creationId xmlns:a16="http://schemas.microsoft.com/office/drawing/2014/main" id="{DEB22F20-8C45-410B-8E61-A455EC3526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55707" y="4155610"/>
            <a:ext cx="366609" cy="366609"/>
          </a:xfrm>
          <a:prstGeom prst="rect">
            <a:avLst/>
          </a:prstGeom>
        </p:spPr>
      </p:pic>
      <p:pic>
        <p:nvPicPr>
          <p:cNvPr id="154" name="Graphic 153">
            <a:extLst>
              <a:ext uri="{FF2B5EF4-FFF2-40B4-BE49-F238E27FC236}">
                <a16:creationId xmlns:a16="http://schemas.microsoft.com/office/drawing/2014/main" id="{4FF26944-46C4-4458-AC8A-D84767F77E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66716" y="4872390"/>
            <a:ext cx="459802" cy="459802"/>
          </a:xfrm>
          <a:prstGeom prst="rect">
            <a:avLst/>
          </a:prstGeom>
        </p:spPr>
      </p:pic>
      <p:pic>
        <p:nvPicPr>
          <p:cNvPr id="155" name="Graphic 154">
            <a:extLst>
              <a:ext uri="{FF2B5EF4-FFF2-40B4-BE49-F238E27FC236}">
                <a16:creationId xmlns:a16="http://schemas.microsoft.com/office/drawing/2014/main" id="{9C576228-927D-4FD7-AA37-9F3745A9DF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3014" y="4309593"/>
            <a:ext cx="1734799" cy="1734799"/>
          </a:xfrm>
          <a:prstGeom prst="rect">
            <a:avLst/>
          </a:prstGeom>
        </p:spPr>
      </p:pic>
      <p:pic>
        <p:nvPicPr>
          <p:cNvPr id="156" name="Graphic 155">
            <a:extLst>
              <a:ext uri="{FF2B5EF4-FFF2-40B4-BE49-F238E27FC236}">
                <a16:creationId xmlns:a16="http://schemas.microsoft.com/office/drawing/2014/main" id="{D74451B3-2B89-4E02-BD96-0FF93CC442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466794" y="5381366"/>
            <a:ext cx="588965" cy="572297"/>
          </a:xfrm>
          <a:prstGeom prst="rect">
            <a:avLst/>
          </a:prstGeom>
        </p:spPr>
      </p:pic>
      <p:pic>
        <p:nvPicPr>
          <p:cNvPr id="157" name="Graphic 156">
            <a:extLst>
              <a:ext uri="{FF2B5EF4-FFF2-40B4-BE49-F238E27FC236}">
                <a16:creationId xmlns:a16="http://schemas.microsoft.com/office/drawing/2014/main" id="{0120F50F-5B54-4CA2-A081-22F803F271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558722" y="2903597"/>
            <a:ext cx="588965" cy="572297"/>
          </a:xfrm>
          <a:prstGeom prst="rect">
            <a:avLst/>
          </a:prstGeom>
        </p:spPr>
      </p:pic>
      <p:pic>
        <p:nvPicPr>
          <p:cNvPr id="158" name="Graphic 157">
            <a:extLst>
              <a:ext uri="{FF2B5EF4-FFF2-40B4-BE49-F238E27FC236}">
                <a16:creationId xmlns:a16="http://schemas.microsoft.com/office/drawing/2014/main" id="{05194696-C9EC-4AAF-8ACF-3FD6E8F8D8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41777" y="2505243"/>
            <a:ext cx="1058608" cy="1058608"/>
          </a:xfrm>
          <a:prstGeom prst="rect">
            <a:avLst/>
          </a:prstGeom>
        </p:spPr>
      </p:pic>
      <p:grpSp>
        <p:nvGrpSpPr>
          <p:cNvPr id="159" name="Group 158">
            <a:extLst>
              <a:ext uri="{FF2B5EF4-FFF2-40B4-BE49-F238E27FC236}">
                <a16:creationId xmlns:a16="http://schemas.microsoft.com/office/drawing/2014/main" id="{D2D5DEE0-E6E8-45F0-839B-622B05133831}"/>
              </a:ext>
            </a:extLst>
          </p:cNvPr>
          <p:cNvGrpSpPr/>
          <p:nvPr/>
        </p:nvGrpSpPr>
        <p:grpSpPr>
          <a:xfrm>
            <a:off x="4849397" y="5728853"/>
            <a:ext cx="739752" cy="738292"/>
            <a:chOff x="3271630" y="4448261"/>
            <a:chExt cx="496328" cy="602267"/>
          </a:xfrm>
        </p:grpSpPr>
        <p:pic>
          <p:nvPicPr>
            <p:cNvPr id="160" name="Graphic 159" descr="Bus">
              <a:extLst>
                <a:ext uri="{FF2B5EF4-FFF2-40B4-BE49-F238E27FC236}">
                  <a16:creationId xmlns:a16="http://schemas.microsoft.com/office/drawing/2014/main" id="{554B861B-094A-45D9-B5E1-BCD8CD033B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271630" y="4515900"/>
              <a:ext cx="496328" cy="534628"/>
            </a:xfrm>
            <a:prstGeom prst="rect">
              <a:avLst/>
            </a:prstGeom>
          </p:spPr>
        </p:pic>
        <p:pic>
          <p:nvPicPr>
            <p:cNvPr id="161" name="Graphic 160" descr="Wi Fi">
              <a:extLst>
                <a:ext uri="{FF2B5EF4-FFF2-40B4-BE49-F238E27FC236}">
                  <a16:creationId xmlns:a16="http://schemas.microsoft.com/office/drawing/2014/main" id="{279CA18E-983D-44CA-B8CC-63F84EDA40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9341" y="4448261"/>
              <a:ext cx="254284" cy="254284"/>
            </a:xfrm>
            <a:prstGeom prst="rect">
              <a:avLst/>
            </a:prstGeom>
          </p:spPr>
        </p:pic>
      </p:grpSp>
      <p:grpSp>
        <p:nvGrpSpPr>
          <p:cNvPr id="162" name="Group 161">
            <a:extLst>
              <a:ext uri="{FF2B5EF4-FFF2-40B4-BE49-F238E27FC236}">
                <a16:creationId xmlns:a16="http://schemas.microsoft.com/office/drawing/2014/main" id="{B9ADD708-61FC-4064-9015-7C5593559856}"/>
              </a:ext>
            </a:extLst>
          </p:cNvPr>
          <p:cNvGrpSpPr/>
          <p:nvPr/>
        </p:nvGrpSpPr>
        <p:grpSpPr>
          <a:xfrm>
            <a:off x="5763447" y="5809153"/>
            <a:ext cx="657415" cy="653077"/>
            <a:chOff x="4402158" y="4532415"/>
            <a:chExt cx="369919" cy="421888"/>
          </a:xfrm>
        </p:grpSpPr>
        <p:pic>
          <p:nvPicPr>
            <p:cNvPr id="163" name="Graphic 162" descr="Car">
              <a:extLst>
                <a:ext uri="{FF2B5EF4-FFF2-40B4-BE49-F238E27FC236}">
                  <a16:creationId xmlns:a16="http://schemas.microsoft.com/office/drawing/2014/main" id="{D7F82524-F41D-482D-88BE-2B22B340CC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402158" y="4584971"/>
              <a:ext cx="369919" cy="369332"/>
            </a:xfrm>
            <a:prstGeom prst="rect">
              <a:avLst/>
            </a:prstGeom>
          </p:spPr>
        </p:pic>
        <p:pic>
          <p:nvPicPr>
            <p:cNvPr id="164" name="Graphic 163" descr="Wi Fi">
              <a:extLst>
                <a:ext uri="{FF2B5EF4-FFF2-40B4-BE49-F238E27FC236}">
                  <a16:creationId xmlns:a16="http://schemas.microsoft.com/office/drawing/2014/main" id="{2A8471E8-C84C-42B6-BD4F-5F2DC39568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7320" y="4532415"/>
              <a:ext cx="197340" cy="197340"/>
            </a:xfrm>
            <a:prstGeom prst="rect">
              <a:avLst/>
            </a:prstGeom>
          </p:spPr>
        </p:pic>
      </p:grpSp>
      <p:grpSp>
        <p:nvGrpSpPr>
          <p:cNvPr id="165" name="Group 164">
            <a:extLst>
              <a:ext uri="{FF2B5EF4-FFF2-40B4-BE49-F238E27FC236}">
                <a16:creationId xmlns:a16="http://schemas.microsoft.com/office/drawing/2014/main" id="{AAEBC0A1-1B61-4490-9923-D2EF892B12C6}"/>
              </a:ext>
            </a:extLst>
          </p:cNvPr>
          <p:cNvGrpSpPr/>
          <p:nvPr/>
        </p:nvGrpSpPr>
        <p:grpSpPr>
          <a:xfrm>
            <a:off x="6721604" y="5723939"/>
            <a:ext cx="739752" cy="738292"/>
            <a:chOff x="3271630" y="4448261"/>
            <a:chExt cx="496328" cy="602267"/>
          </a:xfrm>
        </p:grpSpPr>
        <p:pic>
          <p:nvPicPr>
            <p:cNvPr id="166" name="Graphic 165" descr="Bus">
              <a:extLst>
                <a:ext uri="{FF2B5EF4-FFF2-40B4-BE49-F238E27FC236}">
                  <a16:creationId xmlns:a16="http://schemas.microsoft.com/office/drawing/2014/main" id="{F42E7ECD-2D68-40DC-A628-A60C5828B2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271630" y="4515900"/>
              <a:ext cx="496328" cy="534628"/>
            </a:xfrm>
            <a:prstGeom prst="rect">
              <a:avLst/>
            </a:prstGeom>
          </p:spPr>
        </p:pic>
        <p:pic>
          <p:nvPicPr>
            <p:cNvPr id="167" name="Graphic 166" descr="Wi Fi">
              <a:extLst>
                <a:ext uri="{FF2B5EF4-FFF2-40B4-BE49-F238E27FC236}">
                  <a16:creationId xmlns:a16="http://schemas.microsoft.com/office/drawing/2014/main" id="{0F27BADC-B8BA-4FE7-A5E2-044826A874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9341" y="4448261"/>
              <a:ext cx="254284" cy="254284"/>
            </a:xfrm>
            <a:prstGeom prst="rect">
              <a:avLst/>
            </a:prstGeom>
          </p:spPr>
        </p:pic>
      </p:grpSp>
      <p:grpSp>
        <p:nvGrpSpPr>
          <p:cNvPr id="168" name="Group 167">
            <a:extLst>
              <a:ext uri="{FF2B5EF4-FFF2-40B4-BE49-F238E27FC236}">
                <a16:creationId xmlns:a16="http://schemas.microsoft.com/office/drawing/2014/main" id="{B3CCB0DF-7A8A-4D48-8FA3-2E06FA71095F}"/>
              </a:ext>
            </a:extLst>
          </p:cNvPr>
          <p:cNvGrpSpPr/>
          <p:nvPr/>
        </p:nvGrpSpPr>
        <p:grpSpPr>
          <a:xfrm>
            <a:off x="7635654" y="5804238"/>
            <a:ext cx="657415" cy="653077"/>
            <a:chOff x="4402158" y="4532415"/>
            <a:chExt cx="369919" cy="421888"/>
          </a:xfrm>
        </p:grpSpPr>
        <p:pic>
          <p:nvPicPr>
            <p:cNvPr id="169" name="Graphic 168" descr="Car">
              <a:extLst>
                <a:ext uri="{FF2B5EF4-FFF2-40B4-BE49-F238E27FC236}">
                  <a16:creationId xmlns:a16="http://schemas.microsoft.com/office/drawing/2014/main" id="{CBBB1F6E-3B58-4970-83A4-EC44C2686B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402158" y="4584971"/>
              <a:ext cx="369919" cy="369332"/>
            </a:xfrm>
            <a:prstGeom prst="rect">
              <a:avLst/>
            </a:prstGeom>
          </p:spPr>
        </p:pic>
        <p:pic>
          <p:nvPicPr>
            <p:cNvPr id="170" name="Graphic 169" descr="Wi Fi">
              <a:extLst>
                <a:ext uri="{FF2B5EF4-FFF2-40B4-BE49-F238E27FC236}">
                  <a16:creationId xmlns:a16="http://schemas.microsoft.com/office/drawing/2014/main" id="{F4A69224-BA88-467E-BAE9-B8961ABCFB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7320" y="4532415"/>
              <a:ext cx="197340" cy="197340"/>
            </a:xfrm>
            <a:prstGeom prst="rect">
              <a:avLst/>
            </a:prstGeom>
          </p:spPr>
        </p:pic>
      </p:grpSp>
      <p:sp>
        <p:nvSpPr>
          <p:cNvPr id="171" name="Rectangle 170">
            <a:extLst>
              <a:ext uri="{FF2B5EF4-FFF2-40B4-BE49-F238E27FC236}">
                <a16:creationId xmlns:a16="http://schemas.microsoft.com/office/drawing/2014/main" id="{9AC09AF5-8FCF-41AA-A675-A7604EB25246}"/>
              </a:ext>
            </a:extLst>
          </p:cNvPr>
          <p:cNvSpPr/>
          <p:nvPr/>
        </p:nvSpPr>
        <p:spPr>
          <a:xfrm>
            <a:off x="527431" y="1274193"/>
            <a:ext cx="2353733" cy="265012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5A6B86"/>
                </a:solidFill>
                <a:effectLst/>
                <a:uLnTx/>
                <a:uFillTx/>
                <a:latin typeface="Calibri" panose="020F0502020204030204"/>
                <a:ea typeface="游ゴシック" panose="020B0400000000000000" pitchFamily="50" charset="-128"/>
                <a:cs typeface="+mn-cs"/>
              </a:rPr>
              <a:t>自動車提供会社</a:t>
            </a:r>
            <a:endParaRPr kumimoji="0" lang="en-US" altLang="ja-JP" sz="1400" b="0" i="0" u="none" strike="noStrike" kern="1200" cap="none" spc="0" normalizeH="0" baseline="0" noProof="0">
              <a:ln>
                <a:noFill/>
              </a:ln>
              <a:solidFill>
                <a:srgbClr val="5A6B86"/>
              </a:solidFill>
              <a:effectLst/>
              <a:uLnTx/>
              <a:uFillTx/>
              <a:latin typeface="Calibri" panose="020F0502020204030204"/>
              <a:ea typeface="游ゴシック" panose="020B0400000000000000" pitchFamily="50" charset="-128"/>
              <a:cs typeface="+mn-cs"/>
            </a:endParaRPr>
          </a:p>
        </p:txBody>
      </p:sp>
      <p:pic>
        <p:nvPicPr>
          <p:cNvPr id="172" name="Graphic 171">
            <a:extLst>
              <a:ext uri="{FF2B5EF4-FFF2-40B4-BE49-F238E27FC236}">
                <a16:creationId xmlns:a16="http://schemas.microsoft.com/office/drawing/2014/main" id="{FE08D97C-64DD-4635-92E2-4847FFDFF6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7432" y="1259703"/>
            <a:ext cx="366609" cy="351205"/>
          </a:xfrm>
          <a:prstGeom prst="rect">
            <a:avLst/>
          </a:prstGeom>
        </p:spPr>
      </p:pic>
      <p:sp>
        <p:nvSpPr>
          <p:cNvPr id="173" name="Rectangle 172">
            <a:extLst>
              <a:ext uri="{FF2B5EF4-FFF2-40B4-BE49-F238E27FC236}">
                <a16:creationId xmlns:a16="http://schemas.microsoft.com/office/drawing/2014/main" id="{3B38A8F4-A512-4026-8F3D-4597F85290E5}"/>
              </a:ext>
            </a:extLst>
          </p:cNvPr>
          <p:cNvSpPr/>
          <p:nvPr/>
        </p:nvSpPr>
        <p:spPr>
          <a:xfrm>
            <a:off x="1392803" y="4948673"/>
            <a:ext cx="1764000" cy="28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バス予約</a:t>
            </a:r>
          </a:p>
        </p:txBody>
      </p:sp>
      <p:sp>
        <p:nvSpPr>
          <p:cNvPr id="174" name="Rectangle 173">
            <a:extLst>
              <a:ext uri="{FF2B5EF4-FFF2-40B4-BE49-F238E27FC236}">
                <a16:creationId xmlns:a16="http://schemas.microsoft.com/office/drawing/2014/main" id="{EAF39221-808B-46D1-A1D5-29755A8B8DC7}"/>
              </a:ext>
            </a:extLst>
          </p:cNvPr>
          <p:cNvSpPr/>
          <p:nvPr/>
        </p:nvSpPr>
        <p:spPr>
          <a:xfrm>
            <a:off x="1392803" y="5277355"/>
            <a:ext cx="1764000" cy="28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タクシー予約</a:t>
            </a:r>
          </a:p>
        </p:txBody>
      </p:sp>
      <p:sp>
        <p:nvSpPr>
          <p:cNvPr id="175" name="Rectangle 174">
            <a:extLst>
              <a:ext uri="{FF2B5EF4-FFF2-40B4-BE49-F238E27FC236}">
                <a16:creationId xmlns:a16="http://schemas.microsoft.com/office/drawing/2014/main" id="{088871DF-E6D0-4E24-810B-252159F5E040}"/>
              </a:ext>
            </a:extLst>
          </p:cNvPr>
          <p:cNvSpPr/>
          <p:nvPr/>
        </p:nvSpPr>
        <p:spPr>
          <a:xfrm>
            <a:off x="1626776" y="2162075"/>
            <a:ext cx="1764000" cy="28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ユーザ管理</a:t>
            </a:r>
          </a:p>
        </p:txBody>
      </p:sp>
      <p:sp>
        <p:nvSpPr>
          <p:cNvPr id="176" name="Rectangle 175">
            <a:extLst>
              <a:ext uri="{FF2B5EF4-FFF2-40B4-BE49-F238E27FC236}">
                <a16:creationId xmlns:a16="http://schemas.microsoft.com/office/drawing/2014/main" id="{5056B307-C1E7-4EF0-BD4C-1DC00594E4CE}"/>
              </a:ext>
            </a:extLst>
          </p:cNvPr>
          <p:cNvSpPr/>
          <p:nvPr/>
        </p:nvSpPr>
        <p:spPr>
          <a:xfrm>
            <a:off x="1632291" y="2474723"/>
            <a:ext cx="1764000" cy="28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車両管理</a:t>
            </a:r>
          </a:p>
        </p:txBody>
      </p:sp>
      <p:sp>
        <p:nvSpPr>
          <p:cNvPr id="177" name="Rectangle 176">
            <a:extLst>
              <a:ext uri="{FF2B5EF4-FFF2-40B4-BE49-F238E27FC236}">
                <a16:creationId xmlns:a16="http://schemas.microsoft.com/office/drawing/2014/main" id="{03B57124-2550-479C-BE35-7EBFC7A591D9}"/>
              </a:ext>
            </a:extLst>
          </p:cNvPr>
          <p:cNvSpPr/>
          <p:nvPr/>
        </p:nvSpPr>
        <p:spPr>
          <a:xfrm>
            <a:off x="1619952" y="2791617"/>
            <a:ext cx="1764000" cy="28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配車</a:t>
            </a:r>
          </a:p>
        </p:txBody>
      </p:sp>
      <p:sp>
        <p:nvSpPr>
          <p:cNvPr id="179" name="Rectangle 178">
            <a:extLst>
              <a:ext uri="{FF2B5EF4-FFF2-40B4-BE49-F238E27FC236}">
                <a16:creationId xmlns:a16="http://schemas.microsoft.com/office/drawing/2014/main" id="{FD6623E2-77DA-413D-81D2-F042007AB232}"/>
              </a:ext>
            </a:extLst>
          </p:cNvPr>
          <p:cNvSpPr/>
          <p:nvPr/>
        </p:nvSpPr>
        <p:spPr>
          <a:xfrm>
            <a:off x="1392803" y="4619991"/>
            <a:ext cx="1764000" cy="28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マイページ</a:t>
            </a:r>
          </a:p>
        </p:txBody>
      </p:sp>
      <p:sp>
        <p:nvSpPr>
          <p:cNvPr id="180" name="Rectangle 179">
            <a:extLst>
              <a:ext uri="{FF2B5EF4-FFF2-40B4-BE49-F238E27FC236}">
                <a16:creationId xmlns:a16="http://schemas.microsoft.com/office/drawing/2014/main" id="{3561FC4E-5A05-489C-94A0-D0DBEA206213}"/>
              </a:ext>
            </a:extLst>
          </p:cNvPr>
          <p:cNvSpPr/>
          <p:nvPr/>
        </p:nvSpPr>
        <p:spPr>
          <a:xfrm>
            <a:off x="1619952" y="3112363"/>
            <a:ext cx="1764000" cy="28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決済・請求</a:t>
            </a:r>
          </a:p>
        </p:txBody>
      </p:sp>
      <p:sp>
        <p:nvSpPr>
          <p:cNvPr id="182" name="Rectangle 181">
            <a:extLst>
              <a:ext uri="{FF2B5EF4-FFF2-40B4-BE49-F238E27FC236}">
                <a16:creationId xmlns:a16="http://schemas.microsoft.com/office/drawing/2014/main" id="{0C8CCD7C-05CB-4CFA-894B-781313858365}"/>
              </a:ext>
            </a:extLst>
          </p:cNvPr>
          <p:cNvSpPr/>
          <p:nvPr/>
        </p:nvSpPr>
        <p:spPr>
          <a:xfrm>
            <a:off x="1399551" y="5602509"/>
            <a:ext cx="1764000" cy="28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レンタカー予約</a:t>
            </a:r>
          </a:p>
        </p:txBody>
      </p:sp>
      <p:cxnSp>
        <p:nvCxnSpPr>
          <p:cNvPr id="7" name="Straight Arrow Connector 6">
            <a:extLst>
              <a:ext uri="{FF2B5EF4-FFF2-40B4-BE49-F238E27FC236}">
                <a16:creationId xmlns:a16="http://schemas.microsoft.com/office/drawing/2014/main" id="{31863E2B-270A-4C56-A14C-A2466DB09320}"/>
              </a:ext>
            </a:extLst>
          </p:cNvPr>
          <p:cNvCxnSpPr>
            <a:cxnSpLocks/>
          </p:cNvCxnSpPr>
          <p:nvPr/>
        </p:nvCxnSpPr>
        <p:spPr>
          <a:xfrm flipH="1" flipV="1">
            <a:off x="2868444" y="1833175"/>
            <a:ext cx="1408845" cy="328900"/>
          </a:xfrm>
          <a:prstGeom prst="straightConnector1">
            <a:avLst/>
          </a:prstGeom>
          <a:ln w="76200">
            <a:solidFill>
              <a:srgbClr val="3636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4AD844A-E527-44DC-A7A2-4D18EB748299}"/>
              </a:ext>
            </a:extLst>
          </p:cNvPr>
          <p:cNvCxnSpPr>
            <a:cxnSpLocks/>
          </p:cNvCxnSpPr>
          <p:nvPr/>
        </p:nvCxnSpPr>
        <p:spPr>
          <a:xfrm flipH="1">
            <a:off x="3150561" y="3710761"/>
            <a:ext cx="1189258" cy="810856"/>
          </a:xfrm>
          <a:prstGeom prst="straightConnector1">
            <a:avLst/>
          </a:prstGeom>
          <a:ln w="76200">
            <a:solidFill>
              <a:srgbClr val="3636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CB5D2A-FD00-448C-A12C-4285AC4AEA96}"/>
              </a:ext>
            </a:extLst>
          </p:cNvPr>
          <p:cNvCxnSpPr>
            <a:cxnSpLocks/>
          </p:cNvCxnSpPr>
          <p:nvPr/>
        </p:nvCxnSpPr>
        <p:spPr>
          <a:xfrm flipH="1" flipV="1">
            <a:off x="9074887" y="3244455"/>
            <a:ext cx="1575730" cy="808188"/>
          </a:xfrm>
          <a:prstGeom prst="straightConnector1">
            <a:avLst/>
          </a:prstGeom>
          <a:ln w="76200">
            <a:solidFill>
              <a:srgbClr val="3636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7EA71A-3460-4A0A-AFF9-15884BA15E7E}"/>
              </a:ext>
            </a:extLst>
          </p:cNvPr>
          <p:cNvCxnSpPr>
            <a:cxnSpLocks/>
          </p:cNvCxnSpPr>
          <p:nvPr/>
        </p:nvCxnSpPr>
        <p:spPr>
          <a:xfrm flipH="1" flipV="1">
            <a:off x="6465677" y="3820510"/>
            <a:ext cx="1" cy="1089617"/>
          </a:xfrm>
          <a:prstGeom prst="straightConnector1">
            <a:avLst/>
          </a:prstGeom>
          <a:ln w="76200">
            <a:solidFill>
              <a:srgbClr val="3636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F0AACF3-B0A1-4E41-8E6C-0BDC2B6CD761}"/>
              </a:ext>
            </a:extLst>
          </p:cNvPr>
          <p:cNvSpPr/>
          <p:nvPr/>
        </p:nvSpPr>
        <p:spPr>
          <a:xfrm>
            <a:off x="5208532" y="2364414"/>
            <a:ext cx="2852063"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err="1">
                <a:ln>
                  <a:noFill/>
                </a:ln>
                <a:solidFill>
                  <a:srgbClr val="140976"/>
                </a:solidFill>
                <a:effectLst/>
                <a:uLnTx/>
                <a:uFillTx/>
                <a:latin typeface="Meiryo UI" panose="020B0604030504040204" pitchFamily="34" charset="-128"/>
                <a:ea typeface="Meiryo UI" panose="020B0604030504040204" pitchFamily="34" charset="-128"/>
                <a:cs typeface="Segoe UI"/>
              </a:rPr>
              <a:t>MaaS</a:t>
            </a:r>
            <a:r>
              <a:rPr kumimoji="0" lang="en-US" altLang="ja-JP" sz="2400" b="0" i="0" u="none" strike="noStrike" kern="1200" cap="none" spc="0" normalizeH="0" baseline="0" noProof="0">
                <a:ln>
                  <a:noFill/>
                </a:ln>
                <a:solidFill>
                  <a:srgbClr val="140976"/>
                </a:solidFill>
                <a:effectLst/>
                <a:uLnTx/>
                <a:uFillTx/>
                <a:latin typeface="Meiryo UI" panose="020B0604030504040204" pitchFamily="34" charset="-128"/>
                <a:ea typeface="Meiryo UI" panose="020B0604030504040204" pitchFamily="34" charset="-128"/>
                <a:cs typeface="Segoe UI"/>
              </a:rPr>
              <a:t> </a:t>
            </a:r>
            <a:r>
              <a:rPr kumimoji="0" lang="ja-JP" altLang="en-US" sz="2400" b="0" i="0" u="none" strike="noStrike" kern="1200" cap="none" spc="0" normalizeH="0" baseline="0" noProof="0">
                <a:ln>
                  <a:noFill/>
                </a:ln>
                <a:solidFill>
                  <a:srgbClr val="140976"/>
                </a:solidFill>
                <a:effectLst/>
                <a:uLnTx/>
                <a:uFillTx/>
                <a:latin typeface="Meiryo UI" panose="020B0604030504040204" pitchFamily="34" charset="-128"/>
                <a:ea typeface="Meiryo UI" panose="020B0604030504040204" pitchFamily="34" charset="-128"/>
                <a:cs typeface="Segoe UI"/>
              </a:rPr>
              <a:t>プラットフォーム</a:t>
            </a: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13" name="Rectangle 12">
            <a:extLst>
              <a:ext uri="{FF2B5EF4-FFF2-40B4-BE49-F238E27FC236}">
                <a16:creationId xmlns:a16="http://schemas.microsoft.com/office/drawing/2014/main" id="{DADB52AE-FABD-4D7E-89A3-553852DACFD0}"/>
              </a:ext>
            </a:extLst>
          </p:cNvPr>
          <p:cNvSpPr/>
          <p:nvPr/>
        </p:nvSpPr>
        <p:spPr>
          <a:xfrm>
            <a:off x="5524586" y="1493593"/>
            <a:ext cx="155292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a:ln w="0"/>
                <a:solidFill>
                  <a:sysClr val="windowText" lastClr="000000"/>
                </a:solidFill>
                <a:effectLst/>
                <a:uLnTx/>
                <a:uFillTx/>
                <a:latin typeface="Calibri" panose="020F0502020204030204"/>
                <a:ea typeface="游ゴシック" panose="020B0400000000000000" pitchFamily="50" charset="-128"/>
                <a:cs typeface="+mn-cs"/>
              </a:rPr>
              <a:t>AWS Cloud</a:t>
            </a:r>
          </a:p>
        </p:txBody>
      </p:sp>
      <p:sp>
        <p:nvSpPr>
          <p:cNvPr id="60" name="Rectangle 59">
            <a:extLst>
              <a:ext uri="{FF2B5EF4-FFF2-40B4-BE49-F238E27FC236}">
                <a16:creationId xmlns:a16="http://schemas.microsoft.com/office/drawing/2014/main" id="{B3C70016-2CE2-4A05-A3BF-F4122B07CDD1}"/>
              </a:ext>
            </a:extLst>
          </p:cNvPr>
          <p:cNvSpPr/>
          <p:nvPr/>
        </p:nvSpPr>
        <p:spPr>
          <a:xfrm>
            <a:off x="9028741" y="1177712"/>
            <a:ext cx="2284133" cy="889757"/>
          </a:xfrm>
          <a:prstGeom prst="rect">
            <a:avLst/>
          </a:prstGeom>
          <a:noFill/>
          <a:ln w="63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rPr>
              <a:t>外部データ</a:t>
            </a: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grpSp>
        <p:nvGrpSpPr>
          <p:cNvPr id="61" name="Group 60">
            <a:extLst>
              <a:ext uri="{FF2B5EF4-FFF2-40B4-BE49-F238E27FC236}">
                <a16:creationId xmlns:a16="http://schemas.microsoft.com/office/drawing/2014/main" id="{EECF1A2C-36D1-48FF-B066-97EC41656416}"/>
              </a:ext>
            </a:extLst>
          </p:cNvPr>
          <p:cNvGrpSpPr/>
          <p:nvPr/>
        </p:nvGrpSpPr>
        <p:grpSpPr>
          <a:xfrm>
            <a:off x="10080373" y="1358085"/>
            <a:ext cx="493487" cy="565253"/>
            <a:chOff x="2979421" y="4483907"/>
            <a:chExt cx="469437" cy="437252"/>
          </a:xfrm>
        </p:grpSpPr>
        <p:pic>
          <p:nvPicPr>
            <p:cNvPr id="62" name="Graphic 61" descr="Taxi">
              <a:extLst>
                <a:ext uri="{FF2B5EF4-FFF2-40B4-BE49-F238E27FC236}">
                  <a16:creationId xmlns:a16="http://schemas.microsoft.com/office/drawing/2014/main" id="{0CAD9DCC-F383-40BD-B859-2D59765C43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79421" y="4551827"/>
              <a:ext cx="369332" cy="369332"/>
            </a:xfrm>
            <a:prstGeom prst="rect">
              <a:avLst/>
            </a:prstGeom>
          </p:spPr>
        </p:pic>
        <p:pic>
          <p:nvPicPr>
            <p:cNvPr id="63" name="Graphic 62" descr="Map with pin">
              <a:extLst>
                <a:ext uri="{FF2B5EF4-FFF2-40B4-BE49-F238E27FC236}">
                  <a16:creationId xmlns:a16="http://schemas.microsoft.com/office/drawing/2014/main" id="{CED5D9D2-2325-4800-9FBD-993E138FA14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38819" y="4483907"/>
              <a:ext cx="310039" cy="310039"/>
            </a:xfrm>
            <a:prstGeom prst="rect">
              <a:avLst/>
            </a:prstGeom>
          </p:spPr>
        </p:pic>
      </p:grpSp>
      <p:pic>
        <p:nvPicPr>
          <p:cNvPr id="64" name="Graphic 63" descr="Daily calendar">
            <a:extLst>
              <a:ext uri="{FF2B5EF4-FFF2-40B4-BE49-F238E27FC236}">
                <a16:creationId xmlns:a16="http://schemas.microsoft.com/office/drawing/2014/main" id="{38C44D35-8948-4028-9EFC-E096EF09D7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40326" y="1442949"/>
            <a:ext cx="438584" cy="438584"/>
          </a:xfrm>
          <a:prstGeom prst="rect">
            <a:avLst/>
          </a:prstGeom>
        </p:spPr>
      </p:pic>
      <p:sp>
        <p:nvSpPr>
          <p:cNvPr id="65" name="TextBox 64">
            <a:extLst>
              <a:ext uri="{FF2B5EF4-FFF2-40B4-BE49-F238E27FC236}">
                <a16:creationId xmlns:a16="http://schemas.microsoft.com/office/drawing/2014/main" id="{B9DB0272-9279-4A45-8891-DDC71A3157F8}"/>
              </a:ext>
            </a:extLst>
          </p:cNvPr>
          <p:cNvSpPr txBox="1"/>
          <p:nvPr/>
        </p:nvSpPr>
        <p:spPr>
          <a:xfrm>
            <a:off x="9125544" y="1793883"/>
            <a:ext cx="2228495" cy="25654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067"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rPr>
              <a:t>天気情報　　交通情報　イベント</a:t>
            </a:r>
          </a:p>
        </p:txBody>
      </p:sp>
      <p:grpSp>
        <p:nvGrpSpPr>
          <p:cNvPr id="66" name="Graphic 23" descr="Partial sun">
            <a:extLst>
              <a:ext uri="{FF2B5EF4-FFF2-40B4-BE49-F238E27FC236}">
                <a16:creationId xmlns:a16="http://schemas.microsoft.com/office/drawing/2014/main" id="{2095856D-2EC0-4BDA-815E-C67B8696E5AC}"/>
              </a:ext>
            </a:extLst>
          </p:cNvPr>
          <p:cNvGrpSpPr/>
          <p:nvPr/>
        </p:nvGrpSpPr>
        <p:grpSpPr>
          <a:xfrm>
            <a:off x="9353899" y="1468711"/>
            <a:ext cx="379192" cy="342644"/>
            <a:chOff x="5554661" y="4415486"/>
            <a:chExt cx="284394" cy="256983"/>
          </a:xfrm>
          <a:solidFill>
            <a:srgbClr val="FF3300"/>
          </a:solidFill>
        </p:grpSpPr>
        <p:sp>
          <p:nvSpPr>
            <p:cNvPr id="67" name="Freeform: Shape 66">
              <a:extLst>
                <a:ext uri="{FF2B5EF4-FFF2-40B4-BE49-F238E27FC236}">
                  <a16:creationId xmlns:a16="http://schemas.microsoft.com/office/drawing/2014/main" id="{3639AF03-07DE-495B-8FA1-DA96E41C09B8}"/>
                </a:ext>
              </a:extLst>
            </p:cNvPr>
            <p:cNvSpPr/>
            <p:nvPr/>
          </p:nvSpPr>
          <p:spPr>
            <a:xfrm>
              <a:off x="5728138" y="4415486"/>
              <a:ext cx="13706" cy="41117"/>
            </a:xfrm>
            <a:custGeom>
              <a:avLst/>
              <a:gdLst>
                <a:gd name="connsiteX0" fmla="*/ 0 w 13705"/>
                <a:gd name="connsiteY0" fmla="*/ 0 h 41117"/>
                <a:gd name="connsiteX1" fmla="*/ 13706 w 13705"/>
                <a:gd name="connsiteY1" fmla="*/ 0 h 41117"/>
                <a:gd name="connsiteX2" fmla="*/ 13706 w 13705"/>
                <a:gd name="connsiteY2" fmla="*/ 41117 h 41117"/>
                <a:gd name="connsiteX3" fmla="*/ 0 w 13705"/>
                <a:gd name="connsiteY3" fmla="*/ 41117 h 41117"/>
              </a:gdLst>
              <a:ahLst/>
              <a:cxnLst>
                <a:cxn ang="0">
                  <a:pos x="connsiteX0" y="connsiteY0"/>
                </a:cxn>
                <a:cxn ang="0">
                  <a:pos x="connsiteX1" y="connsiteY1"/>
                </a:cxn>
                <a:cxn ang="0">
                  <a:pos x="connsiteX2" y="connsiteY2"/>
                </a:cxn>
                <a:cxn ang="0">
                  <a:pos x="connsiteX3" y="connsiteY3"/>
                </a:cxn>
              </a:cxnLst>
              <a:rect l="l" t="t" r="r" b="b"/>
              <a:pathLst>
                <a:path w="13705" h="41117">
                  <a:moveTo>
                    <a:pt x="0" y="0"/>
                  </a:moveTo>
                  <a:lnTo>
                    <a:pt x="13706" y="0"/>
                  </a:lnTo>
                  <a:lnTo>
                    <a:pt x="13706" y="41117"/>
                  </a:lnTo>
                  <a:lnTo>
                    <a:pt x="0" y="41117"/>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68" name="Freeform: Shape 67">
              <a:extLst>
                <a:ext uri="{FF2B5EF4-FFF2-40B4-BE49-F238E27FC236}">
                  <a16:creationId xmlns:a16="http://schemas.microsoft.com/office/drawing/2014/main" id="{5FD95A91-FF8C-4DCD-A206-D42015FBFDC8}"/>
                </a:ext>
              </a:extLst>
            </p:cNvPr>
            <p:cNvSpPr/>
            <p:nvPr/>
          </p:nvSpPr>
          <p:spPr>
            <a:xfrm>
              <a:off x="5776406" y="4441744"/>
              <a:ext cx="37691" cy="37691"/>
            </a:xfrm>
            <a:custGeom>
              <a:avLst/>
              <a:gdLst>
                <a:gd name="connsiteX0" fmla="*/ 38765 w 37690"/>
                <a:gd name="connsiteY0" fmla="*/ 9691 h 37690"/>
                <a:gd name="connsiteX1" fmla="*/ 9691 w 37690"/>
                <a:gd name="connsiteY1" fmla="*/ 38765 h 37690"/>
                <a:gd name="connsiteX2" fmla="*/ 0 w 37690"/>
                <a:gd name="connsiteY2" fmla="*/ 29074 h 37690"/>
                <a:gd name="connsiteX3" fmla="*/ 29074 w 37690"/>
                <a:gd name="connsiteY3" fmla="*/ 0 h 37690"/>
              </a:gdLst>
              <a:ahLst/>
              <a:cxnLst>
                <a:cxn ang="0">
                  <a:pos x="connsiteX0" y="connsiteY0"/>
                </a:cxn>
                <a:cxn ang="0">
                  <a:pos x="connsiteX1" y="connsiteY1"/>
                </a:cxn>
                <a:cxn ang="0">
                  <a:pos x="connsiteX2" y="connsiteY2"/>
                </a:cxn>
                <a:cxn ang="0">
                  <a:pos x="connsiteX3" y="connsiteY3"/>
                </a:cxn>
              </a:cxnLst>
              <a:rect l="l" t="t" r="r" b="b"/>
              <a:pathLst>
                <a:path w="37690" h="37690">
                  <a:moveTo>
                    <a:pt x="38765" y="9691"/>
                  </a:moveTo>
                  <a:lnTo>
                    <a:pt x="9691" y="38765"/>
                  </a:lnTo>
                  <a:lnTo>
                    <a:pt x="0" y="29074"/>
                  </a:lnTo>
                  <a:lnTo>
                    <a:pt x="29074" y="0"/>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69" name="Freeform: Shape 68">
              <a:extLst>
                <a:ext uri="{FF2B5EF4-FFF2-40B4-BE49-F238E27FC236}">
                  <a16:creationId xmlns:a16="http://schemas.microsoft.com/office/drawing/2014/main" id="{E570EF67-9574-4FC9-BE22-9EB1CE47B438}"/>
                </a:ext>
              </a:extLst>
            </p:cNvPr>
            <p:cNvSpPr/>
            <p:nvPr/>
          </p:nvSpPr>
          <p:spPr>
            <a:xfrm>
              <a:off x="5800093" y="4514852"/>
              <a:ext cx="41117" cy="13706"/>
            </a:xfrm>
            <a:custGeom>
              <a:avLst/>
              <a:gdLst>
                <a:gd name="connsiteX0" fmla="*/ 0 w 41117"/>
                <a:gd name="connsiteY0" fmla="*/ 0 h 13705"/>
                <a:gd name="connsiteX1" fmla="*/ 41117 w 41117"/>
                <a:gd name="connsiteY1" fmla="*/ 0 h 13705"/>
                <a:gd name="connsiteX2" fmla="*/ 41117 w 41117"/>
                <a:gd name="connsiteY2" fmla="*/ 13706 h 13705"/>
                <a:gd name="connsiteX3" fmla="*/ 0 w 41117"/>
                <a:gd name="connsiteY3" fmla="*/ 13706 h 13705"/>
              </a:gdLst>
              <a:ahLst/>
              <a:cxnLst>
                <a:cxn ang="0">
                  <a:pos x="connsiteX0" y="connsiteY0"/>
                </a:cxn>
                <a:cxn ang="0">
                  <a:pos x="connsiteX1" y="connsiteY1"/>
                </a:cxn>
                <a:cxn ang="0">
                  <a:pos x="connsiteX2" y="connsiteY2"/>
                </a:cxn>
                <a:cxn ang="0">
                  <a:pos x="connsiteX3" y="connsiteY3"/>
                </a:cxn>
              </a:cxnLst>
              <a:rect l="l" t="t" r="r" b="b"/>
              <a:pathLst>
                <a:path w="41117" h="13705">
                  <a:moveTo>
                    <a:pt x="0" y="0"/>
                  </a:moveTo>
                  <a:lnTo>
                    <a:pt x="41117" y="0"/>
                  </a:lnTo>
                  <a:lnTo>
                    <a:pt x="41117" y="13706"/>
                  </a:lnTo>
                  <a:lnTo>
                    <a:pt x="0" y="13706"/>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70" name="Freeform: Shape 69">
              <a:extLst>
                <a:ext uri="{FF2B5EF4-FFF2-40B4-BE49-F238E27FC236}">
                  <a16:creationId xmlns:a16="http://schemas.microsoft.com/office/drawing/2014/main" id="{6DAB1BEB-BA86-48FD-99FC-B6FF97511F03}"/>
                </a:ext>
              </a:extLst>
            </p:cNvPr>
            <p:cNvSpPr/>
            <p:nvPr/>
          </p:nvSpPr>
          <p:spPr>
            <a:xfrm>
              <a:off x="5776336" y="4562817"/>
              <a:ext cx="37691" cy="37691"/>
            </a:xfrm>
            <a:custGeom>
              <a:avLst/>
              <a:gdLst>
                <a:gd name="connsiteX0" fmla="*/ 38765 w 37690"/>
                <a:gd name="connsiteY0" fmla="*/ 29074 h 37690"/>
                <a:gd name="connsiteX1" fmla="*/ 29074 w 37690"/>
                <a:gd name="connsiteY1" fmla="*/ 38765 h 37690"/>
                <a:gd name="connsiteX2" fmla="*/ 0 w 37690"/>
                <a:gd name="connsiteY2" fmla="*/ 9691 h 37690"/>
                <a:gd name="connsiteX3" fmla="*/ 9691 w 37690"/>
                <a:gd name="connsiteY3" fmla="*/ 0 h 37690"/>
              </a:gdLst>
              <a:ahLst/>
              <a:cxnLst>
                <a:cxn ang="0">
                  <a:pos x="connsiteX0" y="connsiteY0"/>
                </a:cxn>
                <a:cxn ang="0">
                  <a:pos x="connsiteX1" y="connsiteY1"/>
                </a:cxn>
                <a:cxn ang="0">
                  <a:pos x="connsiteX2" y="connsiteY2"/>
                </a:cxn>
                <a:cxn ang="0">
                  <a:pos x="connsiteX3" y="connsiteY3"/>
                </a:cxn>
              </a:cxnLst>
              <a:rect l="l" t="t" r="r" b="b"/>
              <a:pathLst>
                <a:path w="37690" h="37690">
                  <a:moveTo>
                    <a:pt x="38765" y="29074"/>
                  </a:moveTo>
                  <a:lnTo>
                    <a:pt x="29074" y="38765"/>
                  </a:lnTo>
                  <a:lnTo>
                    <a:pt x="0" y="9691"/>
                  </a:lnTo>
                  <a:lnTo>
                    <a:pt x="9691" y="0"/>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71" name="Freeform: Shape 70">
              <a:extLst>
                <a:ext uri="{FF2B5EF4-FFF2-40B4-BE49-F238E27FC236}">
                  <a16:creationId xmlns:a16="http://schemas.microsoft.com/office/drawing/2014/main" id="{7057E55F-D307-440F-8CC6-7D776C7C8DF2}"/>
                </a:ext>
              </a:extLst>
            </p:cNvPr>
            <p:cNvSpPr/>
            <p:nvPr/>
          </p:nvSpPr>
          <p:spPr>
            <a:xfrm>
              <a:off x="5628771" y="4514852"/>
              <a:ext cx="37691" cy="13706"/>
            </a:xfrm>
            <a:custGeom>
              <a:avLst/>
              <a:gdLst>
                <a:gd name="connsiteX0" fmla="*/ 0 w 37690"/>
                <a:gd name="connsiteY0" fmla="*/ 0 h 13705"/>
                <a:gd name="connsiteX1" fmla="*/ 41117 w 37690"/>
                <a:gd name="connsiteY1" fmla="*/ 0 h 13705"/>
                <a:gd name="connsiteX2" fmla="*/ 41117 w 37690"/>
                <a:gd name="connsiteY2" fmla="*/ 13706 h 13705"/>
                <a:gd name="connsiteX3" fmla="*/ 0 w 37690"/>
                <a:gd name="connsiteY3" fmla="*/ 13706 h 13705"/>
              </a:gdLst>
              <a:ahLst/>
              <a:cxnLst>
                <a:cxn ang="0">
                  <a:pos x="connsiteX0" y="connsiteY0"/>
                </a:cxn>
                <a:cxn ang="0">
                  <a:pos x="connsiteX1" y="connsiteY1"/>
                </a:cxn>
                <a:cxn ang="0">
                  <a:pos x="connsiteX2" y="connsiteY2"/>
                </a:cxn>
                <a:cxn ang="0">
                  <a:pos x="connsiteX3" y="connsiteY3"/>
                </a:cxn>
              </a:cxnLst>
              <a:rect l="l" t="t" r="r" b="b"/>
              <a:pathLst>
                <a:path w="37690" h="13705">
                  <a:moveTo>
                    <a:pt x="0" y="0"/>
                  </a:moveTo>
                  <a:lnTo>
                    <a:pt x="41117" y="0"/>
                  </a:lnTo>
                  <a:lnTo>
                    <a:pt x="41117" y="13706"/>
                  </a:lnTo>
                  <a:lnTo>
                    <a:pt x="0" y="13706"/>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72" name="Freeform: Shape 71">
              <a:extLst>
                <a:ext uri="{FF2B5EF4-FFF2-40B4-BE49-F238E27FC236}">
                  <a16:creationId xmlns:a16="http://schemas.microsoft.com/office/drawing/2014/main" id="{F1ED09C3-98F6-471B-81A0-FE36565F0209}"/>
                </a:ext>
              </a:extLst>
            </p:cNvPr>
            <p:cNvSpPr/>
            <p:nvPr/>
          </p:nvSpPr>
          <p:spPr>
            <a:xfrm>
              <a:off x="5655088" y="4441917"/>
              <a:ext cx="37691" cy="37691"/>
            </a:xfrm>
            <a:custGeom>
              <a:avLst/>
              <a:gdLst>
                <a:gd name="connsiteX0" fmla="*/ 38765 w 37690"/>
                <a:gd name="connsiteY0" fmla="*/ 29074 h 37690"/>
                <a:gd name="connsiteX1" fmla="*/ 29074 w 37690"/>
                <a:gd name="connsiteY1" fmla="*/ 38765 h 37690"/>
                <a:gd name="connsiteX2" fmla="*/ 0 w 37690"/>
                <a:gd name="connsiteY2" fmla="*/ 9691 h 37690"/>
                <a:gd name="connsiteX3" fmla="*/ 9691 w 37690"/>
                <a:gd name="connsiteY3" fmla="*/ 0 h 37690"/>
              </a:gdLst>
              <a:ahLst/>
              <a:cxnLst>
                <a:cxn ang="0">
                  <a:pos x="connsiteX0" y="connsiteY0"/>
                </a:cxn>
                <a:cxn ang="0">
                  <a:pos x="connsiteX1" y="connsiteY1"/>
                </a:cxn>
                <a:cxn ang="0">
                  <a:pos x="connsiteX2" y="connsiteY2"/>
                </a:cxn>
                <a:cxn ang="0">
                  <a:pos x="connsiteX3" y="connsiteY3"/>
                </a:cxn>
              </a:cxnLst>
              <a:rect l="l" t="t" r="r" b="b"/>
              <a:pathLst>
                <a:path w="37690" h="37690">
                  <a:moveTo>
                    <a:pt x="38765" y="29074"/>
                  </a:moveTo>
                  <a:lnTo>
                    <a:pt x="29074" y="38765"/>
                  </a:lnTo>
                  <a:lnTo>
                    <a:pt x="0" y="9691"/>
                  </a:lnTo>
                  <a:lnTo>
                    <a:pt x="9691" y="0"/>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73" name="Freeform: Shape 72">
              <a:extLst>
                <a:ext uri="{FF2B5EF4-FFF2-40B4-BE49-F238E27FC236}">
                  <a16:creationId xmlns:a16="http://schemas.microsoft.com/office/drawing/2014/main" id="{3D4FBA4A-9AB0-43BD-A820-8A60B523272D}"/>
                </a:ext>
              </a:extLst>
            </p:cNvPr>
            <p:cNvSpPr/>
            <p:nvPr/>
          </p:nvSpPr>
          <p:spPr>
            <a:xfrm>
              <a:off x="5554661" y="4542170"/>
              <a:ext cx="232998" cy="130205"/>
            </a:xfrm>
            <a:custGeom>
              <a:avLst/>
              <a:gdLst>
                <a:gd name="connsiteX0" fmla="*/ 200888 w 232997"/>
                <a:gd name="connsiteY0" fmla="*/ 65196 h 130204"/>
                <a:gd name="connsiteX1" fmla="*/ 195749 w 232997"/>
                <a:gd name="connsiteY1" fmla="*/ 65539 h 130204"/>
                <a:gd name="connsiteX2" fmla="*/ 195749 w 232997"/>
                <a:gd name="connsiteY2" fmla="*/ 65196 h 130204"/>
                <a:gd name="connsiteX3" fmla="*/ 178616 w 232997"/>
                <a:gd name="connsiteY3" fmla="*/ 31960 h 130204"/>
                <a:gd name="connsiteX4" fmla="*/ 141611 w 232997"/>
                <a:gd name="connsiteY4" fmla="*/ 26135 h 130204"/>
                <a:gd name="connsiteX5" fmla="*/ 86103 w 232997"/>
                <a:gd name="connsiteY5" fmla="*/ 1464 h 130204"/>
                <a:gd name="connsiteX6" fmla="*/ 48069 w 232997"/>
                <a:gd name="connsiteY6" fmla="*/ 48749 h 130204"/>
                <a:gd name="connsiteX7" fmla="*/ 8665 w 232997"/>
                <a:gd name="connsiteY7" fmla="*/ 63483 h 130204"/>
                <a:gd name="connsiteX8" fmla="*/ 3525 w 232997"/>
                <a:gd name="connsiteY8" fmla="*/ 105628 h 130204"/>
                <a:gd name="connsiteX9" fmla="*/ 38475 w 232997"/>
                <a:gd name="connsiteY9" fmla="*/ 129956 h 130204"/>
                <a:gd name="connsiteX10" fmla="*/ 202944 w 232997"/>
                <a:gd name="connsiteY10" fmla="*/ 130298 h 130204"/>
                <a:gd name="connsiteX11" fmla="*/ 234467 w 232997"/>
                <a:gd name="connsiteY11" fmla="*/ 96719 h 130204"/>
                <a:gd name="connsiteX12" fmla="*/ 200888 w 232997"/>
                <a:gd name="connsiteY12" fmla="*/ 65196 h 1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997" h="130204">
                  <a:moveTo>
                    <a:pt x="200888" y="65196"/>
                  </a:moveTo>
                  <a:cubicBezTo>
                    <a:pt x="199175" y="65196"/>
                    <a:pt x="197462" y="65196"/>
                    <a:pt x="195749" y="65539"/>
                  </a:cubicBezTo>
                  <a:cubicBezTo>
                    <a:pt x="195749" y="65539"/>
                    <a:pt x="195749" y="65196"/>
                    <a:pt x="195749" y="65196"/>
                  </a:cubicBezTo>
                  <a:cubicBezTo>
                    <a:pt x="195749" y="52176"/>
                    <a:pt x="189581" y="39498"/>
                    <a:pt x="178616" y="31960"/>
                  </a:cubicBezTo>
                  <a:cubicBezTo>
                    <a:pt x="167994" y="24079"/>
                    <a:pt x="154289" y="22023"/>
                    <a:pt x="141611" y="26135"/>
                  </a:cubicBezTo>
                  <a:cubicBezTo>
                    <a:pt x="130989" y="6261"/>
                    <a:pt x="108032" y="-4018"/>
                    <a:pt x="86103" y="1464"/>
                  </a:cubicBezTo>
                  <a:cubicBezTo>
                    <a:pt x="64173" y="6604"/>
                    <a:pt x="48754" y="26135"/>
                    <a:pt x="48069" y="48749"/>
                  </a:cubicBezTo>
                  <a:cubicBezTo>
                    <a:pt x="33678" y="46008"/>
                    <a:pt x="18259" y="51490"/>
                    <a:pt x="8665" y="63483"/>
                  </a:cubicBezTo>
                  <a:cubicBezTo>
                    <a:pt x="-586" y="75475"/>
                    <a:pt x="-2642" y="91922"/>
                    <a:pt x="3525" y="105628"/>
                  </a:cubicBezTo>
                  <a:cubicBezTo>
                    <a:pt x="9693" y="119676"/>
                    <a:pt x="23056" y="128928"/>
                    <a:pt x="38475" y="129956"/>
                  </a:cubicBezTo>
                  <a:lnTo>
                    <a:pt x="202944" y="130298"/>
                  </a:lnTo>
                  <a:cubicBezTo>
                    <a:pt x="220762" y="129956"/>
                    <a:pt x="235153" y="114879"/>
                    <a:pt x="234467" y="96719"/>
                  </a:cubicBezTo>
                  <a:cubicBezTo>
                    <a:pt x="234125" y="78902"/>
                    <a:pt x="219048" y="64853"/>
                    <a:pt x="200888" y="65196"/>
                  </a:cubicBezTo>
                  <a:close/>
                </a:path>
              </a:pathLst>
            </a:custGeom>
            <a:solidFill>
              <a:schemeClr val="bg1"/>
            </a:solidFill>
            <a:ln w="3373"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sp>
          <p:nvSpPr>
            <p:cNvPr id="74" name="Freeform: Shape 73">
              <a:extLst>
                <a:ext uri="{FF2B5EF4-FFF2-40B4-BE49-F238E27FC236}">
                  <a16:creationId xmlns:a16="http://schemas.microsoft.com/office/drawing/2014/main" id="{B734C95F-1278-49B6-B16C-14F6C8F7EEB5}"/>
                </a:ext>
              </a:extLst>
            </p:cNvPr>
            <p:cNvSpPr/>
            <p:nvPr/>
          </p:nvSpPr>
          <p:spPr>
            <a:xfrm>
              <a:off x="5683712" y="4470111"/>
              <a:ext cx="99367" cy="99367"/>
            </a:xfrm>
            <a:custGeom>
              <a:avLst/>
              <a:gdLst>
                <a:gd name="connsiteX0" fmla="*/ 2623 w 99366"/>
                <a:gd name="connsiteY0" fmla="*/ 68041 h 99366"/>
                <a:gd name="connsiteX1" fmla="*/ 19070 w 99366"/>
                <a:gd name="connsiteY1" fmla="*/ 82775 h 99366"/>
                <a:gd name="connsiteX2" fmla="*/ 66355 w 99366"/>
                <a:gd name="connsiteY2" fmla="*/ 100592 h 99366"/>
                <a:gd name="connsiteX3" fmla="*/ 102332 w 99366"/>
                <a:gd name="connsiteY3" fmla="*/ 56048 h 99366"/>
                <a:gd name="connsiteX4" fmla="*/ 74578 w 99366"/>
                <a:gd name="connsiteY4" fmla="*/ 5680 h 99366"/>
                <a:gd name="connsiteX5" fmla="*/ 17699 w 99366"/>
                <a:gd name="connsiteY5" fmla="*/ 12533 h 99366"/>
                <a:gd name="connsiteX6" fmla="*/ 2623 w 99366"/>
                <a:gd name="connsiteY6" fmla="*/ 68041 h 99366"/>
                <a:gd name="connsiteX7" fmla="*/ 2623 w 99366"/>
                <a:gd name="connsiteY7" fmla="*/ 68041 h 9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66" h="99366">
                  <a:moveTo>
                    <a:pt x="2623" y="68041"/>
                  </a:moveTo>
                  <a:cubicBezTo>
                    <a:pt x="8790" y="71810"/>
                    <a:pt x="14615" y="76950"/>
                    <a:pt x="19070" y="82775"/>
                  </a:cubicBezTo>
                  <a:cubicBezTo>
                    <a:pt x="36887" y="80719"/>
                    <a:pt x="54362" y="87229"/>
                    <a:pt x="66355" y="100592"/>
                  </a:cubicBezTo>
                  <a:cubicBezTo>
                    <a:pt x="86228" y="94425"/>
                    <a:pt x="100619" y="76950"/>
                    <a:pt x="102332" y="56048"/>
                  </a:cubicBezTo>
                  <a:cubicBezTo>
                    <a:pt x="104045" y="35147"/>
                    <a:pt x="93081" y="15274"/>
                    <a:pt x="74578" y="5680"/>
                  </a:cubicBezTo>
                  <a:cubicBezTo>
                    <a:pt x="56075" y="-3914"/>
                    <a:pt x="33461" y="-1173"/>
                    <a:pt x="17699" y="12533"/>
                  </a:cubicBezTo>
                  <a:cubicBezTo>
                    <a:pt x="1938" y="26238"/>
                    <a:pt x="-3887" y="48168"/>
                    <a:pt x="2623" y="68041"/>
                  </a:cubicBezTo>
                  <a:lnTo>
                    <a:pt x="2623" y="68041"/>
                  </a:lnTo>
                  <a:close/>
                </a:path>
              </a:pathLst>
            </a:custGeom>
            <a:solidFill>
              <a:srgbClr val="FF3300"/>
            </a:solidFill>
            <a:ln w="33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1200" cap="none" spc="0" normalizeH="0" baseline="0" noProof="0">
                <a:ln>
                  <a:noFill/>
                </a:ln>
                <a:solidFill>
                  <a:srgbClr val="36365C"/>
                </a:solidFill>
                <a:effectLst/>
                <a:uLnTx/>
                <a:uFillTx/>
                <a:latin typeface="Calibri" panose="020F0502020204030204"/>
                <a:ea typeface="游ゴシック" panose="020B0400000000000000" pitchFamily="50" charset="-128"/>
                <a:cs typeface="+mn-cs"/>
              </a:endParaRPr>
            </a:p>
          </p:txBody>
        </p:sp>
      </p:grpSp>
      <p:cxnSp>
        <p:nvCxnSpPr>
          <p:cNvPr id="75" name="Straight Arrow Connector 74">
            <a:extLst>
              <a:ext uri="{FF2B5EF4-FFF2-40B4-BE49-F238E27FC236}">
                <a16:creationId xmlns:a16="http://schemas.microsoft.com/office/drawing/2014/main" id="{AD7A48E7-B797-4846-B32B-2DBCA82575EC}"/>
              </a:ext>
            </a:extLst>
          </p:cNvPr>
          <p:cNvCxnSpPr>
            <a:cxnSpLocks/>
          </p:cNvCxnSpPr>
          <p:nvPr/>
        </p:nvCxnSpPr>
        <p:spPr>
          <a:xfrm flipH="1">
            <a:off x="9117477" y="2187370"/>
            <a:ext cx="1260601" cy="504443"/>
          </a:xfrm>
          <a:prstGeom prst="straightConnector1">
            <a:avLst/>
          </a:prstGeom>
          <a:ln w="76200">
            <a:solidFill>
              <a:srgbClr val="3636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Flowchart: Process 16">
            <a:extLst>
              <a:ext uri="{FF2B5EF4-FFF2-40B4-BE49-F238E27FC236}">
                <a16:creationId xmlns:a16="http://schemas.microsoft.com/office/drawing/2014/main" id="{AAFF75C1-3E6F-4FFB-A7A8-6143A77D41DE}"/>
              </a:ext>
            </a:extLst>
          </p:cNvPr>
          <p:cNvSpPr/>
          <p:nvPr/>
        </p:nvSpPr>
        <p:spPr>
          <a:xfrm>
            <a:off x="6629684" y="4188330"/>
            <a:ext cx="1219200" cy="655376"/>
          </a:xfrm>
          <a:prstGeom prst="flowChartProcess">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GPS</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画像</a:t>
            </a:r>
            <a:endParaRPr kumimoji="1" lang="en-US" altLang="ja-JP" sz="14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加速</a:t>
            </a:r>
            <a:r>
              <a:rPr kumimoji="1" lang="en-US" altLang="ja-JP" sz="14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a:t>
            </a:r>
            <a:endParaRPr kumimoji="1" lang="ja-JP" altLang="en-US" sz="14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0" name="Rectangle 19">
            <a:extLst>
              <a:ext uri="{FF2B5EF4-FFF2-40B4-BE49-F238E27FC236}">
                <a16:creationId xmlns:a16="http://schemas.microsoft.com/office/drawing/2014/main" id="{111140F5-D553-42F6-9C60-E56515B26526}"/>
              </a:ext>
            </a:extLst>
          </p:cNvPr>
          <p:cNvSpPr/>
          <p:nvPr/>
        </p:nvSpPr>
        <p:spPr>
          <a:xfrm>
            <a:off x="393619" y="5996068"/>
            <a:ext cx="747320" cy="31810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67" b="0" i="0" u="none" strike="noStrike" kern="1200" cap="none" spc="0" normalizeH="0" baseline="0" noProof="0">
                <a:ln>
                  <a:noFill/>
                </a:ln>
                <a:solidFill>
                  <a:srgbClr val="5A6B86"/>
                </a:solidFill>
                <a:effectLst/>
                <a:uLnTx/>
                <a:uFillTx/>
                <a:latin typeface="Calibri" panose="020F0502020204030204"/>
                <a:ea typeface="游ゴシック" panose="020B0400000000000000" pitchFamily="50" charset="-128"/>
                <a:cs typeface="+mn-cs"/>
              </a:rPr>
              <a:t>ユーザ</a:t>
            </a:r>
            <a:endParaRPr kumimoji="0" lang="en-US" altLang="ja-JP" sz="1467" b="0" i="0" u="none" strike="noStrike" kern="1200" cap="none" spc="0" normalizeH="0" baseline="0" noProof="0">
              <a:ln>
                <a:noFill/>
              </a:ln>
              <a:solidFill>
                <a:srgbClr val="5A6B86"/>
              </a:solidFill>
              <a:effectLst/>
              <a:uLnTx/>
              <a:uFillTx/>
              <a:latin typeface="Calibri" panose="020F0502020204030204"/>
              <a:ea typeface="游ゴシック" panose="020B0400000000000000" pitchFamily="50" charset="-128"/>
              <a:cs typeface="+mn-cs"/>
            </a:endParaRPr>
          </a:p>
        </p:txBody>
      </p:sp>
      <p:sp>
        <p:nvSpPr>
          <p:cNvPr id="76" name="Rectangle 75">
            <a:extLst>
              <a:ext uri="{FF2B5EF4-FFF2-40B4-BE49-F238E27FC236}">
                <a16:creationId xmlns:a16="http://schemas.microsoft.com/office/drawing/2014/main" id="{71114A9A-342D-45AD-AFD9-40CB4C13B626}"/>
              </a:ext>
            </a:extLst>
          </p:cNvPr>
          <p:cNvSpPr/>
          <p:nvPr/>
        </p:nvSpPr>
        <p:spPr>
          <a:xfrm>
            <a:off x="9688038" y="4843706"/>
            <a:ext cx="1764000" cy="28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rPr>
              <a:t>システム監視</a:t>
            </a:r>
          </a:p>
        </p:txBody>
      </p:sp>
      <p:sp>
        <p:nvSpPr>
          <p:cNvPr id="3" name="フッター プレースホルダー 2">
            <a:extLst>
              <a:ext uri="{FF2B5EF4-FFF2-40B4-BE49-F238E27FC236}">
                <a16:creationId xmlns:a16="http://schemas.microsoft.com/office/drawing/2014/main" id="{41E78A8C-E99C-41FF-B3EB-1B642752C830}"/>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5" name="スライド番号プレースホルダー 4">
            <a:extLst>
              <a:ext uri="{FF2B5EF4-FFF2-40B4-BE49-F238E27FC236}">
                <a16:creationId xmlns:a16="http://schemas.microsoft.com/office/drawing/2014/main" id="{7ECB7F09-FF98-4DDE-8E3C-08C955BD1242}"/>
              </a:ext>
            </a:extLst>
          </p:cNvPr>
          <p:cNvSpPr>
            <a:spLocks noGrp="1"/>
          </p:cNvSpPr>
          <p:nvPr>
            <p:ph type="sldNum" sz="quarter" idx="11"/>
          </p:nvPr>
        </p:nvSpPr>
        <p:spPr/>
        <p:txBody>
          <a:bodyPr/>
          <a:lstStyle/>
          <a:p>
            <a:fld id="{64426991-36D0-4DC2-898E-6B6E1FAFABE8}" type="slidenum">
              <a:rPr lang="ja-JP" altLang="en-US" smtClean="0"/>
              <a:pPr/>
              <a:t>34</a:t>
            </a:fld>
            <a:endParaRPr lang="ja-JP" altLang="en-US"/>
          </a:p>
        </p:txBody>
      </p:sp>
    </p:spTree>
    <p:extLst>
      <p:ext uri="{BB962C8B-B14F-4D97-AF65-F5344CB8AC3E}">
        <p14:creationId xmlns:p14="http://schemas.microsoft.com/office/powerpoint/2010/main" val="3660453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28CE15-B09E-453C-9E0D-FD6AF4A484D0}"/>
              </a:ext>
            </a:extLst>
          </p:cNvPr>
          <p:cNvSpPr>
            <a:spLocks noGrp="1"/>
          </p:cNvSpPr>
          <p:nvPr>
            <p:ph type="title"/>
          </p:nvPr>
        </p:nvSpPr>
        <p:spPr/>
        <p:txBody>
          <a:bodyPr/>
          <a:lstStyle/>
          <a:p>
            <a:r>
              <a:rPr lang="ja-JP" altLang="en-US">
                <a:solidFill>
                  <a:srgbClr val="140976"/>
                </a:solidFill>
                <a:latin typeface="Meiryo UI" panose="020B0604030504040204" pitchFamily="34" charset="-128"/>
                <a:ea typeface="Meiryo UI" panose="020B0604030504040204" pitchFamily="34" charset="-128"/>
                <a:cs typeface="Segoe UI"/>
              </a:rPr>
              <a:t>自動車向け </a:t>
            </a:r>
            <a:r>
              <a:rPr lang="en-US" altLang="ja-JP" err="1">
                <a:solidFill>
                  <a:srgbClr val="140976"/>
                </a:solidFill>
                <a:latin typeface="Meiryo UI" panose="020B0604030504040204" pitchFamily="34" charset="-128"/>
                <a:ea typeface="Meiryo UI" panose="020B0604030504040204" pitchFamily="34" charset="-128"/>
                <a:cs typeface="Segoe UI"/>
              </a:rPr>
              <a:t>MaaS</a:t>
            </a:r>
            <a:r>
              <a:rPr lang="en-US" altLang="ja-JP">
                <a:solidFill>
                  <a:srgbClr val="140976"/>
                </a:solidFill>
                <a:latin typeface="Meiryo UI" panose="020B0604030504040204" pitchFamily="34" charset="-128"/>
                <a:ea typeface="Meiryo UI" panose="020B0604030504040204" pitchFamily="34" charset="-128"/>
                <a:cs typeface="Segoe UI"/>
              </a:rPr>
              <a:t> </a:t>
            </a:r>
            <a:r>
              <a:rPr lang="ja-JP" altLang="en-US">
                <a:solidFill>
                  <a:srgbClr val="140976"/>
                </a:solidFill>
                <a:latin typeface="Meiryo UI" panose="020B0604030504040204" pitchFamily="34" charset="-128"/>
                <a:ea typeface="Meiryo UI" panose="020B0604030504040204" pitchFamily="34" charset="-128"/>
                <a:cs typeface="Segoe UI"/>
              </a:rPr>
              <a:t>プラットフォーム（</a:t>
            </a:r>
            <a:r>
              <a:rPr lang="en-US" altLang="ja-JP">
                <a:solidFill>
                  <a:srgbClr val="140976"/>
                </a:solidFill>
                <a:latin typeface="Meiryo UI" panose="020B0604030504040204" pitchFamily="34" charset="-128"/>
                <a:ea typeface="Meiryo UI" panose="020B0604030504040204" pitchFamily="34" charset="-128"/>
                <a:cs typeface="Segoe UI"/>
              </a:rPr>
              <a:t>3/3)</a:t>
            </a:r>
            <a:endParaRPr kumimoji="1" lang="ja-JP" altLang="en-US"/>
          </a:p>
        </p:txBody>
      </p:sp>
      <p:sp>
        <p:nvSpPr>
          <p:cNvPr id="5" name="コンテンツ プレースホルダー 4">
            <a:extLst>
              <a:ext uri="{FF2B5EF4-FFF2-40B4-BE49-F238E27FC236}">
                <a16:creationId xmlns:a16="http://schemas.microsoft.com/office/drawing/2014/main" id="{F20CDB19-A46F-435E-B7F9-B7AB322EEB20}"/>
              </a:ext>
            </a:extLst>
          </p:cNvPr>
          <p:cNvSpPr>
            <a:spLocks noGrp="1"/>
          </p:cNvSpPr>
          <p:nvPr>
            <p:ph idx="1"/>
          </p:nvPr>
        </p:nvSpPr>
        <p:spPr>
          <a:xfrm>
            <a:off x="430567" y="987962"/>
            <a:ext cx="10896233" cy="362274"/>
          </a:xfrm>
        </p:spPr>
        <p:txBody>
          <a:bodyPr>
            <a:normAutofit fontScale="92500" lnSpcReduction="20000"/>
          </a:bodyPr>
          <a:lstStyle/>
          <a:p>
            <a:pPr marL="0" indent="0">
              <a:buNone/>
            </a:pPr>
            <a:r>
              <a:rPr lang="ja-JP" altLang="en-US" u="sng"/>
              <a:t>データパイプライン</a:t>
            </a:r>
            <a:endParaRPr kumimoji="1" lang="ja-JP" altLang="en-US" u="sng"/>
          </a:p>
        </p:txBody>
      </p:sp>
      <p:grpSp>
        <p:nvGrpSpPr>
          <p:cNvPr id="50" name="グループ化 49">
            <a:extLst>
              <a:ext uri="{FF2B5EF4-FFF2-40B4-BE49-F238E27FC236}">
                <a16:creationId xmlns:a16="http://schemas.microsoft.com/office/drawing/2014/main" id="{FFF38B4E-30AE-456A-A7F1-E5DBABB92777}"/>
              </a:ext>
            </a:extLst>
          </p:cNvPr>
          <p:cNvGrpSpPr/>
          <p:nvPr/>
        </p:nvGrpSpPr>
        <p:grpSpPr>
          <a:xfrm>
            <a:off x="3861020" y="1310742"/>
            <a:ext cx="8007409" cy="4741864"/>
            <a:chOff x="511016" y="987598"/>
            <a:chExt cx="10203048" cy="5289280"/>
          </a:xfrm>
        </p:grpSpPr>
        <p:sp>
          <p:nvSpPr>
            <p:cNvPr id="51" name="Rounded Rectangle 5">
              <a:extLst>
                <a:ext uri="{FF2B5EF4-FFF2-40B4-BE49-F238E27FC236}">
                  <a16:creationId xmlns:a16="http://schemas.microsoft.com/office/drawing/2014/main" id="{3680D248-1493-4F6D-AEB6-6A04D20A328B}"/>
                </a:ext>
              </a:extLst>
            </p:cNvPr>
            <p:cNvSpPr/>
            <p:nvPr/>
          </p:nvSpPr>
          <p:spPr>
            <a:xfrm>
              <a:off x="530628" y="2270223"/>
              <a:ext cx="1430128" cy="568113"/>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Lambda</a:t>
              </a:r>
            </a:p>
          </p:txBody>
        </p:sp>
        <p:sp>
          <p:nvSpPr>
            <p:cNvPr id="52" name="Rounded Rectangle 6">
              <a:extLst>
                <a:ext uri="{FF2B5EF4-FFF2-40B4-BE49-F238E27FC236}">
                  <a16:creationId xmlns:a16="http://schemas.microsoft.com/office/drawing/2014/main" id="{D6CAB36C-8187-4AAA-9FC2-63859BE97B32}"/>
                </a:ext>
              </a:extLst>
            </p:cNvPr>
            <p:cNvSpPr/>
            <p:nvPr/>
          </p:nvSpPr>
          <p:spPr>
            <a:xfrm>
              <a:off x="511016" y="1048000"/>
              <a:ext cx="1430128" cy="596485"/>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Trip Booking Database</a:t>
              </a:r>
            </a:p>
          </p:txBody>
        </p:sp>
        <p:sp>
          <p:nvSpPr>
            <p:cNvPr id="53" name="Rounded Rectangle 7">
              <a:extLst>
                <a:ext uri="{FF2B5EF4-FFF2-40B4-BE49-F238E27FC236}">
                  <a16:creationId xmlns:a16="http://schemas.microsoft.com/office/drawing/2014/main" id="{F8475177-01BA-43F0-B1F8-160BE5372039}"/>
                </a:ext>
              </a:extLst>
            </p:cNvPr>
            <p:cNvSpPr/>
            <p:nvPr/>
          </p:nvSpPr>
          <p:spPr>
            <a:xfrm>
              <a:off x="2838125" y="2224083"/>
              <a:ext cx="1582659" cy="609441"/>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AWS S3</a:t>
              </a:r>
            </a:p>
          </p:txBody>
        </p:sp>
        <p:sp>
          <p:nvSpPr>
            <p:cNvPr id="54" name="Rounded Rectangle 8">
              <a:extLst>
                <a:ext uri="{FF2B5EF4-FFF2-40B4-BE49-F238E27FC236}">
                  <a16:creationId xmlns:a16="http://schemas.microsoft.com/office/drawing/2014/main" id="{CE85A24A-3699-4588-809D-EDA83ADFBA56}"/>
                </a:ext>
              </a:extLst>
            </p:cNvPr>
            <p:cNvSpPr/>
            <p:nvPr/>
          </p:nvSpPr>
          <p:spPr>
            <a:xfrm>
              <a:off x="8934434" y="987598"/>
              <a:ext cx="1430128" cy="625011"/>
            </a:xfrm>
            <a:prstGeom prst="roundRect">
              <a:avLst/>
            </a:prstGeom>
            <a:solidFill>
              <a:srgbClr val="ED7D3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AWS Glue job</a:t>
              </a:r>
            </a:p>
          </p:txBody>
        </p:sp>
        <p:sp>
          <p:nvSpPr>
            <p:cNvPr id="55" name="Rounded Rectangle 9">
              <a:extLst>
                <a:ext uri="{FF2B5EF4-FFF2-40B4-BE49-F238E27FC236}">
                  <a16:creationId xmlns:a16="http://schemas.microsoft.com/office/drawing/2014/main" id="{05CD7057-4360-4B53-8F6B-90EFF4F4F04B}"/>
                </a:ext>
              </a:extLst>
            </p:cNvPr>
            <p:cNvSpPr/>
            <p:nvPr/>
          </p:nvSpPr>
          <p:spPr>
            <a:xfrm>
              <a:off x="8934434" y="3566086"/>
              <a:ext cx="1430128" cy="607841"/>
            </a:xfrm>
            <a:prstGeom prst="roundRect">
              <a:avLst/>
            </a:prstGeom>
            <a:solidFill>
              <a:srgbClr val="ED7D3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AWS S3</a:t>
              </a:r>
            </a:p>
          </p:txBody>
        </p:sp>
        <p:sp>
          <p:nvSpPr>
            <p:cNvPr id="56" name="Notched Right Arrow 12">
              <a:extLst>
                <a:ext uri="{FF2B5EF4-FFF2-40B4-BE49-F238E27FC236}">
                  <a16:creationId xmlns:a16="http://schemas.microsoft.com/office/drawing/2014/main" id="{C08C6E56-E2F0-4169-B2FA-398AF7B8CA65}"/>
                </a:ext>
              </a:extLst>
            </p:cNvPr>
            <p:cNvSpPr/>
            <p:nvPr/>
          </p:nvSpPr>
          <p:spPr>
            <a:xfrm>
              <a:off x="2094719" y="2345561"/>
              <a:ext cx="621049"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57" name="Notched Right Arrow 15">
              <a:extLst>
                <a:ext uri="{FF2B5EF4-FFF2-40B4-BE49-F238E27FC236}">
                  <a16:creationId xmlns:a16="http://schemas.microsoft.com/office/drawing/2014/main" id="{B97D039D-352D-4624-9D5B-F3841D8A30AD}"/>
                </a:ext>
              </a:extLst>
            </p:cNvPr>
            <p:cNvSpPr/>
            <p:nvPr/>
          </p:nvSpPr>
          <p:spPr>
            <a:xfrm>
              <a:off x="8477938" y="1163699"/>
              <a:ext cx="30472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58" name="TextBox 18">
              <a:extLst>
                <a:ext uri="{FF2B5EF4-FFF2-40B4-BE49-F238E27FC236}">
                  <a16:creationId xmlns:a16="http://schemas.microsoft.com/office/drawing/2014/main" id="{C374DE48-0CA5-4B95-B090-5B2A98E59828}"/>
                </a:ext>
              </a:extLst>
            </p:cNvPr>
            <p:cNvSpPr txBox="1"/>
            <p:nvPr/>
          </p:nvSpPr>
          <p:spPr bwMode="auto">
            <a:xfrm>
              <a:off x="2853219" y="2880026"/>
              <a:ext cx="1813333" cy="239851"/>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Raw data folder</a:t>
              </a:r>
            </a:p>
          </p:txBody>
        </p:sp>
        <p:sp>
          <p:nvSpPr>
            <p:cNvPr id="59" name="TextBox 19">
              <a:extLst>
                <a:ext uri="{FF2B5EF4-FFF2-40B4-BE49-F238E27FC236}">
                  <a16:creationId xmlns:a16="http://schemas.microsoft.com/office/drawing/2014/main" id="{39395689-55B3-4032-8805-49030843F484}"/>
                </a:ext>
              </a:extLst>
            </p:cNvPr>
            <p:cNvSpPr txBox="1"/>
            <p:nvPr/>
          </p:nvSpPr>
          <p:spPr bwMode="auto">
            <a:xfrm>
              <a:off x="8912763" y="1680957"/>
              <a:ext cx="1557115" cy="479702"/>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Validate null data, formatting data</a:t>
              </a:r>
            </a:p>
          </p:txBody>
        </p:sp>
        <p:sp>
          <p:nvSpPr>
            <p:cNvPr id="60" name="TextBox 21">
              <a:extLst>
                <a:ext uri="{FF2B5EF4-FFF2-40B4-BE49-F238E27FC236}">
                  <a16:creationId xmlns:a16="http://schemas.microsoft.com/office/drawing/2014/main" id="{E76D2414-4AF3-424E-88F4-9FB701D3ED76}"/>
                </a:ext>
              </a:extLst>
            </p:cNvPr>
            <p:cNvSpPr txBox="1"/>
            <p:nvPr/>
          </p:nvSpPr>
          <p:spPr bwMode="auto">
            <a:xfrm>
              <a:off x="8950019" y="4205942"/>
              <a:ext cx="1764045" cy="239851"/>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Store staging data</a:t>
              </a:r>
            </a:p>
          </p:txBody>
        </p:sp>
        <p:sp>
          <p:nvSpPr>
            <p:cNvPr id="61" name="Notched Right Arrow 23">
              <a:extLst>
                <a:ext uri="{FF2B5EF4-FFF2-40B4-BE49-F238E27FC236}">
                  <a16:creationId xmlns:a16="http://schemas.microsoft.com/office/drawing/2014/main" id="{A3CACDBA-2588-4552-8962-551A475460F5}"/>
                </a:ext>
              </a:extLst>
            </p:cNvPr>
            <p:cNvSpPr/>
            <p:nvPr/>
          </p:nvSpPr>
          <p:spPr>
            <a:xfrm rot="5400000">
              <a:off x="9022485" y="2714693"/>
              <a:ext cx="1254025" cy="365086"/>
            </a:xfrm>
            <a:prstGeom prst="notchedRightArrow">
              <a:avLst/>
            </a:prstGeom>
            <a:solidFill>
              <a:srgbClr val="ED7D3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62" name="Rounded Rectangle 62">
              <a:extLst>
                <a:ext uri="{FF2B5EF4-FFF2-40B4-BE49-F238E27FC236}">
                  <a16:creationId xmlns:a16="http://schemas.microsoft.com/office/drawing/2014/main" id="{FB178FC9-A0E6-4DD6-BB95-1AB4B0AABF03}"/>
                </a:ext>
              </a:extLst>
            </p:cNvPr>
            <p:cNvSpPr/>
            <p:nvPr/>
          </p:nvSpPr>
          <p:spPr>
            <a:xfrm>
              <a:off x="4862580" y="1011286"/>
              <a:ext cx="1430128" cy="612645"/>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AWS Glue Crawler</a:t>
              </a:r>
            </a:p>
          </p:txBody>
        </p:sp>
        <p:sp>
          <p:nvSpPr>
            <p:cNvPr id="63" name="TextBox 64">
              <a:extLst>
                <a:ext uri="{FF2B5EF4-FFF2-40B4-BE49-F238E27FC236}">
                  <a16:creationId xmlns:a16="http://schemas.microsoft.com/office/drawing/2014/main" id="{76FE32DA-7F46-4582-9D5E-7D0F9CF7F1A6}"/>
                </a:ext>
              </a:extLst>
            </p:cNvPr>
            <p:cNvSpPr txBox="1"/>
            <p:nvPr/>
          </p:nvSpPr>
          <p:spPr bwMode="auto">
            <a:xfrm>
              <a:off x="561009" y="5753085"/>
              <a:ext cx="1538315" cy="239851"/>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Sensor data</a:t>
              </a:r>
            </a:p>
          </p:txBody>
        </p:sp>
        <p:sp>
          <p:nvSpPr>
            <p:cNvPr id="64" name="TextBox 65">
              <a:extLst>
                <a:ext uri="{FF2B5EF4-FFF2-40B4-BE49-F238E27FC236}">
                  <a16:creationId xmlns:a16="http://schemas.microsoft.com/office/drawing/2014/main" id="{1D1216A7-610F-4DB2-B91F-C2B8ED35F131}"/>
                </a:ext>
              </a:extLst>
            </p:cNvPr>
            <p:cNvSpPr txBox="1"/>
            <p:nvPr/>
          </p:nvSpPr>
          <p:spPr bwMode="auto">
            <a:xfrm>
              <a:off x="561009" y="2917414"/>
              <a:ext cx="1461780" cy="239851"/>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Get search logs</a:t>
              </a:r>
            </a:p>
          </p:txBody>
        </p:sp>
        <p:sp>
          <p:nvSpPr>
            <p:cNvPr id="65" name="Rounded Rectangle 57">
              <a:extLst>
                <a:ext uri="{FF2B5EF4-FFF2-40B4-BE49-F238E27FC236}">
                  <a16:creationId xmlns:a16="http://schemas.microsoft.com/office/drawing/2014/main" id="{F3C87043-B155-4FF4-B052-AA9A225D53D0}"/>
                </a:ext>
              </a:extLst>
            </p:cNvPr>
            <p:cNvSpPr/>
            <p:nvPr/>
          </p:nvSpPr>
          <p:spPr>
            <a:xfrm>
              <a:off x="545864" y="3558757"/>
              <a:ext cx="1430128" cy="568113"/>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Lambda</a:t>
              </a:r>
            </a:p>
          </p:txBody>
        </p:sp>
        <p:sp>
          <p:nvSpPr>
            <p:cNvPr id="66" name="TextBox 58">
              <a:extLst>
                <a:ext uri="{FF2B5EF4-FFF2-40B4-BE49-F238E27FC236}">
                  <a16:creationId xmlns:a16="http://schemas.microsoft.com/office/drawing/2014/main" id="{1574A439-5649-4489-A0FE-DEC1231A9377}"/>
                </a:ext>
              </a:extLst>
            </p:cNvPr>
            <p:cNvSpPr txBox="1"/>
            <p:nvPr/>
          </p:nvSpPr>
          <p:spPr bwMode="auto">
            <a:xfrm>
              <a:off x="545863" y="4232852"/>
              <a:ext cx="1882559" cy="188819"/>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Exporting user info</a:t>
              </a:r>
            </a:p>
          </p:txBody>
        </p:sp>
        <p:sp>
          <p:nvSpPr>
            <p:cNvPr id="67" name="Notched Right Arrow 72">
              <a:extLst>
                <a:ext uri="{FF2B5EF4-FFF2-40B4-BE49-F238E27FC236}">
                  <a16:creationId xmlns:a16="http://schemas.microsoft.com/office/drawing/2014/main" id="{3E84124E-AFBD-4745-8D91-5BFD641C5F04}"/>
                </a:ext>
              </a:extLst>
            </p:cNvPr>
            <p:cNvSpPr/>
            <p:nvPr/>
          </p:nvSpPr>
          <p:spPr>
            <a:xfrm rot="19155835">
              <a:off x="2022497" y="3214602"/>
              <a:ext cx="734972"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68" name="Notched Right Arrow 73">
              <a:extLst>
                <a:ext uri="{FF2B5EF4-FFF2-40B4-BE49-F238E27FC236}">
                  <a16:creationId xmlns:a16="http://schemas.microsoft.com/office/drawing/2014/main" id="{3C83CA61-967B-459D-9D74-18E83A8199F9}"/>
                </a:ext>
              </a:extLst>
            </p:cNvPr>
            <p:cNvSpPr/>
            <p:nvPr/>
          </p:nvSpPr>
          <p:spPr>
            <a:xfrm>
              <a:off x="2079458" y="1175571"/>
              <a:ext cx="2675876"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69" name="Notched Right Arrow 74">
              <a:extLst>
                <a:ext uri="{FF2B5EF4-FFF2-40B4-BE49-F238E27FC236}">
                  <a16:creationId xmlns:a16="http://schemas.microsoft.com/office/drawing/2014/main" id="{E19E54B4-668C-417A-B263-3D28AA7BA062}"/>
                </a:ext>
              </a:extLst>
            </p:cNvPr>
            <p:cNvSpPr/>
            <p:nvPr/>
          </p:nvSpPr>
          <p:spPr>
            <a:xfrm rot="19155835">
              <a:off x="4412045" y="1910547"/>
              <a:ext cx="973811"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70" name="Rounded Rectangle 75">
              <a:extLst>
                <a:ext uri="{FF2B5EF4-FFF2-40B4-BE49-F238E27FC236}">
                  <a16:creationId xmlns:a16="http://schemas.microsoft.com/office/drawing/2014/main" id="{4F92D9A8-3844-4646-8C7D-378329B6BBE7}"/>
                </a:ext>
              </a:extLst>
            </p:cNvPr>
            <p:cNvSpPr/>
            <p:nvPr/>
          </p:nvSpPr>
          <p:spPr>
            <a:xfrm>
              <a:off x="6898507" y="1005102"/>
              <a:ext cx="1430128" cy="625011"/>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AWS Glue Data Catalog</a:t>
              </a:r>
            </a:p>
          </p:txBody>
        </p:sp>
        <p:sp>
          <p:nvSpPr>
            <p:cNvPr id="71" name="Notched Right Arrow 76">
              <a:extLst>
                <a:ext uri="{FF2B5EF4-FFF2-40B4-BE49-F238E27FC236}">
                  <a16:creationId xmlns:a16="http://schemas.microsoft.com/office/drawing/2014/main" id="{4D721830-6F91-4411-B690-8B541314B143}"/>
                </a:ext>
              </a:extLst>
            </p:cNvPr>
            <p:cNvSpPr/>
            <p:nvPr/>
          </p:nvSpPr>
          <p:spPr>
            <a:xfrm>
              <a:off x="6399955" y="1164917"/>
              <a:ext cx="348014"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72" name="Rounded Rectangle 77">
              <a:extLst>
                <a:ext uri="{FF2B5EF4-FFF2-40B4-BE49-F238E27FC236}">
                  <a16:creationId xmlns:a16="http://schemas.microsoft.com/office/drawing/2014/main" id="{1AC3FED1-CF68-4D9E-AC63-AC5F3640D514}"/>
                </a:ext>
              </a:extLst>
            </p:cNvPr>
            <p:cNvSpPr/>
            <p:nvPr/>
          </p:nvSpPr>
          <p:spPr>
            <a:xfrm>
              <a:off x="530628" y="5047669"/>
              <a:ext cx="1430128" cy="625011"/>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Sensor</a:t>
              </a:r>
            </a:p>
          </p:txBody>
        </p:sp>
        <p:sp>
          <p:nvSpPr>
            <p:cNvPr id="73" name="Notched Right Arrow 78">
              <a:extLst>
                <a:ext uri="{FF2B5EF4-FFF2-40B4-BE49-F238E27FC236}">
                  <a16:creationId xmlns:a16="http://schemas.microsoft.com/office/drawing/2014/main" id="{3447D723-8CF6-485F-B612-F496528B334E}"/>
                </a:ext>
              </a:extLst>
            </p:cNvPr>
            <p:cNvSpPr/>
            <p:nvPr/>
          </p:nvSpPr>
          <p:spPr>
            <a:xfrm rot="18217578">
              <a:off x="1643009" y="3989237"/>
              <a:ext cx="2105407" cy="365086"/>
            </a:xfrm>
            <a:prstGeom prst="notched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74" name="Rounded Rectangle 80">
              <a:extLst>
                <a:ext uri="{FF2B5EF4-FFF2-40B4-BE49-F238E27FC236}">
                  <a16:creationId xmlns:a16="http://schemas.microsoft.com/office/drawing/2014/main" id="{7AC78FF6-CD14-48A9-9204-38763053F6DD}"/>
                </a:ext>
              </a:extLst>
            </p:cNvPr>
            <p:cNvSpPr/>
            <p:nvPr/>
          </p:nvSpPr>
          <p:spPr>
            <a:xfrm>
              <a:off x="6971785" y="3561282"/>
              <a:ext cx="1430128" cy="612645"/>
            </a:xfrm>
            <a:prstGeom prst="roundRect">
              <a:avLst/>
            </a:prstGeom>
            <a:solidFill>
              <a:srgbClr val="ED7D3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AWS Glue Crawler</a:t>
              </a:r>
            </a:p>
          </p:txBody>
        </p:sp>
        <p:sp>
          <p:nvSpPr>
            <p:cNvPr id="75" name="Notched Right Arrow 81">
              <a:extLst>
                <a:ext uri="{FF2B5EF4-FFF2-40B4-BE49-F238E27FC236}">
                  <a16:creationId xmlns:a16="http://schemas.microsoft.com/office/drawing/2014/main" id="{6243B36C-6161-4E94-9AB7-E1B116175A03}"/>
                </a:ext>
              </a:extLst>
            </p:cNvPr>
            <p:cNvSpPr/>
            <p:nvPr/>
          </p:nvSpPr>
          <p:spPr>
            <a:xfrm rot="10800000">
              <a:off x="8515813" y="3648028"/>
              <a:ext cx="304721" cy="365086"/>
            </a:xfrm>
            <a:prstGeom prst="notchedRightArrow">
              <a:avLst/>
            </a:prstGeom>
            <a:solidFill>
              <a:srgbClr val="ED7D3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76" name="TextBox 82">
              <a:extLst>
                <a:ext uri="{FF2B5EF4-FFF2-40B4-BE49-F238E27FC236}">
                  <a16:creationId xmlns:a16="http://schemas.microsoft.com/office/drawing/2014/main" id="{B256108B-BCB5-4577-A78E-E4B843D22430}"/>
                </a:ext>
              </a:extLst>
            </p:cNvPr>
            <p:cNvSpPr txBox="1"/>
            <p:nvPr/>
          </p:nvSpPr>
          <p:spPr bwMode="auto">
            <a:xfrm>
              <a:off x="5423828" y="1701277"/>
              <a:ext cx="976127" cy="479702"/>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Read data metadata</a:t>
              </a:r>
            </a:p>
          </p:txBody>
        </p:sp>
        <p:sp>
          <p:nvSpPr>
            <p:cNvPr id="77" name="TextBox 83">
              <a:extLst>
                <a:ext uri="{FF2B5EF4-FFF2-40B4-BE49-F238E27FC236}">
                  <a16:creationId xmlns:a16="http://schemas.microsoft.com/office/drawing/2014/main" id="{5D98332B-6AAC-4866-A77D-62E11917524C}"/>
                </a:ext>
              </a:extLst>
            </p:cNvPr>
            <p:cNvSpPr txBox="1"/>
            <p:nvPr/>
          </p:nvSpPr>
          <p:spPr bwMode="auto">
            <a:xfrm>
              <a:off x="7198785" y="4205942"/>
              <a:ext cx="976127" cy="479702"/>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Read data metadata</a:t>
              </a:r>
            </a:p>
          </p:txBody>
        </p:sp>
        <p:sp>
          <p:nvSpPr>
            <p:cNvPr id="78" name="Notched Right Arrow 84">
              <a:extLst>
                <a:ext uri="{FF2B5EF4-FFF2-40B4-BE49-F238E27FC236}">
                  <a16:creationId xmlns:a16="http://schemas.microsoft.com/office/drawing/2014/main" id="{E55639A4-E3B2-477B-AF7E-3F0B241E62F9}"/>
                </a:ext>
              </a:extLst>
            </p:cNvPr>
            <p:cNvSpPr/>
            <p:nvPr/>
          </p:nvSpPr>
          <p:spPr>
            <a:xfrm rot="16200000">
              <a:off x="7147094" y="2648580"/>
              <a:ext cx="1121800" cy="365086"/>
            </a:xfrm>
            <a:prstGeom prst="notchedRightArrow">
              <a:avLst/>
            </a:prstGeom>
            <a:solidFill>
              <a:srgbClr val="ED7D3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79" name="Notched Right Arrow 85">
              <a:extLst>
                <a:ext uri="{FF2B5EF4-FFF2-40B4-BE49-F238E27FC236}">
                  <a16:creationId xmlns:a16="http://schemas.microsoft.com/office/drawing/2014/main" id="{8D3CD863-4612-4582-A324-99C02A7BBD4F}"/>
                </a:ext>
              </a:extLst>
            </p:cNvPr>
            <p:cNvSpPr/>
            <p:nvPr/>
          </p:nvSpPr>
          <p:spPr>
            <a:xfrm rot="7122994">
              <a:off x="5863322" y="2640815"/>
              <a:ext cx="1349304" cy="365086"/>
            </a:xfrm>
            <a:prstGeom prst="notchedRightArrow">
              <a:avLst/>
            </a:prstGeom>
            <a:solidFill>
              <a:srgbClr val="FFC00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80" name="Rounded Rectangle 86">
              <a:extLst>
                <a:ext uri="{FF2B5EF4-FFF2-40B4-BE49-F238E27FC236}">
                  <a16:creationId xmlns:a16="http://schemas.microsoft.com/office/drawing/2014/main" id="{9878EA3A-3229-41FE-96F8-F9DC31D15AFE}"/>
                </a:ext>
              </a:extLst>
            </p:cNvPr>
            <p:cNvSpPr/>
            <p:nvPr/>
          </p:nvSpPr>
          <p:spPr>
            <a:xfrm>
              <a:off x="4862580" y="3539774"/>
              <a:ext cx="1430128" cy="612645"/>
            </a:xfrm>
            <a:prstGeom prst="roundRect">
              <a:avLst/>
            </a:prstGeom>
            <a:solidFill>
              <a:srgbClr val="FFC00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AWS Glue job</a:t>
              </a:r>
            </a:p>
          </p:txBody>
        </p:sp>
        <p:sp>
          <p:nvSpPr>
            <p:cNvPr id="81" name="TextBox 87">
              <a:extLst>
                <a:ext uri="{FF2B5EF4-FFF2-40B4-BE49-F238E27FC236}">
                  <a16:creationId xmlns:a16="http://schemas.microsoft.com/office/drawing/2014/main" id="{16EF3C55-5D02-4D29-A2D0-3B0689196B98}"/>
                </a:ext>
              </a:extLst>
            </p:cNvPr>
            <p:cNvSpPr txBox="1"/>
            <p:nvPr/>
          </p:nvSpPr>
          <p:spPr bwMode="auto">
            <a:xfrm>
              <a:off x="5089580" y="4184433"/>
              <a:ext cx="976127" cy="719552"/>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Combine and enrich data</a:t>
              </a:r>
            </a:p>
          </p:txBody>
        </p:sp>
        <p:sp>
          <p:nvSpPr>
            <p:cNvPr id="82" name="TextBox 88">
              <a:extLst>
                <a:ext uri="{FF2B5EF4-FFF2-40B4-BE49-F238E27FC236}">
                  <a16:creationId xmlns:a16="http://schemas.microsoft.com/office/drawing/2014/main" id="{EAFCF215-5A76-4B3B-94F4-8A8BB0882120}"/>
                </a:ext>
              </a:extLst>
            </p:cNvPr>
            <p:cNvSpPr txBox="1"/>
            <p:nvPr/>
          </p:nvSpPr>
          <p:spPr bwMode="auto">
            <a:xfrm>
              <a:off x="6898506" y="1676022"/>
              <a:ext cx="1430128" cy="479702"/>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Store data metadata</a:t>
              </a:r>
            </a:p>
          </p:txBody>
        </p:sp>
        <p:sp>
          <p:nvSpPr>
            <p:cNvPr id="83" name="Rounded Rectangle 89">
              <a:extLst>
                <a:ext uri="{FF2B5EF4-FFF2-40B4-BE49-F238E27FC236}">
                  <a16:creationId xmlns:a16="http://schemas.microsoft.com/office/drawing/2014/main" id="{AB7F6DC2-6043-4D4C-BC64-2EEE7B704C98}"/>
                </a:ext>
              </a:extLst>
            </p:cNvPr>
            <p:cNvSpPr/>
            <p:nvPr/>
          </p:nvSpPr>
          <p:spPr>
            <a:xfrm>
              <a:off x="4863312" y="5081434"/>
              <a:ext cx="1430128" cy="612645"/>
            </a:xfrm>
            <a:prstGeom prst="roundRect">
              <a:avLst/>
            </a:prstGeom>
            <a:solidFill>
              <a:srgbClr val="FFC00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AWS Glue Crawler</a:t>
              </a:r>
            </a:p>
          </p:txBody>
        </p:sp>
        <p:sp>
          <p:nvSpPr>
            <p:cNvPr id="84" name="Rounded Rectangle 90">
              <a:extLst>
                <a:ext uri="{FF2B5EF4-FFF2-40B4-BE49-F238E27FC236}">
                  <a16:creationId xmlns:a16="http://schemas.microsoft.com/office/drawing/2014/main" id="{E4A56043-BF67-4C3A-9689-49243DEAEF2C}"/>
                </a:ext>
              </a:extLst>
            </p:cNvPr>
            <p:cNvSpPr/>
            <p:nvPr/>
          </p:nvSpPr>
          <p:spPr>
            <a:xfrm>
              <a:off x="6971784" y="5093978"/>
              <a:ext cx="1430128" cy="625011"/>
            </a:xfrm>
            <a:prstGeom prst="roundRect">
              <a:avLst/>
            </a:prstGeom>
            <a:solidFill>
              <a:srgbClr val="FFC00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AWS Glue Data Catalog</a:t>
              </a:r>
            </a:p>
          </p:txBody>
        </p:sp>
        <p:sp>
          <p:nvSpPr>
            <p:cNvPr id="85" name="Notched Right Arrow 91">
              <a:extLst>
                <a:ext uri="{FF2B5EF4-FFF2-40B4-BE49-F238E27FC236}">
                  <a16:creationId xmlns:a16="http://schemas.microsoft.com/office/drawing/2014/main" id="{129DA7C3-2FC2-40E5-9D75-887046BD2DC7}"/>
                </a:ext>
              </a:extLst>
            </p:cNvPr>
            <p:cNvSpPr/>
            <p:nvPr/>
          </p:nvSpPr>
          <p:spPr>
            <a:xfrm>
              <a:off x="6400687" y="5235065"/>
              <a:ext cx="348014" cy="365086"/>
            </a:xfrm>
            <a:prstGeom prst="notchedRightArrow">
              <a:avLst/>
            </a:prstGeom>
            <a:solidFill>
              <a:srgbClr val="FFC00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86" name="TextBox 93">
              <a:extLst>
                <a:ext uri="{FF2B5EF4-FFF2-40B4-BE49-F238E27FC236}">
                  <a16:creationId xmlns:a16="http://schemas.microsoft.com/office/drawing/2014/main" id="{41693F67-6CFF-4D05-8018-9FF73127A14A}"/>
                </a:ext>
              </a:extLst>
            </p:cNvPr>
            <p:cNvSpPr txBox="1"/>
            <p:nvPr/>
          </p:nvSpPr>
          <p:spPr bwMode="auto">
            <a:xfrm>
              <a:off x="6971050" y="5797176"/>
              <a:ext cx="1430128" cy="479702"/>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Store data metadata</a:t>
              </a:r>
            </a:p>
          </p:txBody>
        </p:sp>
        <p:sp>
          <p:nvSpPr>
            <p:cNvPr id="87" name="Rounded Rectangle 94">
              <a:extLst>
                <a:ext uri="{FF2B5EF4-FFF2-40B4-BE49-F238E27FC236}">
                  <a16:creationId xmlns:a16="http://schemas.microsoft.com/office/drawing/2014/main" id="{8F22FB12-4AA4-4C23-A836-5EC0F697DDE8}"/>
                </a:ext>
              </a:extLst>
            </p:cNvPr>
            <p:cNvSpPr/>
            <p:nvPr/>
          </p:nvSpPr>
          <p:spPr>
            <a:xfrm>
              <a:off x="2838125" y="5083048"/>
              <a:ext cx="1430128" cy="607841"/>
            </a:xfrm>
            <a:prstGeom prst="roundRect">
              <a:avLst/>
            </a:prstGeom>
            <a:solidFill>
              <a:srgbClr val="FFC00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AWS S3</a:t>
              </a:r>
            </a:p>
          </p:txBody>
        </p:sp>
        <p:sp>
          <p:nvSpPr>
            <p:cNvPr id="88" name="TextBox 95">
              <a:extLst>
                <a:ext uri="{FF2B5EF4-FFF2-40B4-BE49-F238E27FC236}">
                  <a16:creationId xmlns:a16="http://schemas.microsoft.com/office/drawing/2014/main" id="{7AC2C81A-F105-4473-99B3-6E9652FE715F}"/>
                </a:ext>
              </a:extLst>
            </p:cNvPr>
            <p:cNvSpPr txBox="1"/>
            <p:nvPr/>
          </p:nvSpPr>
          <p:spPr bwMode="auto">
            <a:xfrm>
              <a:off x="2872836" y="5704537"/>
              <a:ext cx="1764045" cy="239851"/>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Store hub data</a:t>
              </a:r>
            </a:p>
          </p:txBody>
        </p:sp>
        <p:sp>
          <p:nvSpPr>
            <p:cNvPr id="89" name="Notched Right Arrow 96">
              <a:extLst>
                <a:ext uri="{FF2B5EF4-FFF2-40B4-BE49-F238E27FC236}">
                  <a16:creationId xmlns:a16="http://schemas.microsoft.com/office/drawing/2014/main" id="{505AF1EC-0081-457C-9E6B-EB87D2549E57}"/>
                </a:ext>
              </a:extLst>
            </p:cNvPr>
            <p:cNvSpPr/>
            <p:nvPr/>
          </p:nvSpPr>
          <p:spPr>
            <a:xfrm rot="7995762">
              <a:off x="3616477" y="4328499"/>
              <a:ext cx="1349304" cy="365086"/>
            </a:xfrm>
            <a:prstGeom prst="notchedRightArrow">
              <a:avLst/>
            </a:prstGeom>
            <a:solidFill>
              <a:srgbClr val="FFC00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90" name="Notched Right Arrow 97">
              <a:extLst>
                <a:ext uri="{FF2B5EF4-FFF2-40B4-BE49-F238E27FC236}">
                  <a16:creationId xmlns:a16="http://schemas.microsoft.com/office/drawing/2014/main" id="{46DB494C-8F9B-40D2-B59E-D4A8B804ECD9}"/>
                </a:ext>
              </a:extLst>
            </p:cNvPr>
            <p:cNvSpPr/>
            <p:nvPr/>
          </p:nvSpPr>
          <p:spPr>
            <a:xfrm>
              <a:off x="4398608" y="5220970"/>
              <a:ext cx="348014" cy="365086"/>
            </a:xfrm>
            <a:prstGeom prst="notchedRightArrow">
              <a:avLst/>
            </a:prstGeom>
            <a:solidFill>
              <a:srgbClr val="FFC00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sp>
          <p:nvSpPr>
            <p:cNvPr id="91" name="Rounded Rectangle 98">
              <a:extLst>
                <a:ext uri="{FF2B5EF4-FFF2-40B4-BE49-F238E27FC236}">
                  <a16:creationId xmlns:a16="http://schemas.microsoft.com/office/drawing/2014/main" id="{DA4AA350-2D10-4E26-8E9E-783F64567740}"/>
                </a:ext>
              </a:extLst>
            </p:cNvPr>
            <p:cNvSpPr/>
            <p:nvPr/>
          </p:nvSpPr>
          <p:spPr>
            <a:xfrm>
              <a:off x="8950018" y="5078244"/>
              <a:ext cx="1430128" cy="612645"/>
            </a:xfrm>
            <a:prstGeom prst="roundRect">
              <a:avLst/>
            </a:prstGeom>
            <a:solidFill>
              <a:srgbClr val="FFC00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mn-ea"/>
                  <a:cs typeface="+mn-cs"/>
                </a:rPr>
                <a:t>AWS Athena</a:t>
              </a:r>
            </a:p>
          </p:txBody>
        </p:sp>
        <p:sp>
          <p:nvSpPr>
            <p:cNvPr id="92" name="TextBox 99">
              <a:extLst>
                <a:ext uri="{FF2B5EF4-FFF2-40B4-BE49-F238E27FC236}">
                  <a16:creationId xmlns:a16="http://schemas.microsoft.com/office/drawing/2014/main" id="{BBDDD272-80BF-4360-A599-8F28ACDF8DE6}"/>
                </a:ext>
              </a:extLst>
            </p:cNvPr>
            <p:cNvSpPr txBox="1"/>
            <p:nvPr/>
          </p:nvSpPr>
          <p:spPr bwMode="auto">
            <a:xfrm>
              <a:off x="8978891" y="5810687"/>
              <a:ext cx="976127" cy="239851"/>
            </a:xfrm>
            <a:prstGeom prst="rect">
              <a:avLst/>
            </a:prstGeom>
            <a:noFill/>
            <a:ln w="9525">
              <a:noFill/>
              <a:miter lim="800000"/>
              <a:headEnd/>
              <a:tailEnd/>
            </a:ln>
          </p:spPr>
          <p:txBody>
            <a:bodyPr wrap="square" lIns="0" tIns="0" rIns="0" bIns="0" rtlCol="0" anchor="t" anchorCtr="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black"/>
                  </a:solidFill>
                  <a:effectLst/>
                  <a:uLnTx/>
                  <a:uFillTx/>
                  <a:latin typeface="+mn-ea"/>
                  <a:cs typeface="Daimler CS"/>
                </a:rPr>
                <a:t>Query data</a:t>
              </a:r>
            </a:p>
          </p:txBody>
        </p:sp>
        <p:sp>
          <p:nvSpPr>
            <p:cNvPr id="93" name="Notched Right Arrow 100">
              <a:extLst>
                <a:ext uri="{FF2B5EF4-FFF2-40B4-BE49-F238E27FC236}">
                  <a16:creationId xmlns:a16="http://schemas.microsoft.com/office/drawing/2014/main" id="{B6D723F8-AC20-46BD-A118-3F8D3000A68A}"/>
                </a:ext>
              </a:extLst>
            </p:cNvPr>
            <p:cNvSpPr/>
            <p:nvPr/>
          </p:nvSpPr>
          <p:spPr>
            <a:xfrm>
              <a:off x="8477938" y="5202023"/>
              <a:ext cx="348014" cy="365086"/>
            </a:xfrm>
            <a:prstGeom prst="notchedRightArrow">
              <a:avLst/>
            </a:prstGeom>
            <a:solidFill>
              <a:srgbClr val="FFC00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n-ea"/>
                <a:cs typeface="+mn-cs"/>
              </a:endParaRPr>
            </a:p>
          </p:txBody>
        </p:sp>
      </p:grpSp>
      <p:grpSp>
        <p:nvGrpSpPr>
          <p:cNvPr id="98" name="グループ化 97">
            <a:extLst>
              <a:ext uri="{FF2B5EF4-FFF2-40B4-BE49-F238E27FC236}">
                <a16:creationId xmlns:a16="http://schemas.microsoft.com/office/drawing/2014/main" id="{8F579B19-8FA4-4A9A-8196-93D7CFF51AC2}"/>
              </a:ext>
            </a:extLst>
          </p:cNvPr>
          <p:cNvGrpSpPr/>
          <p:nvPr/>
        </p:nvGrpSpPr>
        <p:grpSpPr>
          <a:xfrm>
            <a:off x="8126216" y="411192"/>
            <a:ext cx="2655613" cy="314310"/>
            <a:chOff x="11284605" y="1946"/>
            <a:chExt cx="2655613" cy="314310"/>
          </a:xfrm>
        </p:grpSpPr>
        <p:sp>
          <p:nvSpPr>
            <p:cNvPr id="99" name="Rounded Rectangle 101">
              <a:extLst>
                <a:ext uri="{FF2B5EF4-FFF2-40B4-BE49-F238E27FC236}">
                  <a16:creationId xmlns:a16="http://schemas.microsoft.com/office/drawing/2014/main" id="{69888955-66DC-4657-8FF2-0DE19B1228C4}"/>
                </a:ext>
              </a:extLst>
            </p:cNvPr>
            <p:cNvSpPr/>
            <p:nvPr/>
          </p:nvSpPr>
          <p:spPr>
            <a:xfrm>
              <a:off x="13147460" y="1946"/>
              <a:ext cx="792758" cy="301576"/>
            </a:xfrm>
            <a:prstGeom prst="roundRect">
              <a:avLst/>
            </a:prstGeom>
            <a:solidFill>
              <a:srgbClr val="FFC00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Hub layer</a:t>
              </a:r>
            </a:p>
          </p:txBody>
        </p:sp>
        <p:sp>
          <p:nvSpPr>
            <p:cNvPr id="100" name="Rounded Rectangle 102">
              <a:extLst>
                <a:ext uri="{FF2B5EF4-FFF2-40B4-BE49-F238E27FC236}">
                  <a16:creationId xmlns:a16="http://schemas.microsoft.com/office/drawing/2014/main" id="{1C6E5A94-9B61-414F-918A-D02D8FBD5DDC}"/>
                </a:ext>
              </a:extLst>
            </p:cNvPr>
            <p:cNvSpPr/>
            <p:nvPr/>
          </p:nvSpPr>
          <p:spPr>
            <a:xfrm>
              <a:off x="12206828" y="14680"/>
              <a:ext cx="792758" cy="301576"/>
            </a:xfrm>
            <a:prstGeom prst="roundRect">
              <a:avLst/>
            </a:prstGeom>
            <a:solidFill>
              <a:srgbClr val="ED7D3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Staging layer</a:t>
              </a:r>
            </a:p>
          </p:txBody>
        </p:sp>
        <p:sp>
          <p:nvSpPr>
            <p:cNvPr id="101" name="Rounded Rectangle 103">
              <a:extLst>
                <a:ext uri="{FF2B5EF4-FFF2-40B4-BE49-F238E27FC236}">
                  <a16:creationId xmlns:a16="http://schemas.microsoft.com/office/drawing/2014/main" id="{1B67A70B-2E0D-4EA4-9807-3A161103007A}"/>
                </a:ext>
              </a:extLst>
            </p:cNvPr>
            <p:cNvSpPr/>
            <p:nvPr/>
          </p:nvSpPr>
          <p:spPr>
            <a:xfrm>
              <a:off x="11284605" y="14680"/>
              <a:ext cx="792758" cy="301576"/>
            </a:xfrm>
            <a:prstGeom prst="roundRect">
              <a:avLst/>
            </a:prstGeom>
            <a:solidFill>
              <a:srgbClr val="4472C4"/>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Raw layer</a:t>
              </a:r>
            </a:p>
          </p:txBody>
        </p:sp>
      </p:grpSp>
      <p:sp>
        <p:nvSpPr>
          <p:cNvPr id="102" name="Content Placeholder 2">
            <a:extLst>
              <a:ext uri="{FF2B5EF4-FFF2-40B4-BE49-F238E27FC236}">
                <a16:creationId xmlns:a16="http://schemas.microsoft.com/office/drawing/2014/main" id="{F2ED748A-A299-4E0C-9B2C-77AC44993020}"/>
              </a:ext>
            </a:extLst>
          </p:cNvPr>
          <p:cNvSpPr txBox="1">
            <a:spLocks/>
          </p:cNvSpPr>
          <p:nvPr/>
        </p:nvSpPr>
        <p:spPr>
          <a:xfrm>
            <a:off x="547713" y="1420427"/>
            <a:ext cx="3188405" cy="463217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400" kern="1200">
                <a:solidFill>
                  <a:srgbClr val="020673"/>
                </a:solidFill>
                <a:latin typeface="Meiryo UI" panose="020B0604030504040204" charset="-128"/>
                <a:ea typeface="Meiryo UI" panose="020B0604030504040204" charset="-128"/>
                <a:cs typeface="Meiryo UI" panose="020B0604030504040204" charset="-128"/>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000" kern="1200">
                <a:solidFill>
                  <a:srgbClr val="020673"/>
                </a:solidFill>
                <a:latin typeface="Meiryo UI" panose="020B0604030504040204" charset="-128"/>
                <a:ea typeface="Meiryo UI" panose="020B0604030504040204" charset="-128"/>
                <a:cs typeface="Meiryo UI" panose="020B0604030504040204" charset="-128"/>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1800" kern="1200">
                <a:solidFill>
                  <a:srgbClr val="020673"/>
                </a:solidFill>
                <a:latin typeface="Meiryo UI" panose="020B0604030504040204" charset="-128"/>
                <a:ea typeface="Meiryo UI" panose="020B0604030504040204" charset="-128"/>
                <a:cs typeface="Meiryo UI" panose="020B0604030504040204" charset="-128"/>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600" kern="1200">
                <a:solidFill>
                  <a:srgbClr val="020673"/>
                </a:solidFill>
                <a:latin typeface="Meiryo UI" panose="020B0604030504040204" charset="-128"/>
                <a:ea typeface="Meiryo UI" panose="020B0604030504040204" charset="-128"/>
                <a:cs typeface="Meiryo UI" panose="020B0604030504040204" charset="-128"/>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600" kern="1200">
                <a:solidFill>
                  <a:srgbClr val="020673"/>
                </a:solidFill>
                <a:latin typeface="Meiryo UI" panose="020B0604030504040204" charset="-128"/>
                <a:ea typeface="Meiryo UI" panose="020B0604030504040204" charset="-128"/>
                <a:cs typeface="Meiryo UI" panose="020B060403050404020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charset="-128"/>
                <a:ea typeface="Meiryo UI" panose="020B0604030504040204" charset="-128"/>
                <a:cs typeface="Meiryo UI" panose="020B0604030504040204" charset="-128"/>
              </a:defRPr>
            </a:lvl9pPr>
          </a:lstStyle>
          <a:p>
            <a:r>
              <a:rPr lang="ja-JP" altLang="en-US" sz="1800"/>
              <a:t>入力データ</a:t>
            </a:r>
            <a:r>
              <a:rPr lang="en-JP" sz="1800"/>
              <a:t>:</a:t>
            </a:r>
          </a:p>
          <a:p>
            <a:pPr lvl="1"/>
            <a:r>
              <a:rPr lang="en-JP" sz="1800"/>
              <a:t>Booking Database</a:t>
            </a:r>
          </a:p>
          <a:p>
            <a:pPr lvl="1"/>
            <a:r>
              <a:rPr lang="en-JP" sz="1800"/>
              <a:t>Search log</a:t>
            </a:r>
          </a:p>
          <a:p>
            <a:pPr lvl="1"/>
            <a:r>
              <a:rPr lang="en-JP" sz="1800"/>
              <a:t>Sensor data</a:t>
            </a:r>
          </a:p>
          <a:p>
            <a:r>
              <a:rPr lang="ja-JP" altLang="en-US" sz="1800"/>
              <a:t>出力</a:t>
            </a:r>
            <a:r>
              <a:rPr lang="en-JP" sz="1800"/>
              <a:t>:</a:t>
            </a:r>
            <a:endParaRPr lang="ja-JP" altLang="en-US" sz="1800"/>
          </a:p>
          <a:p>
            <a:pPr lvl="1"/>
            <a:r>
              <a:rPr lang="ja-JP" altLang="en-US" sz="1800"/>
              <a:t>ダッシュボード</a:t>
            </a:r>
            <a:r>
              <a:rPr lang="en-US" altLang="ja-JP" sz="1800"/>
              <a:t>(AWS </a:t>
            </a:r>
            <a:r>
              <a:rPr lang="en-US" altLang="ja-JP" sz="1800" err="1"/>
              <a:t>QuickSight</a:t>
            </a:r>
            <a:r>
              <a:rPr lang="ja-JP" altLang="en-US" sz="1800"/>
              <a:t>　</a:t>
            </a:r>
            <a:r>
              <a:rPr lang="en-US" altLang="ja-JP" sz="1800"/>
              <a:t>)</a:t>
            </a:r>
            <a:r>
              <a:rPr lang="ja-JP" altLang="en-US" sz="1800"/>
              <a:t>に分析されたデータを表示</a:t>
            </a:r>
            <a:endParaRPr lang="en-JP" sz="1800"/>
          </a:p>
          <a:p>
            <a:r>
              <a:rPr lang="ja-JP" altLang="en-US" sz="1800"/>
              <a:t>環境</a:t>
            </a:r>
            <a:r>
              <a:rPr lang="en-JP" sz="1800"/>
              <a:t>:</a:t>
            </a:r>
          </a:p>
          <a:p>
            <a:pPr lvl="1"/>
            <a:r>
              <a:rPr lang="en-JP" sz="1800"/>
              <a:t>AWS (PaaS services)</a:t>
            </a:r>
          </a:p>
          <a:p>
            <a:r>
              <a:rPr lang="en-US" altLang="ja-JP" sz="1800"/>
              <a:t>ETL</a:t>
            </a:r>
            <a:r>
              <a:rPr lang="ja-JP" altLang="en-US" sz="1800"/>
              <a:t>ツール</a:t>
            </a:r>
            <a:r>
              <a:rPr lang="en-JP" sz="1800"/>
              <a:t>: </a:t>
            </a:r>
          </a:p>
          <a:p>
            <a:pPr lvl="1"/>
            <a:r>
              <a:rPr lang="en-JP" sz="1800"/>
              <a:t>AWS Glue</a:t>
            </a:r>
          </a:p>
        </p:txBody>
      </p:sp>
      <p:sp>
        <p:nvSpPr>
          <p:cNvPr id="6" name="フッター プレースホルダー 5">
            <a:extLst>
              <a:ext uri="{FF2B5EF4-FFF2-40B4-BE49-F238E27FC236}">
                <a16:creationId xmlns:a16="http://schemas.microsoft.com/office/drawing/2014/main" id="{D0C1E216-2A56-4744-ADDC-9860FCD32B85}"/>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7" name="スライド番号プレースホルダー 6">
            <a:extLst>
              <a:ext uri="{FF2B5EF4-FFF2-40B4-BE49-F238E27FC236}">
                <a16:creationId xmlns:a16="http://schemas.microsoft.com/office/drawing/2014/main" id="{C5B434A5-B59B-4C30-9442-18A69FE92BA4}"/>
              </a:ext>
            </a:extLst>
          </p:cNvPr>
          <p:cNvSpPr>
            <a:spLocks noGrp="1"/>
          </p:cNvSpPr>
          <p:nvPr>
            <p:ph type="sldNum" sz="quarter" idx="11"/>
          </p:nvPr>
        </p:nvSpPr>
        <p:spPr/>
        <p:txBody>
          <a:bodyPr/>
          <a:lstStyle/>
          <a:p>
            <a:fld id="{64426991-36D0-4DC2-898E-6B6E1FAFABE8}" type="slidenum">
              <a:rPr lang="ja-JP" altLang="en-US" smtClean="0"/>
              <a:pPr/>
              <a:t>35</a:t>
            </a:fld>
            <a:endParaRPr lang="ja-JP" altLang="en-US"/>
          </a:p>
        </p:txBody>
      </p:sp>
    </p:spTree>
    <p:extLst>
      <p:ext uri="{BB962C8B-B14F-4D97-AF65-F5344CB8AC3E}">
        <p14:creationId xmlns:p14="http://schemas.microsoft.com/office/powerpoint/2010/main" val="3188749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A3B64D0-21E8-483C-B46F-8DC13F2582CB}"/>
              </a:ext>
            </a:extLst>
          </p:cNvPr>
          <p:cNvSpPr>
            <a:spLocks noGrp="1"/>
          </p:cNvSpPr>
          <p:nvPr>
            <p:ph type="title"/>
          </p:nvPr>
        </p:nvSpPr>
        <p:spPr/>
        <p:txBody>
          <a:bodyPr>
            <a:normAutofit/>
          </a:bodyPr>
          <a:lstStyle/>
          <a:p>
            <a:r>
              <a:rPr lang="ja" altLang="ja-JP" b="1" i="0" u="none" baseline="0">
                <a:latin typeface="+mn-ea"/>
                <a:ea typeface="+mn-ea"/>
              </a:rPr>
              <a:t>テレマティクス保険</a:t>
            </a:r>
            <a:r>
              <a:rPr lang="ja-JP" altLang="en-US" b="1" i="0" u="none" baseline="0">
                <a:latin typeface="+mn-ea"/>
                <a:ea typeface="+mn-ea"/>
              </a:rPr>
              <a:t>事例 </a:t>
            </a:r>
            <a:r>
              <a:rPr lang="en-US" altLang="ja-JP" b="1" i="0" u="none" baseline="0">
                <a:latin typeface="+mn-ea"/>
                <a:ea typeface="+mn-ea"/>
              </a:rPr>
              <a:t>(</a:t>
            </a:r>
            <a:r>
              <a:rPr lang="en-US" altLang="ja-JP">
                <a:latin typeface="+mn-ea"/>
                <a:ea typeface="+mn-ea"/>
              </a:rPr>
              <a:t>1/2)</a:t>
            </a:r>
            <a:endParaRPr lang="ja-JP" altLang="en-US">
              <a:latin typeface="+mn-ea"/>
              <a:ea typeface="+mn-ea"/>
            </a:endParaRPr>
          </a:p>
        </p:txBody>
      </p:sp>
      <p:pic>
        <p:nvPicPr>
          <p:cNvPr id="136" name="コンテンツ プレースホルダー 2">
            <a:extLst>
              <a:ext uri="{FF2B5EF4-FFF2-40B4-BE49-F238E27FC236}">
                <a16:creationId xmlns:a16="http://schemas.microsoft.com/office/drawing/2014/main" id="{4276C7BD-D50A-4F0E-87C0-5F0FB1B05FF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0690" y="3779591"/>
            <a:ext cx="396000" cy="396000"/>
          </a:xfrm>
        </p:spPr>
      </p:pic>
      <p:grpSp>
        <p:nvGrpSpPr>
          <p:cNvPr id="14" name="Group 13"/>
          <p:cNvGrpSpPr/>
          <p:nvPr/>
        </p:nvGrpSpPr>
        <p:grpSpPr>
          <a:xfrm>
            <a:off x="866673" y="3242389"/>
            <a:ext cx="5838282" cy="3214019"/>
            <a:chOff x="2584134" y="2423469"/>
            <a:chExt cx="7887955" cy="2410512"/>
          </a:xfrm>
        </p:grpSpPr>
        <p:sp>
          <p:nvSpPr>
            <p:cNvPr id="8" name="TextBox 7"/>
            <p:cNvSpPr txBox="1"/>
            <p:nvPr/>
          </p:nvSpPr>
          <p:spPr>
            <a:xfrm>
              <a:off x="2584134" y="2423469"/>
              <a:ext cx="3346558"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a:ln>
                    <a:noFill/>
                  </a:ln>
                  <a:solidFill>
                    <a:srgbClr val="301D7E"/>
                  </a:solidFill>
                  <a:effectLst/>
                  <a:uLnTx/>
                  <a:uFillTx/>
                  <a:latin typeface="+mn-ea"/>
                  <a:cs typeface="+mn-cs"/>
                </a:rPr>
                <a:t>FPT</a:t>
              </a:r>
              <a:r>
                <a:rPr kumimoji="0" lang="ja-JP" altLang="en-US" sz="1600" b="1" i="0" u="none" strike="noStrike" kern="1200" cap="none" spc="0" normalizeH="0" baseline="0" noProof="0">
                  <a:ln>
                    <a:noFill/>
                  </a:ln>
                  <a:solidFill>
                    <a:srgbClr val="301D7E"/>
                  </a:solidFill>
                  <a:effectLst/>
                  <a:uLnTx/>
                  <a:uFillTx/>
                  <a:latin typeface="+mn-ea"/>
                  <a:cs typeface="+mn-cs"/>
                </a:rPr>
                <a:t>のソリューション＆作業</a:t>
              </a:r>
              <a:endParaRPr kumimoji="0" lang="en-US" sz="1600" b="1" i="0" u="none" strike="noStrike" kern="1200" cap="none" spc="0" normalizeH="0" baseline="0" noProof="0">
                <a:ln>
                  <a:noFill/>
                </a:ln>
                <a:solidFill>
                  <a:srgbClr val="301D7E"/>
                </a:solidFill>
                <a:effectLst/>
                <a:uLnTx/>
                <a:uFillTx/>
                <a:latin typeface="+mn-ea"/>
                <a:cs typeface="+mn-cs"/>
              </a:endParaRPr>
            </a:p>
          </p:txBody>
        </p:sp>
        <p:cxnSp>
          <p:nvCxnSpPr>
            <p:cNvPr id="9" name="Straight Connector 8"/>
            <p:cNvCxnSpPr>
              <a:cxnSpLocks/>
            </p:cNvCxnSpPr>
            <p:nvPr/>
          </p:nvCxnSpPr>
          <p:spPr>
            <a:xfrm>
              <a:off x="2669107" y="2636135"/>
              <a:ext cx="7282560" cy="17019"/>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69108" y="2694404"/>
              <a:ext cx="7802981" cy="2139577"/>
            </a:xfrm>
            <a:prstGeom prst="rect">
              <a:avLst/>
            </a:prstGeom>
            <a:noFill/>
          </p:spPr>
          <p:txBody>
            <a:bodyPr wrap="square" lIns="91440" tIns="45720" rIns="91440" bIns="45720" rtlCol="0" anchor="t">
              <a:spAutoFit/>
            </a:bodyPr>
            <a:lstStyle/>
            <a:p>
              <a:pPr marL="227965" marR="0" lvl="0" indent="-227965"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467" b="0" i="0" u="none" strike="noStrike" kern="1200" cap="none" spc="0" normalizeH="0" baseline="0" noProof="0">
                  <a:ln>
                    <a:noFill/>
                  </a:ln>
                  <a:solidFill>
                    <a:srgbClr val="36365C"/>
                  </a:solidFill>
                  <a:effectLst/>
                  <a:uLnTx/>
                  <a:uFillTx/>
                  <a:latin typeface="+mn-ea"/>
                  <a:cs typeface="+mn-cs"/>
                </a:rPr>
                <a:t>2015</a:t>
              </a:r>
              <a:r>
                <a:rPr kumimoji="0" lang="ja-JP" altLang="en-US" sz="1467" b="0" i="0" u="none" strike="noStrike" kern="1200" cap="none" spc="0" normalizeH="0" baseline="0" noProof="0">
                  <a:ln>
                    <a:noFill/>
                  </a:ln>
                  <a:solidFill>
                    <a:srgbClr val="36365C"/>
                  </a:solidFill>
                  <a:effectLst/>
                  <a:uLnTx/>
                  <a:uFillTx/>
                  <a:latin typeface="+mn-ea"/>
                  <a:cs typeface="+mn-cs"/>
                </a:rPr>
                <a:t>年から</a:t>
              </a:r>
              <a:r>
                <a:rPr kumimoji="0" lang="en-US" altLang="ja-JP" sz="1467" b="0" i="0" u="none" strike="noStrike" kern="1200" cap="none" spc="0" normalizeH="0" baseline="0" noProof="0">
                  <a:ln>
                    <a:noFill/>
                  </a:ln>
                  <a:solidFill>
                    <a:srgbClr val="36365C"/>
                  </a:solidFill>
                  <a:effectLst/>
                  <a:uLnTx/>
                  <a:uFillTx/>
                  <a:latin typeface="+mn-ea"/>
                  <a:cs typeface="+mn-cs"/>
                </a:rPr>
                <a:t>Azure</a:t>
              </a:r>
              <a:r>
                <a:rPr kumimoji="0" lang="ja-JP" altLang="en-US" sz="1467" b="0" i="0" u="none" strike="noStrike" kern="1200" cap="none" spc="0" normalizeH="0" baseline="0" noProof="0">
                  <a:ln>
                    <a:noFill/>
                  </a:ln>
                  <a:solidFill>
                    <a:srgbClr val="36365C"/>
                  </a:solidFill>
                  <a:effectLst/>
                  <a:uLnTx/>
                  <a:uFillTx/>
                  <a:latin typeface="+mn-ea"/>
                  <a:cs typeface="+mn-cs"/>
                </a:rPr>
                <a:t>上でのプラットフォームの提案・構築</a:t>
              </a:r>
              <a:endParaRPr lang="en-US" altLang="ja-JP" sz="1467" b="0" i="0" u="none" strike="noStrike" kern="1200" cap="none" spc="0" normalizeH="0" baseline="0" noProof="0">
                <a:ln>
                  <a:noFill/>
                </a:ln>
                <a:solidFill>
                  <a:srgbClr val="36365C"/>
                </a:solidFill>
                <a:effectLst/>
                <a:uLnTx/>
                <a:uFillTx/>
                <a:latin typeface="+mn-ea"/>
                <a:cs typeface="+mn-cs"/>
              </a:endParaRPr>
            </a:p>
            <a:p>
              <a:pPr marL="227965" marR="0" lvl="0" indent="-227965"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ja-JP" sz="900" b="0" i="0" u="none" strike="noStrike" kern="1200" cap="none" spc="0" normalizeH="0" baseline="0" noProof="0">
                <a:ln>
                  <a:noFill/>
                </a:ln>
                <a:solidFill>
                  <a:srgbClr val="36365C"/>
                </a:solidFill>
                <a:effectLst/>
                <a:uLnTx/>
                <a:uFillTx/>
                <a:latin typeface="+mn-ea"/>
                <a:cs typeface="+mn-cs"/>
              </a:endParaRPr>
            </a:p>
            <a:p>
              <a:pPr marL="227965" marR="0" lvl="0" indent="-227965"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67">
                  <a:solidFill>
                    <a:srgbClr val="36365C"/>
                  </a:solidFill>
                  <a:latin typeface="+mn-ea"/>
                </a:rPr>
                <a:t>現在まで機能追加対応と</a:t>
              </a:r>
              <a:r>
                <a:rPr kumimoji="0" lang="ja-JP" altLang="en-US" sz="1467" b="0" i="0" u="none" strike="noStrike" kern="1200" cap="none" spc="0" normalizeH="0" baseline="0" noProof="0">
                  <a:ln>
                    <a:noFill/>
                  </a:ln>
                  <a:solidFill>
                    <a:srgbClr val="36365C"/>
                  </a:solidFill>
                  <a:effectLst/>
                  <a:uLnTx/>
                  <a:uFillTx/>
                  <a:latin typeface="+mn-ea"/>
                  <a:cs typeface="+mn-cs"/>
                </a:rPr>
                <a:t>運用支援を実施</a:t>
              </a:r>
              <a:endParaRPr lang="en-US" altLang="ja-JP" sz="1467" b="0" i="0" u="none" strike="noStrike" kern="1200" cap="none" spc="0" normalizeH="0" baseline="0" noProof="0">
                <a:ln>
                  <a:noFill/>
                </a:ln>
                <a:solidFill>
                  <a:srgbClr val="36365C"/>
                </a:solidFill>
                <a:effectLst/>
                <a:uLnTx/>
                <a:uFillTx/>
                <a:latin typeface="+mn-ea"/>
                <a:cs typeface="+mn-cs"/>
              </a:endParaRPr>
            </a:p>
            <a:p>
              <a:pPr marL="227965" marR="0" lvl="0" indent="-227965"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ja-JP" sz="900" b="0" i="0" u="none" strike="noStrike" kern="1200" cap="none" spc="0" normalizeH="0" baseline="0" noProof="0">
                <a:ln>
                  <a:noFill/>
                </a:ln>
                <a:solidFill>
                  <a:srgbClr val="36365C"/>
                </a:solidFill>
                <a:effectLst/>
                <a:uLnTx/>
                <a:uFillTx/>
                <a:latin typeface="+mn-ea"/>
                <a:cs typeface="+mn-cs"/>
              </a:endParaRPr>
            </a:p>
            <a:p>
              <a:pPr marL="227965" marR="0" lvl="0" indent="-227965"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50">
                  <a:solidFill>
                    <a:srgbClr val="36365C"/>
                  </a:solidFill>
                  <a:latin typeface="+mn-ea"/>
                </a:rPr>
                <a:t>プラットフォームで、以下の各情報を収集</a:t>
              </a:r>
              <a:endParaRPr lang="en-US" altLang="ja-JP" sz="1450">
                <a:solidFill>
                  <a:srgbClr val="36365C"/>
                </a:solidFill>
                <a:latin typeface="+mn-ea"/>
              </a:endParaRPr>
            </a:p>
            <a:p>
              <a:pPr marL="685165" lvl="1" indent="-227965" algn="just" defTabSz="457200">
                <a:buFont typeface="Arial" panose="020B0604020202020204" pitchFamily="34" charset="0"/>
                <a:buChar char="•"/>
                <a:defRPr/>
              </a:pPr>
              <a:r>
                <a:rPr kumimoji="0" lang="ja-JP" altLang="en-US" sz="1450" b="0" i="0" u="none" strike="noStrike" kern="1200" cap="none" spc="0" normalizeH="0" baseline="0" noProof="0">
                  <a:ln>
                    <a:noFill/>
                  </a:ln>
                  <a:solidFill>
                    <a:srgbClr val="36365C"/>
                  </a:solidFill>
                  <a:effectLst/>
                  <a:uLnTx/>
                  <a:uFillTx/>
                  <a:latin typeface="+mn-ea"/>
                  <a:cs typeface="+mn-cs"/>
                </a:rPr>
                <a:t>車</a:t>
              </a:r>
              <a:r>
                <a:rPr kumimoji="0" lang="ja-JP" altLang="en-US" sz="1450">
                  <a:solidFill>
                    <a:srgbClr val="36365C"/>
                  </a:solidFill>
                  <a:latin typeface="+mn-ea"/>
                </a:rPr>
                <a:t>の</a:t>
              </a:r>
              <a:r>
                <a:rPr kumimoji="0" lang="ja-JP" altLang="en-US" sz="1450" b="0" i="0" u="none" strike="noStrike" kern="1200" cap="none" spc="0" normalizeH="0" baseline="0" noProof="0">
                  <a:ln>
                    <a:noFill/>
                  </a:ln>
                  <a:solidFill>
                    <a:srgbClr val="36365C"/>
                  </a:solidFill>
                  <a:effectLst/>
                  <a:uLnTx/>
                  <a:uFillTx/>
                  <a:latin typeface="+mn-ea"/>
                  <a:cs typeface="+mn-cs"/>
                </a:rPr>
                <a:t>移動距離</a:t>
              </a:r>
              <a:endParaRPr lang="en-US" altLang="ja-JP" sz="1450" b="0" i="0" u="none" strike="noStrike" kern="1200" cap="none" spc="0" normalizeH="0" baseline="0" noProof="0">
                <a:ln>
                  <a:noFill/>
                </a:ln>
                <a:solidFill>
                  <a:srgbClr val="36365C"/>
                </a:solidFill>
                <a:effectLst/>
                <a:uLnTx/>
                <a:uFillTx/>
                <a:latin typeface="+mn-ea"/>
                <a:cs typeface="+mn-cs"/>
              </a:endParaRPr>
            </a:p>
            <a:p>
              <a:pPr marL="685165" lvl="1" indent="-227965" algn="just" defTabSz="457200">
                <a:buFont typeface="Arial" panose="020B0604020202020204" pitchFamily="34" charset="0"/>
                <a:buChar char="•"/>
                <a:defRPr/>
              </a:pPr>
              <a:r>
                <a:rPr kumimoji="0" lang="ja-JP" altLang="en-US" sz="1467" b="0" i="0" u="none" strike="noStrike" kern="1200" cap="none" spc="0" normalizeH="0" baseline="0" noProof="0">
                  <a:ln>
                    <a:noFill/>
                  </a:ln>
                  <a:solidFill>
                    <a:srgbClr val="36365C"/>
                  </a:solidFill>
                  <a:effectLst/>
                  <a:uLnTx/>
                  <a:uFillTx/>
                  <a:latin typeface="+mn-ea"/>
                  <a:cs typeface="+mn-cs"/>
                </a:rPr>
                <a:t>車が使用されている期間</a:t>
              </a:r>
              <a:endParaRPr lang="en-US" altLang="ja-JP" sz="1467" b="0" i="0" u="none" strike="noStrike" kern="1200" cap="none" spc="0" normalizeH="0" baseline="0" noProof="0">
                <a:ln>
                  <a:noFill/>
                </a:ln>
                <a:solidFill>
                  <a:srgbClr val="36365C"/>
                </a:solidFill>
                <a:effectLst/>
                <a:uLnTx/>
                <a:uFillTx/>
                <a:latin typeface="+mn-ea"/>
                <a:cs typeface="+mn-cs"/>
              </a:endParaRPr>
            </a:p>
            <a:p>
              <a:pPr marL="685165" lvl="1" indent="-227965" algn="just" defTabSz="457200">
                <a:buFont typeface="Arial" panose="020B0604020202020204" pitchFamily="34" charset="0"/>
                <a:buChar char="•"/>
                <a:defRPr/>
              </a:pPr>
              <a:r>
                <a:rPr kumimoji="0" lang="ja-JP" altLang="en-US" sz="1467" b="0" i="0" u="none" strike="noStrike" kern="1200" cap="none" spc="0" normalizeH="0" baseline="0" noProof="0">
                  <a:ln>
                    <a:noFill/>
                  </a:ln>
                  <a:solidFill>
                    <a:srgbClr val="36365C"/>
                  </a:solidFill>
                  <a:effectLst/>
                  <a:uLnTx/>
                  <a:uFillTx/>
                  <a:latin typeface="+mn-ea"/>
                  <a:cs typeface="+mn-cs"/>
                </a:rPr>
                <a:t>車の位置</a:t>
              </a:r>
              <a:endParaRPr lang="en-US" altLang="ja-JP" sz="1467" b="0" i="0" u="none" strike="noStrike" kern="1200" cap="none" spc="0" normalizeH="0" baseline="0" noProof="0">
                <a:ln>
                  <a:noFill/>
                </a:ln>
                <a:solidFill>
                  <a:srgbClr val="36365C"/>
                </a:solidFill>
                <a:effectLst/>
                <a:uLnTx/>
                <a:uFillTx/>
                <a:latin typeface="+mn-ea"/>
                <a:cs typeface="+mn-cs"/>
              </a:endParaRPr>
            </a:p>
            <a:p>
              <a:pPr marL="685165" lvl="1" indent="-227965" algn="just" defTabSz="457200">
                <a:buFont typeface="Arial" panose="020B0604020202020204" pitchFamily="34" charset="0"/>
                <a:buChar char="•"/>
                <a:defRPr/>
              </a:pPr>
              <a:r>
                <a:rPr kumimoji="0" lang="ja-JP" altLang="en-US" sz="1467" b="0" i="0" u="none" strike="noStrike" kern="1200" cap="none" spc="0" normalizeH="0" baseline="0" noProof="0">
                  <a:ln>
                    <a:noFill/>
                  </a:ln>
                  <a:solidFill>
                    <a:srgbClr val="36365C"/>
                  </a:solidFill>
                  <a:effectLst/>
                  <a:uLnTx/>
                  <a:uFillTx/>
                  <a:latin typeface="+mn-ea"/>
                  <a:cs typeface="+mn-cs"/>
                </a:rPr>
                <a:t>運転手がどのような道路を走行しているか</a:t>
              </a:r>
              <a:endParaRPr lang="en-US" altLang="ja-JP" sz="1467" b="0" i="0" u="none" strike="noStrike" kern="1200" cap="none" spc="0" normalizeH="0" baseline="0" noProof="0">
                <a:ln>
                  <a:noFill/>
                </a:ln>
                <a:solidFill>
                  <a:srgbClr val="36365C"/>
                </a:solidFill>
                <a:effectLst/>
                <a:uLnTx/>
                <a:uFillTx/>
                <a:latin typeface="+mn-ea"/>
                <a:cs typeface="+mn-cs"/>
              </a:endParaRPr>
            </a:p>
            <a:p>
              <a:pPr marL="685165" lvl="1" indent="-227965" algn="just" defTabSz="457200">
                <a:buFont typeface="Arial" panose="020B0604020202020204" pitchFamily="34" charset="0"/>
                <a:buChar char="•"/>
                <a:defRPr/>
              </a:pPr>
              <a:r>
                <a:rPr kumimoji="0" lang="ja-JP" altLang="en-US" sz="1467" b="0" i="0" u="none" strike="noStrike" kern="1200" cap="none" spc="0" normalizeH="0" baseline="0" noProof="0">
                  <a:ln>
                    <a:noFill/>
                  </a:ln>
                  <a:solidFill>
                    <a:srgbClr val="36365C"/>
                  </a:solidFill>
                  <a:effectLst/>
                  <a:uLnTx/>
                  <a:uFillTx/>
                  <a:latin typeface="+mn-ea"/>
                  <a:cs typeface="+mn-cs"/>
                </a:rPr>
                <a:t>ドライバーの速度</a:t>
              </a:r>
              <a:endParaRPr lang="en-US" altLang="ja-JP" sz="1467" b="0" i="0" u="none" strike="noStrike" kern="1200" cap="none" spc="0" normalizeH="0" baseline="0" noProof="0">
                <a:ln>
                  <a:noFill/>
                </a:ln>
                <a:solidFill>
                  <a:srgbClr val="36365C"/>
                </a:solidFill>
                <a:effectLst/>
                <a:uLnTx/>
                <a:uFillTx/>
                <a:latin typeface="+mn-ea"/>
                <a:cs typeface="+mn-cs"/>
              </a:endParaRPr>
            </a:p>
            <a:p>
              <a:pPr marL="685165" lvl="1" indent="-227965" algn="just" defTabSz="457200">
                <a:buFont typeface="Arial" panose="020B0604020202020204" pitchFamily="34" charset="0"/>
                <a:buChar char="•"/>
                <a:defRPr/>
              </a:pPr>
              <a:r>
                <a:rPr kumimoji="0" lang="ja-JP" altLang="en-US" sz="1467" b="0" i="0" u="none" strike="noStrike" kern="1200" cap="none" spc="0" normalizeH="0" baseline="0" noProof="0">
                  <a:ln>
                    <a:noFill/>
                  </a:ln>
                  <a:solidFill>
                    <a:srgbClr val="36365C"/>
                  </a:solidFill>
                  <a:effectLst/>
                  <a:uLnTx/>
                  <a:uFillTx/>
                  <a:latin typeface="+mn-ea"/>
                  <a:cs typeface="+mn-cs"/>
                </a:rPr>
                <a:t>ドライバーのブレーキ動作</a:t>
              </a:r>
              <a:endParaRPr lang="en-US" altLang="ja-JP" sz="1467" b="0" i="0" u="none" strike="noStrike" kern="1200" cap="none" spc="0" normalizeH="0" baseline="0" noProof="0">
                <a:ln>
                  <a:noFill/>
                </a:ln>
                <a:solidFill>
                  <a:srgbClr val="36365C"/>
                </a:solidFill>
                <a:effectLst/>
                <a:uLnTx/>
                <a:uFillTx/>
                <a:latin typeface="+mn-ea"/>
                <a:cs typeface="+mn-cs"/>
              </a:endParaRPr>
            </a:p>
            <a:p>
              <a:pPr marL="685165" lvl="1" indent="-227965" algn="just" defTabSz="457200">
                <a:buFont typeface="Arial" panose="020B0604020202020204" pitchFamily="34" charset="0"/>
                <a:buChar char="•"/>
                <a:defRPr/>
              </a:pPr>
              <a:r>
                <a:rPr kumimoji="0" lang="ja-JP" altLang="en-US" sz="1467" b="0" i="0" u="none" strike="noStrike" kern="1200" cap="none" spc="0" normalizeH="0" baseline="0" noProof="0">
                  <a:ln>
                    <a:noFill/>
                  </a:ln>
                  <a:solidFill>
                    <a:srgbClr val="36365C"/>
                  </a:solidFill>
                  <a:effectLst/>
                  <a:uLnTx/>
                  <a:uFillTx/>
                  <a:latin typeface="+mn-ea"/>
                  <a:cs typeface="+mn-cs"/>
                </a:rPr>
                <a:t>衝突</a:t>
              </a:r>
              <a:r>
                <a:rPr kumimoji="0" lang="en-US" altLang="ja-JP" sz="1467" b="0" i="0" u="none" strike="noStrike" kern="1200" cap="none" spc="0" normalizeH="0" baseline="0" noProof="0">
                  <a:ln>
                    <a:noFill/>
                  </a:ln>
                  <a:solidFill>
                    <a:srgbClr val="36365C"/>
                  </a:solidFill>
                  <a:effectLst/>
                  <a:uLnTx/>
                  <a:uFillTx/>
                  <a:latin typeface="+mn-ea"/>
                  <a:cs typeface="+mn-cs"/>
                </a:rPr>
                <a:t>/</a:t>
              </a:r>
              <a:r>
                <a:rPr kumimoji="0" lang="ja-JP" altLang="en-US" sz="1467" b="0" i="0" u="none" strike="noStrike" kern="1200" cap="none" spc="0" normalizeH="0" baseline="0" noProof="0">
                  <a:ln>
                    <a:noFill/>
                  </a:ln>
                  <a:solidFill>
                    <a:srgbClr val="36365C"/>
                  </a:solidFill>
                  <a:effectLst/>
                  <a:uLnTx/>
                  <a:uFillTx/>
                  <a:latin typeface="+mn-ea"/>
                  <a:cs typeface="+mn-cs"/>
                </a:rPr>
                <a:t>事故の前後の速度と方向の移動</a:t>
              </a:r>
              <a:endParaRPr lang="en-US" altLang="ja-JP" sz="1467" b="0" i="0" u="none" strike="noStrike" kern="1200" cap="none" spc="0" normalizeH="0" baseline="0" noProof="0">
                <a:ln>
                  <a:noFill/>
                </a:ln>
                <a:solidFill>
                  <a:srgbClr val="36365C"/>
                </a:solidFill>
                <a:effectLst/>
                <a:uLnTx/>
                <a:uFillTx/>
                <a:latin typeface="+mn-ea"/>
                <a:cs typeface="+mn-cs"/>
              </a:endParaRPr>
            </a:p>
            <a:p>
              <a:pPr marL="685165" lvl="1" indent="-227965" algn="just" defTabSz="457200">
                <a:buFont typeface="Arial" panose="020B0604020202020204" pitchFamily="34" charset="0"/>
                <a:buChar char="•"/>
                <a:defRPr/>
              </a:pPr>
              <a:r>
                <a:rPr kumimoji="0" lang="ja-JP" altLang="en-US" sz="1467" b="0" i="0" u="none" strike="noStrike" kern="1200" cap="none" spc="0" normalizeH="0" baseline="0" noProof="0">
                  <a:ln>
                    <a:noFill/>
                  </a:ln>
                  <a:solidFill>
                    <a:srgbClr val="36365C"/>
                  </a:solidFill>
                  <a:effectLst/>
                  <a:uLnTx/>
                  <a:uFillTx/>
                  <a:latin typeface="+mn-ea"/>
                  <a:cs typeface="+mn-cs"/>
                </a:rPr>
                <a:t>事故</a:t>
              </a:r>
              <a:r>
                <a:rPr kumimoji="0" lang="en-US" altLang="ja-JP" sz="1467" b="0" i="0" u="none" strike="noStrike" kern="1200" cap="none" spc="0" normalizeH="0" baseline="0" noProof="0">
                  <a:ln>
                    <a:noFill/>
                  </a:ln>
                  <a:solidFill>
                    <a:srgbClr val="36365C"/>
                  </a:solidFill>
                  <a:effectLst/>
                  <a:uLnTx/>
                  <a:uFillTx/>
                  <a:latin typeface="+mn-ea"/>
                  <a:cs typeface="+mn-cs"/>
                </a:rPr>
                <a:t>/</a:t>
              </a:r>
              <a:r>
                <a:rPr kumimoji="0" lang="ja-JP" altLang="en-US" sz="1467" b="0" i="0" u="none" strike="noStrike" kern="1200" cap="none" spc="0" normalizeH="0" baseline="0" noProof="0">
                  <a:ln>
                    <a:noFill/>
                  </a:ln>
                  <a:solidFill>
                    <a:srgbClr val="36365C"/>
                  </a:solidFill>
                  <a:effectLst/>
                  <a:uLnTx/>
                  <a:uFillTx/>
                  <a:latin typeface="+mn-ea"/>
                  <a:cs typeface="+mn-cs"/>
                </a:rPr>
                <a:t>衝突時の衝撃力　</a:t>
              </a:r>
              <a:r>
                <a:rPr kumimoji="0" lang="en-US" altLang="ja-JP" sz="1467" b="0" i="0" u="none" strike="noStrike" kern="1200" cap="none" spc="0" normalizeH="0" baseline="0" noProof="0">
                  <a:ln>
                    <a:noFill/>
                  </a:ln>
                  <a:solidFill>
                    <a:srgbClr val="36365C"/>
                  </a:solidFill>
                  <a:effectLst/>
                  <a:uLnTx/>
                  <a:uFillTx/>
                  <a:latin typeface="+mn-ea"/>
                  <a:cs typeface="+mn-cs"/>
                </a:rPr>
                <a:t>(</a:t>
              </a:r>
              <a:r>
                <a:rPr kumimoji="0" lang="ja-JP" altLang="en-US" sz="1467" b="0" i="0" u="none" strike="noStrike" kern="1200" cap="none" spc="0" normalizeH="0" baseline="0" noProof="0">
                  <a:ln>
                    <a:noFill/>
                  </a:ln>
                  <a:solidFill>
                    <a:srgbClr val="36365C"/>
                  </a:solidFill>
                  <a:effectLst/>
                  <a:uLnTx/>
                  <a:uFillTx/>
                  <a:latin typeface="+mn-ea"/>
                  <a:cs typeface="+mn-cs"/>
                </a:rPr>
                <a:t>事故が発生した場合</a:t>
              </a:r>
              <a:r>
                <a:rPr kumimoji="0" lang="en-US" altLang="ja-JP" sz="1467" b="0" i="0" u="none" strike="noStrike" kern="1200" cap="none" spc="0" normalizeH="0" baseline="0" noProof="0">
                  <a:ln>
                    <a:noFill/>
                  </a:ln>
                  <a:solidFill>
                    <a:srgbClr val="36365C"/>
                  </a:solidFill>
                  <a:effectLst/>
                  <a:uLnTx/>
                  <a:uFillTx/>
                  <a:latin typeface="+mn-ea"/>
                  <a:cs typeface="+mn-cs"/>
                </a:rPr>
                <a:t>)</a:t>
              </a:r>
              <a:endParaRPr lang="ja-JP" altLang="en-US" sz="1467" b="0" i="0" u="none" strike="noStrike" kern="1200" cap="none" spc="0" normalizeH="0" baseline="0" noProof="0">
                <a:ln>
                  <a:noFill/>
                </a:ln>
                <a:solidFill>
                  <a:srgbClr val="36365C"/>
                </a:solidFill>
                <a:effectLst/>
                <a:uLnTx/>
                <a:uFillTx/>
                <a:latin typeface="+mn-ea"/>
                <a:cs typeface="+mn-cs"/>
              </a:endParaRPr>
            </a:p>
          </p:txBody>
        </p:sp>
      </p:grpSp>
      <p:grpSp>
        <p:nvGrpSpPr>
          <p:cNvPr id="245" name="Group 244">
            <a:extLst>
              <a:ext uri="{FF2B5EF4-FFF2-40B4-BE49-F238E27FC236}">
                <a16:creationId xmlns:a16="http://schemas.microsoft.com/office/drawing/2014/main" id="{F11434F3-6E2E-4E2F-AC33-4E1647E64512}"/>
              </a:ext>
            </a:extLst>
          </p:cNvPr>
          <p:cNvGrpSpPr/>
          <p:nvPr/>
        </p:nvGrpSpPr>
        <p:grpSpPr>
          <a:xfrm>
            <a:off x="866697" y="942395"/>
            <a:ext cx="5887074" cy="2293259"/>
            <a:chOff x="2584134" y="944068"/>
            <a:chExt cx="6317173" cy="1719943"/>
          </a:xfrm>
        </p:grpSpPr>
        <p:sp>
          <p:nvSpPr>
            <p:cNvPr id="246" name="TextBox 245">
              <a:extLst>
                <a:ext uri="{FF2B5EF4-FFF2-40B4-BE49-F238E27FC236}">
                  <a16:creationId xmlns:a16="http://schemas.microsoft.com/office/drawing/2014/main" id="{42105B55-AE17-460A-B0F4-73105A087DE6}"/>
                </a:ext>
              </a:extLst>
            </p:cNvPr>
            <p:cNvSpPr txBox="1"/>
            <p:nvPr/>
          </p:nvSpPr>
          <p:spPr>
            <a:xfrm>
              <a:off x="2584134" y="944068"/>
              <a:ext cx="1704979" cy="438581"/>
            </a:xfrm>
            <a:prstGeom prst="rect">
              <a:avLst/>
            </a:prstGeom>
            <a:noFill/>
          </p:spPr>
          <p:txBody>
            <a:bodyPr wrap="none" rtlCol="0">
              <a:spAutoFit/>
            </a:bodyPr>
            <a:lstStyle/>
            <a:p>
              <a:pPr defTabSz="914377">
                <a:defRPr/>
              </a:pPr>
              <a:r>
                <a:rPr kumimoji="0" lang="ja-JP" altLang="en-US" sz="1600" b="1" i="0" u="none" strike="noStrike" kern="1200" cap="none" spc="0" normalizeH="0" baseline="0" noProof="0">
                  <a:ln>
                    <a:noFill/>
                  </a:ln>
                  <a:solidFill>
                    <a:srgbClr val="301D7E"/>
                  </a:solidFill>
                  <a:effectLst/>
                  <a:uLnTx/>
                  <a:uFillTx/>
                  <a:latin typeface="+mn-ea"/>
                  <a:cs typeface="+mn-cs"/>
                </a:rPr>
                <a:t>顧客のターゲット</a:t>
              </a:r>
              <a:endParaRPr kumimoji="0" lang="en-US" altLang="ja-JP" sz="1600" b="1" i="0" u="none" strike="noStrike" kern="1200" cap="none" spc="0" normalizeH="0" baseline="0" noProof="0">
                <a:ln>
                  <a:noFill/>
                </a:ln>
                <a:solidFill>
                  <a:srgbClr val="301D7E"/>
                </a:solidFill>
                <a:effectLst/>
                <a:uLnTx/>
                <a:uFillTx/>
                <a:latin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301D7E"/>
                </a:solidFill>
                <a:effectLst/>
                <a:uLnTx/>
                <a:uFillTx/>
                <a:latin typeface="+mn-ea"/>
                <a:cs typeface="+mn-cs"/>
              </a:endParaRPr>
            </a:p>
          </p:txBody>
        </p:sp>
        <p:cxnSp>
          <p:nvCxnSpPr>
            <p:cNvPr id="247" name="Straight Connector 246">
              <a:extLst>
                <a:ext uri="{FF2B5EF4-FFF2-40B4-BE49-F238E27FC236}">
                  <a16:creationId xmlns:a16="http://schemas.microsoft.com/office/drawing/2014/main" id="{6FE0448C-46A3-482B-9B8B-1FF8482060B4}"/>
                </a:ext>
              </a:extLst>
            </p:cNvPr>
            <p:cNvCxnSpPr/>
            <p:nvPr/>
          </p:nvCxnSpPr>
          <p:spPr>
            <a:xfrm>
              <a:off x="2669107" y="1197984"/>
              <a:ext cx="5889815"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CB8B00B-07FF-44E1-B7BF-BA1AB34D10D2}"/>
                </a:ext>
              </a:extLst>
            </p:cNvPr>
            <p:cNvSpPr txBox="1"/>
            <p:nvPr/>
          </p:nvSpPr>
          <p:spPr>
            <a:xfrm>
              <a:off x="2646018" y="1205680"/>
              <a:ext cx="6255289" cy="1458331"/>
            </a:xfrm>
            <a:prstGeom prst="rect">
              <a:avLst/>
            </a:prstGeom>
            <a:noFill/>
          </p:spPr>
          <p:txBody>
            <a:bodyPr wrap="square" lIns="91440" tIns="45720" rIns="91440" bIns="45720" rtlCol="0" anchor="t">
              <a:spAutoFit/>
            </a:bodyPr>
            <a:lstStyle/>
            <a:p>
              <a:pPr marL="285750" marR="0" lvl="0" indent="-285750" algn="just" defTabSz="457200" rtl="0" eaLnBrk="1" fontAlgn="auto" latinLnBrk="0" hangingPunct="1">
                <a:spcBef>
                  <a:spcPts val="0"/>
                </a:spcBef>
                <a:spcAft>
                  <a:spcPts val="0"/>
                </a:spcAft>
                <a:buClrTx/>
                <a:buSzTx/>
                <a:buFont typeface="Arial" panose="020B0604020202020204" pitchFamily="34" charset="0"/>
                <a:buChar char="•"/>
                <a:tabLst/>
                <a:defRPr/>
              </a:pPr>
              <a:r>
                <a:rPr kumimoji="0" lang="ja-JP" altLang="en-US" sz="1467" b="0" i="0" u="none" strike="noStrike" kern="1200" cap="none" spc="0" normalizeH="0" baseline="0" noProof="0">
                  <a:ln>
                    <a:noFill/>
                  </a:ln>
                  <a:solidFill>
                    <a:srgbClr val="36365C"/>
                  </a:solidFill>
                  <a:effectLst/>
                  <a:uLnTx/>
                  <a:uFillTx/>
                  <a:latin typeface="+mn-ea"/>
                  <a:cs typeface="Segoe UI"/>
                </a:rPr>
                <a:t>個々のドライバーの実際の運転行動（走行距離、使用道路と使用時間、制限速度の遵守、加速と減速のスムーズさ）に基づいて計算された保険料を提供</a:t>
              </a:r>
              <a:endParaRPr kumimoji="0" lang="en-US" altLang="ja-JP" sz="1467" b="0" i="0" u="none" strike="noStrike" kern="1200" cap="none" spc="0" normalizeH="0" baseline="0" noProof="0">
                <a:ln>
                  <a:noFill/>
                </a:ln>
                <a:solidFill>
                  <a:srgbClr val="36365C"/>
                </a:solidFill>
                <a:effectLst/>
                <a:uLnTx/>
                <a:uFillTx/>
                <a:latin typeface="+mn-ea"/>
                <a:cs typeface="Segoe UI"/>
              </a:endParaRPr>
            </a:p>
            <a:p>
              <a:pPr marL="285750" marR="0" lvl="0" indent="-285750" algn="just" defTabSz="457200" rtl="0" eaLnBrk="1" fontAlgn="auto" latinLnBrk="0" hangingPunct="1">
                <a:spcBef>
                  <a:spcPts val="0"/>
                </a:spcBef>
                <a:spcAft>
                  <a:spcPts val="0"/>
                </a:spcAft>
                <a:buClrTx/>
                <a:buSzTx/>
                <a:buFont typeface="Arial" panose="020B0604020202020204" pitchFamily="34" charset="0"/>
                <a:buChar char="•"/>
                <a:tabLst/>
                <a:defRPr/>
              </a:pPr>
              <a:endParaRPr kumimoji="0" lang="en-US" altLang="ja-JP" sz="900" b="0" i="0" u="none" strike="noStrike" kern="1200" cap="none" spc="0" normalizeH="0" baseline="0" noProof="0">
                <a:ln>
                  <a:noFill/>
                </a:ln>
                <a:solidFill>
                  <a:srgbClr val="36365C"/>
                </a:solidFill>
                <a:effectLst/>
                <a:uLnTx/>
                <a:uFillTx/>
                <a:latin typeface="+mn-ea"/>
                <a:cs typeface="Segoe UI"/>
              </a:endParaRPr>
            </a:p>
            <a:p>
              <a:pPr marL="285750" indent="-285750" algn="just" defTabSz="457200">
                <a:buFont typeface="Arial" panose="020B0604020202020204" pitchFamily="34" charset="0"/>
                <a:buChar char="•"/>
                <a:defRPr/>
              </a:pPr>
              <a:r>
                <a:rPr kumimoji="0" lang="ja-JP" altLang="en-US" sz="1450" b="0" i="0" u="none" strike="noStrike" kern="1200" cap="none" spc="0" normalizeH="0" baseline="0" noProof="0">
                  <a:ln>
                    <a:noFill/>
                  </a:ln>
                  <a:solidFill>
                    <a:srgbClr val="36365C"/>
                  </a:solidFill>
                  <a:effectLst/>
                  <a:uLnTx/>
                  <a:uFillTx/>
                  <a:latin typeface="+mn-ea"/>
                  <a:cs typeface="Segoe UI"/>
                </a:rPr>
                <a:t>ドライバーの行動分析</a:t>
              </a:r>
              <a:r>
                <a:rPr kumimoji="0" lang="ja-JP" altLang="en-US" sz="1450">
                  <a:solidFill>
                    <a:srgbClr val="36365C"/>
                  </a:solidFill>
                  <a:latin typeface="+mn-ea"/>
                  <a:cs typeface="Segoe UI"/>
                </a:rPr>
                <a:t>・</a:t>
              </a:r>
              <a:r>
                <a:rPr kumimoji="0" lang="ja-JP" altLang="en-US" sz="1450" b="0" i="0" u="none" strike="noStrike" kern="1200" cap="none" spc="0" normalizeH="0" baseline="0" noProof="0">
                  <a:ln>
                    <a:noFill/>
                  </a:ln>
                  <a:solidFill>
                    <a:srgbClr val="36365C"/>
                  </a:solidFill>
                  <a:effectLst/>
                  <a:uLnTx/>
                  <a:uFillTx/>
                  <a:latin typeface="+mn-ea"/>
                  <a:cs typeface="Segoe UI"/>
                </a:rPr>
                <a:t>緊急事態に警告・車両追跡・ドライバーへ</a:t>
              </a:r>
              <a:r>
                <a:rPr kumimoji="0" lang="ja-JP" altLang="en-US" sz="1450">
                  <a:solidFill>
                    <a:srgbClr val="36365C"/>
                  </a:solidFill>
                  <a:latin typeface="+mn-ea"/>
                  <a:cs typeface="Segoe UI"/>
                </a:rPr>
                <a:t>フィードバック（運転診断、アドバイスなど）</a:t>
              </a:r>
              <a:endParaRPr lang="ja-JP" altLang="en-US" sz="1450" b="0" i="0" u="none" strike="noStrike" kern="1200" cap="none" spc="0" normalizeH="0" baseline="0" noProof="0">
                <a:ln>
                  <a:noFill/>
                </a:ln>
                <a:solidFill>
                  <a:srgbClr val="36365C"/>
                </a:solidFill>
                <a:effectLst/>
                <a:uLnTx/>
                <a:uFillTx/>
                <a:latin typeface="+mn-ea"/>
                <a:cs typeface="Segoe UI"/>
              </a:endParaRPr>
            </a:p>
            <a:p>
              <a:pPr marL="285750" indent="-285750" algn="just" defTabSz="457200">
                <a:buFont typeface="Arial" panose="020B0604020202020204" pitchFamily="34" charset="0"/>
                <a:buChar char="•"/>
                <a:defRPr/>
              </a:pPr>
              <a:endParaRPr kumimoji="0" lang="en-US" altLang="ja-JP" sz="900" b="0" i="0" u="none" strike="noStrike" kern="1200" cap="none" spc="0" normalizeH="0" baseline="0" noProof="0">
                <a:ln>
                  <a:noFill/>
                </a:ln>
                <a:solidFill>
                  <a:srgbClr val="36365C"/>
                </a:solidFill>
                <a:effectLst/>
                <a:uLnTx/>
                <a:uFillTx/>
                <a:latin typeface="+mn-ea"/>
                <a:cs typeface="Segoe UI"/>
              </a:endParaRPr>
            </a:p>
            <a:p>
              <a:pPr marL="285750" indent="-285750" algn="just" defTabSz="457200">
                <a:buFont typeface="Arial" panose="020B0604020202020204" pitchFamily="34" charset="0"/>
                <a:buChar char="•"/>
                <a:defRPr/>
              </a:pPr>
              <a:r>
                <a:rPr kumimoji="0" lang="ja-JP" altLang="en-US" sz="1467" b="0" i="0" u="none" strike="noStrike" kern="1200" cap="none" spc="0" normalizeH="0" baseline="0" noProof="0">
                  <a:ln>
                    <a:noFill/>
                  </a:ln>
                  <a:solidFill>
                    <a:srgbClr val="36365C"/>
                  </a:solidFill>
                  <a:effectLst/>
                  <a:uLnTx/>
                  <a:uFillTx/>
                  <a:latin typeface="+mn-ea"/>
                  <a:cs typeface="Segoe UI"/>
                </a:rPr>
                <a:t>事故サポートセンターとの連携でスピーディーな事故対応（安否確認、直接連絡、自動車保険の事故受付など）</a:t>
              </a:r>
            </a:p>
          </p:txBody>
        </p:sp>
      </p:grpSp>
      <p:sp>
        <p:nvSpPr>
          <p:cNvPr id="83" name="Rectangle 82">
            <a:extLst>
              <a:ext uri="{FF2B5EF4-FFF2-40B4-BE49-F238E27FC236}">
                <a16:creationId xmlns:a16="http://schemas.microsoft.com/office/drawing/2014/main" id="{F20817DF-E885-4A15-BAB6-D024D50A9AB8}"/>
              </a:ext>
            </a:extLst>
          </p:cNvPr>
          <p:cNvSpPr/>
          <p:nvPr/>
        </p:nvSpPr>
        <p:spPr>
          <a:xfrm>
            <a:off x="7296150" y="3199253"/>
            <a:ext cx="3865448" cy="153362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w="0"/>
              <a:solidFill>
                <a:sysClr val="windowText" lastClr="000000"/>
              </a:solidFill>
              <a:effectLst/>
              <a:uLnTx/>
              <a:uFillTx/>
              <a:latin typeface="+mn-ea"/>
              <a:cs typeface="+mn-cs"/>
            </a:endParaRPr>
          </a:p>
        </p:txBody>
      </p:sp>
      <p:sp>
        <p:nvSpPr>
          <p:cNvPr id="111" name="Rectangle 110">
            <a:extLst>
              <a:ext uri="{FF2B5EF4-FFF2-40B4-BE49-F238E27FC236}">
                <a16:creationId xmlns:a16="http://schemas.microsoft.com/office/drawing/2014/main" id="{B8D40166-F3C0-4EB2-9C95-6444B8318D40}"/>
              </a:ext>
            </a:extLst>
          </p:cNvPr>
          <p:cNvSpPr/>
          <p:nvPr/>
        </p:nvSpPr>
        <p:spPr>
          <a:xfrm>
            <a:off x="7296151" y="5395912"/>
            <a:ext cx="3865448" cy="889757"/>
          </a:xfrm>
          <a:prstGeom prst="rect">
            <a:avLst/>
          </a:prstGeom>
          <a:noFill/>
          <a:ln w="63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srgbClr val="36365C"/>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srgbClr val="36365C"/>
              </a:solidFill>
              <a:effectLst/>
              <a:uLnTx/>
              <a:uFillTx/>
              <a:latin typeface="+mn-ea"/>
              <a:cs typeface="+mn-cs"/>
            </a:endParaRPr>
          </a:p>
        </p:txBody>
      </p:sp>
      <p:grpSp>
        <p:nvGrpSpPr>
          <p:cNvPr id="49" name="Group 48">
            <a:extLst>
              <a:ext uri="{FF2B5EF4-FFF2-40B4-BE49-F238E27FC236}">
                <a16:creationId xmlns:a16="http://schemas.microsoft.com/office/drawing/2014/main" id="{16959A18-0A3E-4DFA-A518-8723F8516CBC}"/>
              </a:ext>
            </a:extLst>
          </p:cNvPr>
          <p:cNvGrpSpPr/>
          <p:nvPr/>
        </p:nvGrpSpPr>
        <p:grpSpPr>
          <a:xfrm>
            <a:off x="7336304" y="5358092"/>
            <a:ext cx="393243" cy="533400"/>
            <a:chOff x="4402158" y="4532415"/>
            <a:chExt cx="369919" cy="421888"/>
          </a:xfrm>
        </p:grpSpPr>
        <p:pic>
          <p:nvPicPr>
            <p:cNvPr id="27" name="Graphic 26" descr="Car">
              <a:extLst>
                <a:ext uri="{FF2B5EF4-FFF2-40B4-BE49-F238E27FC236}">
                  <a16:creationId xmlns:a16="http://schemas.microsoft.com/office/drawing/2014/main" id="{6D2EFF52-2CDB-41FA-8B05-321E0C5CA3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402158" y="4584971"/>
              <a:ext cx="369919" cy="369332"/>
            </a:xfrm>
            <a:prstGeom prst="rect">
              <a:avLst/>
            </a:prstGeom>
          </p:spPr>
        </p:pic>
        <p:pic>
          <p:nvPicPr>
            <p:cNvPr id="128" name="Graphic 127" descr="Wi Fi">
              <a:extLst>
                <a:ext uri="{FF2B5EF4-FFF2-40B4-BE49-F238E27FC236}">
                  <a16:creationId xmlns:a16="http://schemas.microsoft.com/office/drawing/2014/main" id="{705D5984-A100-4D15-8ADA-DEEE856996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07320" y="4532415"/>
              <a:ext cx="197340" cy="197340"/>
            </a:xfrm>
            <a:prstGeom prst="rect">
              <a:avLst/>
            </a:prstGeom>
          </p:spPr>
        </p:pic>
      </p:grpSp>
      <p:cxnSp>
        <p:nvCxnSpPr>
          <p:cNvPr id="177" name="Straight Arrow Connector 50">
            <a:extLst>
              <a:ext uri="{FF2B5EF4-FFF2-40B4-BE49-F238E27FC236}">
                <a16:creationId xmlns:a16="http://schemas.microsoft.com/office/drawing/2014/main" id="{50C86DA0-5993-4D08-896C-629746323C2C}"/>
              </a:ext>
            </a:extLst>
          </p:cNvPr>
          <p:cNvCxnSpPr>
            <a:cxnSpLocks/>
          </p:cNvCxnSpPr>
          <p:nvPr/>
        </p:nvCxnSpPr>
        <p:spPr>
          <a:xfrm flipH="1" flipV="1">
            <a:off x="11132276" y="1989750"/>
            <a:ext cx="29323" cy="3874132"/>
          </a:xfrm>
          <a:prstGeom prst="bentConnector3">
            <a:avLst>
              <a:gd name="adj1" fmla="val -779593"/>
            </a:avLst>
          </a:prstGeom>
          <a:ln w="19050">
            <a:solidFill>
              <a:srgbClr val="36365C"/>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51">
            <a:extLst>
              <a:ext uri="{FF2B5EF4-FFF2-40B4-BE49-F238E27FC236}">
                <a16:creationId xmlns:a16="http://schemas.microsoft.com/office/drawing/2014/main" id="{605B8BA4-56B8-4EC0-9184-6566B00D0AE3}"/>
              </a:ext>
            </a:extLst>
          </p:cNvPr>
          <p:cNvCxnSpPr>
            <a:cxnSpLocks/>
          </p:cNvCxnSpPr>
          <p:nvPr/>
        </p:nvCxnSpPr>
        <p:spPr>
          <a:xfrm>
            <a:off x="7764321" y="4749673"/>
            <a:ext cx="1" cy="608418"/>
          </a:xfrm>
          <a:prstGeom prst="straightConnector1">
            <a:avLst/>
          </a:prstGeom>
          <a:ln w="19050">
            <a:solidFill>
              <a:srgbClr val="36365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object 68">
            <a:extLst>
              <a:ext uri="{FF2B5EF4-FFF2-40B4-BE49-F238E27FC236}">
                <a16:creationId xmlns:a16="http://schemas.microsoft.com/office/drawing/2014/main" id="{BC98B935-9751-4F54-B92F-7D1149139F71}"/>
              </a:ext>
            </a:extLst>
          </p:cNvPr>
          <p:cNvSpPr txBox="1"/>
          <p:nvPr/>
        </p:nvSpPr>
        <p:spPr>
          <a:xfrm>
            <a:off x="7618029" y="4355548"/>
            <a:ext cx="2066950" cy="338554"/>
          </a:xfrm>
          <a:prstGeom prst="rect">
            <a:avLst/>
          </a:prstGeom>
        </p:spPr>
        <p:txBody>
          <a:bodyPr vert="horz" wrap="square" lIns="0" tIns="0" rIns="0" bIns="0" rtlCol="0">
            <a:spAutoFit/>
          </a:bodyPr>
          <a:lstStyle/>
          <a:p>
            <a:pPr marL="184785" indent="-172085">
              <a:buFont typeface="Arial"/>
              <a:buChar char="•"/>
              <a:tabLst>
                <a:tab pos="185420" algn="l"/>
              </a:tabLst>
            </a:pPr>
            <a:r>
              <a:rPr lang="ja-JP" altLang="en-US" sz="1100">
                <a:solidFill>
                  <a:prstClr val="black"/>
                </a:solidFill>
                <a:latin typeface="+mn-ea"/>
                <a:cs typeface="Meiryo UI"/>
              </a:rPr>
              <a:t>データ収集・蓄積</a:t>
            </a:r>
            <a:endParaRPr lang="en-US" altLang="ja-JP" sz="1100">
              <a:solidFill>
                <a:prstClr val="black"/>
              </a:solidFill>
              <a:latin typeface="+mn-ea"/>
              <a:cs typeface="Meiryo UI"/>
            </a:endParaRPr>
          </a:p>
          <a:p>
            <a:pPr marL="184785" indent="-172085">
              <a:buFont typeface="Arial"/>
              <a:buChar char="•"/>
              <a:tabLst>
                <a:tab pos="185420" algn="l"/>
              </a:tabLst>
            </a:pPr>
            <a:r>
              <a:rPr lang="ja-JP" altLang="en-US" sz="1100">
                <a:solidFill>
                  <a:prstClr val="black"/>
                </a:solidFill>
                <a:latin typeface="+mn-ea"/>
                <a:cs typeface="Meiryo UI"/>
              </a:rPr>
              <a:t>緊急処理対応処理</a:t>
            </a:r>
            <a:endParaRPr sz="1100">
              <a:solidFill>
                <a:prstClr val="black"/>
              </a:solidFill>
              <a:latin typeface="+mn-ea"/>
              <a:cs typeface="Meiryo UI"/>
            </a:endParaRPr>
          </a:p>
        </p:txBody>
      </p:sp>
      <p:grpSp>
        <p:nvGrpSpPr>
          <p:cNvPr id="35" name="グループ化 34">
            <a:extLst>
              <a:ext uri="{FF2B5EF4-FFF2-40B4-BE49-F238E27FC236}">
                <a16:creationId xmlns:a16="http://schemas.microsoft.com/office/drawing/2014/main" id="{709AE002-23F8-4B40-9876-1786E1B54CC5}"/>
              </a:ext>
            </a:extLst>
          </p:cNvPr>
          <p:cNvGrpSpPr/>
          <p:nvPr/>
        </p:nvGrpSpPr>
        <p:grpSpPr>
          <a:xfrm>
            <a:off x="7294630" y="1397206"/>
            <a:ext cx="2099709" cy="1802374"/>
            <a:chOff x="9593258" y="1288004"/>
            <a:chExt cx="2099709" cy="1802374"/>
          </a:xfrm>
        </p:grpSpPr>
        <p:sp>
          <p:nvSpPr>
            <p:cNvPr id="159" name="Rectangle 158">
              <a:extLst>
                <a:ext uri="{FF2B5EF4-FFF2-40B4-BE49-F238E27FC236}">
                  <a16:creationId xmlns:a16="http://schemas.microsoft.com/office/drawing/2014/main" id="{79C755D4-9010-4B5A-81B1-1AD0E3C9248A}"/>
                </a:ext>
              </a:extLst>
            </p:cNvPr>
            <p:cNvSpPr/>
            <p:nvPr/>
          </p:nvSpPr>
          <p:spPr>
            <a:xfrm>
              <a:off x="9596039" y="1288004"/>
              <a:ext cx="2090345" cy="1171825"/>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A6B86"/>
                </a:solidFill>
                <a:effectLst/>
                <a:uLnTx/>
                <a:uFillTx/>
                <a:latin typeface="+mn-ea"/>
                <a:cs typeface="+mn-cs"/>
              </a:endParaRPr>
            </a:p>
          </p:txBody>
        </p:sp>
        <p:pic>
          <p:nvPicPr>
            <p:cNvPr id="160" name="Graphic 159">
              <a:extLst>
                <a:ext uri="{FF2B5EF4-FFF2-40B4-BE49-F238E27FC236}">
                  <a16:creationId xmlns:a16="http://schemas.microsoft.com/office/drawing/2014/main" id="{B41C4139-66FA-4F8A-994C-53AEAD36CD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93258" y="1291507"/>
              <a:ext cx="366609" cy="366609"/>
            </a:xfrm>
            <a:prstGeom prst="rect">
              <a:avLst/>
            </a:prstGeom>
          </p:spPr>
        </p:pic>
        <p:pic>
          <p:nvPicPr>
            <p:cNvPr id="161" name="Graphic 160">
              <a:extLst>
                <a:ext uri="{FF2B5EF4-FFF2-40B4-BE49-F238E27FC236}">
                  <a16:creationId xmlns:a16="http://schemas.microsoft.com/office/drawing/2014/main" id="{ECE151C9-F7F3-4E6E-94C3-CC060CB03B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6735" y="1974201"/>
              <a:ext cx="340985" cy="340985"/>
            </a:xfrm>
            <a:prstGeom prst="rect">
              <a:avLst/>
            </a:prstGeom>
          </p:spPr>
        </p:pic>
        <p:cxnSp>
          <p:nvCxnSpPr>
            <p:cNvPr id="90" name="Straight Arrow Connector 51">
              <a:extLst>
                <a:ext uri="{FF2B5EF4-FFF2-40B4-BE49-F238E27FC236}">
                  <a16:creationId xmlns:a16="http://schemas.microsoft.com/office/drawing/2014/main" id="{26F1A212-B2C5-499B-99C6-F7E7E887BECC}"/>
                </a:ext>
              </a:extLst>
            </p:cNvPr>
            <p:cNvCxnSpPr>
              <a:cxnSpLocks/>
            </p:cNvCxnSpPr>
            <p:nvPr/>
          </p:nvCxnSpPr>
          <p:spPr>
            <a:xfrm>
              <a:off x="10923029" y="2478378"/>
              <a:ext cx="0" cy="612000"/>
            </a:xfrm>
            <a:prstGeom prst="straightConnector1">
              <a:avLst/>
            </a:prstGeom>
            <a:ln w="19050">
              <a:solidFill>
                <a:srgbClr val="02067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51">
              <a:extLst>
                <a:ext uri="{FF2B5EF4-FFF2-40B4-BE49-F238E27FC236}">
                  <a16:creationId xmlns:a16="http://schemas.microsoft.com/office/drawing/2014/main" id="{C82743A2-7A17-4DAF-BEF6-392FD4C09A01}"/>
                </a:ext>
              </a:extLst>
            </p:cNvPr>
            <p:cNvCxnSpPr>
              <a:cxnSpLocks/>
            </p:cNvCxnSpPr>
            <p:nvPr/>
          </p:nvCxnSpPr>
          <p:spPr>
            <a:xfrm>
              <a:off x="9961387" y="2478331"/>
              <a:ext cx="0" cy="612000"/>
            </a:xfrm>
            <a:prstGeom prst="straightConnector1">
              <a:avLst/>
            </a:prstGeom>
            <a:ln w="19050">
              <a:solidFill>
                <a:srgbClr val="02067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object 49">
              <a:extLst>
                <a:ext uri="{FF2B5EF4-FFF2-40B4-BE49-F238E27FC236}">
                  <a16:creationId xmlns:a16="http://schemas.microsoft.com/office/drawing/2014/main" id="{56EFDD7B-AF19-4DF5-B979-AD648538F7D5}"/>
                </a:ext>
              </a:extLst>
            </p:cNvPr>
            <p:cNvSpPr txBox="1"/>
            <p:nvPr/>
          </p:nvSpPr>
          <p:spPr>
            <a:xfrm>
              <a:off x="9997094" y="2673496"/>
              <a:ext cx="700265" cy="184666"/>
            </a:xfrm>
            <a:prstGeom prst="rect">
              <a:avLst/>
            </a:prstGeom>
            <a:solidFill>
              <a:schemeClr val="bg1"/>
            </a:solidFill>
          </p:spPr>
          <p:txBody>
            <a:bodyPr vert="horz" wrap="square" lIns="0" tIns="0" rIns="0" bIns="0" rtlCol="0">
              <a:spAutoFit/>
            </a:bodyPr>
            <a:lstStyle/>
            <a:p>
              <a:pPr marL="29209" marR="5080" indent="-17145"/>
              <a:r>
                <a:rPr lang="ja-JP" altLang="en-US" sz="1200">
                  <a:solidFill>
                    <a:prstClr val="black"/>
                  </a:solidFill>
                  <a:latin typeface="+mn-ea"/>
                  <a:cs typeface="Meiryo UI"/>
                </a:rPr>
                <a:t>データ参照</a:t>
              </a:r>
              <a:endParaRPr sz="1200">
                <a:solidFill>
                  <a:prstClr val="black"/>
                </a:solidFill>
                <a:latin typeface="+mn-ea"/>
                <a:cs typeface="Meiryo UI"/>
              </a:endParaRPr>
            </a:p>
          </p:txBody>
        </p:sp>
        <p:sp>
          <p:nvSpPr>
            <p:cNvPr id="108" name="テキスト ボックス 107">
              <a:extLst>
                <a:ext uri="{FF2B5EF4-FFF2-40B4-BE49-F238E27FC236}">
                  <a16:creationId xmlns:a16="http://schemas.microsoft.com/office/drawing/2014/main" id="{0AEF5681-3DE6-48B0-9BA2-38C8689B8D78}"/>
                </a:ext>
              </a:extLst>
            </p:cNvPr>
            <p:cNvSpPr txBox="1"/>
            <p:nvPr/>
          </p:nvSpPr>
          <p:spPr>
            <a:xfrm>
              <a:off x="9696282" y="1619278"/>
              <a:ext cx="1996685" cy="307777"/>
            </a:xfrm>
            <a:prstGeom prst="rect">
              <a:avLst/>
            </a:prstGeom>
            <a:noFill/>
          </p:spPr>
          <p:txBody>
            <a:bodyPr wrap="square">
              <a:spAutoFit/>
            </a:bodyPr>
            <a:lstStyle/>
            <a:p>
              <a:r>
                <a:rPr lang="en-US" altLang="ja-JP" sz="1400">
                  <a:solidFill>
                    <a:srgbClr val="020673"/>
                  </a:solidFill>
                  <a:latin typeface="+mn-ea"/>
                </a:rPr>
                <a:t>BOM</a:t>
              </a:r>
              <a:r>
                <a:rPr lang="ja-JP" altLang="en-US" sz="1400">
                  <a:solidFill>
                    <a:srgbClr val="020673"/>
                  </a:solidFill>
                  <a:latin typeface="+mn-ea"/>
                </a:rPr>
                <a:t>ーバックオフィス管理</a:t>
              </a:r>
            </a:p>
          </p:txBody>
        </p:sp>
        <p:sp>
          <p:nvSpPr>
            <p:cNvPr id="112" name="object 49">
              <a:extLst>
                <a:ext uri="{FF2B5EF4-FFF2-40B4-BE49-F238E27FC236}">
                  <a16:creationId xmlns:a16="http://schemas.microsoft.com/office/drawing/2014/main" id="{A86C3F5E-B99C-4A3B-A69A-9402BEE4BEB2}"/>
                </a:ext>
              </a:extLst>
            </p:cNvPr>
            <p:cNvSpPr txBox="1"/>
            <p:nvPr/>
          </p:nvSpPr>
          <p:spPr>
            <a:xfrm>
              <a:off x="10960382" y="2698770"/>
              <a:ext cx="732585" cy="184666"/>
            </a:xfrm>
            <a:prstGeom prst="rect">
              <a:avLst/>
            </a:prstGeom>
            <a:noFill/>
            <a:ln>
              <a:noFill/>
            </a:ln>
          </p:spPr>
          <p:txBody>
            <a:bodyPr vert="horz" wrap="square" lIns="0" tIns="0" rIns="0" bIns="0" rtlCol="0">
              <a:spAutoFit/>
            </a:bodyPr>
            <a:lstStyle/>
            <a:p>
              <a:pPr marL="29209" marR="5080" indent="-17145"/>
              <a:r>
                <a:rPr lang="ja-JP" altLang="en-US" sz="1200">
                  <a:solidFill>
                    <a:prstClr val="black"/>
                  </a:solidFill>
                  <a:latin typeface="+mn-ea"/>
                  <a:cs typeface="Meiryo UI"/>
                </a:rPr>
                <a:t>確認結果</a:t>
              </a:r>
              <a:endParaRPr sz="1200">
                <a:solidFill>
                  <a:prstClr val="black"/>
                </a:solidFill>
                <a:latin typeface="+mn-ea"/>
                <a:cs typeface="Meiryo UI"/>
              </a:endParaRPr>
            </a:p>
          </p:txBody>
        </p:sp>
        <p:sp>
          <p:nvSpPr>
            <p:cNvPr id="113" name="object 49">
              <a:extLst>
                <a:ext uri="{FF2B5EF4-FFF2-40B4-BE49-F238E27FC236}">
                  <a16:creationId xmlns:a16="http://schemas.microsoft.com/office/drawing/2014/main" id="{029E6F5C-0F34-4C57-9C9B-4D9345545D2B}"/>
                </a:ext>
              </a:extLst>
            </p:cNvPr>
            <p:cNvSpPr txBox="1"/>
            <p:nvPr/>
          </p:nvSpPr>
          <p:spPr>
            <a:xfrm>
              <a:off x="10693102" y="1945854"/>
              <a:ext cx="895174" cy="369332"/>
            </a:xfrm>
            <a:prstGeom prst="rect">
              <a:avLst/>
            </a:prstGeom>
            <a:noFill/>
          </p:spPr>
          <p:txBody>
            <a:bodyPr vert="horz" wrap="square" lIns="0" tIns="0" rIns="0" bIns="0" rtlCol="0">
              <a:spAutoFit/>
            </a:bodyPr>
            <a:lstStyle/>
            <a:p>
              <a:pPr marL="29209" marR="5080" indent="-17145"/>
              <a:r>
                <a:rPr lang="ja-JP" altLang="en-US" sz="1200">
                  <a:solidFill>
                    <a:prstClr val="black"/>
                  </a:solidFill>
                  <a:latin typeface="+mn-ea"/>
                  <a:cs typeface="Meiryo UI"/>
                </a:rPr>
                <a:t>クライアント</a:t>
              </a:r>
              <a:endParaRPr lang="en-US" altLang="ja-JP" sz="1200">
                <a:solidFill>
                  <a:prstClr val="black"/>
                </a:solidFill>
                <a:latin typeface="+mn-ea"/>
                <a:cs typeface="Meiryo UI"/>
              </a:endParaRPr>
            </a:p>
            <a:p>
              <a:pPr marL="29209" marR="5080" indent="-17145"/>
              <a:r>
                <a:rPr lang="ja-JP" altLang="en-US" sz="1200">
                  <a:solidFill>
                    <a:prstClr val="black"/>
                  </a:solidFill>
                  <a:latin typeface="+mn-ea"/>
                  <a:cs typeface="Meiryo UI"/>
                </a:rPr>
                <a:t>情報管理</a:t>
              </a:r>
              <a:endParaRPr sz="1200">
                <a:solidFill>
                  <a:prstClr val="black"/>
                </a:solidFill>
                <a:latin typeface="+mn-ea"/>
                <a:cs typeface="Meiryo UI"/>
              </a:endParaRPr>
            </a:p>
          </p:txBody>
        </p:sp>
      </p:grpSp>
      <p:pic>
        <p:nvPicPr>
          <p:cNvPr id="114" name="グラフィックス 113">
            <a:extLst>
              <a:ext uri="{FF2B5EF4-FFF2-40B4-BE49-F238E27FC236}">
                <a16:creationId xmlns:a16="http://schemas.microsoft.com/office/drawing/2014/main" id="{1B494F82-9C8F-4740-B8A4-FCF4C9008F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57981" y="3237747"/>
            <a:ext cx="304800" cy="304800"/>
          </a:xfrm>
          <a:prstGeom prst="rect">
            <a:avLst/>
          </a:prstGeom>
        </p:spPr>
      </p:pic>
      <p:sp>
        <p:nvSpPr>
          <p:cNvPr id="115" name="テキスト ボックス 114">
            <a:extLst>
              <a:ext uri="{FF2B5EF4-FFF2-40B4-BE49-F238E27FC236}">
                <a16:creationId xmlns:a16="http://schemas.microsoft.com/office/drawing/2014/main" id="{C6652669-9DDE-4C48-B7C0-7F685DB65ACD}"/>
              </a:ext>
            </a:extLst>
          </p:cNvPr>
          <p:cNvSpPr txBox="1"/>
          <p:nvPr/>
        </p:nvSpPr>
        <p:spPr>
          <a:xfrm>
            <a:off x="7594827" y="3237720"/>
            <a:ext cx="2831135"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1" i="0" u="none" strike="noStrike" kern="1200" cap="none" spc="0" normalizeH="0" baseline="0" noProof="0">
                <a:ln>
                  <a:noFill/>
                </a:ln>
                <a:solidFill>
                  <a:srgbClr val="020673"/>
                </a:solidFill>
                <a:effectLst/>
                <a:uLnTx/>
                <a:uFillTx/>
                <a:latin typeface="+mn-ea"/>
                <a:cs typeface="+mn-cs"/>
              </a:rPr>
              <a:t>Azure</a:t>
            </a:r>
            <a:r>
              <a:rPr kumimoji="0" lang="ja-JP" altLang="en-US" sz="1400" b="1" i="0" u="none" strike="noStrike" kern="1200" cap="none" spc="0" normalizeH="0" baseline="0" noProof="0">
                <a:ln>
                  <a:noFill/>
                </a:ln>
                <a:solidFill>
                  <a:srgbClr val="020673"/>
                </a:solidFill>
                <a:effectLst/>
                <a:uLnTx/>
                <a:uFillTx/>
                <a:latin typeface="+mn-ea"/>
                <a:cs typeface="+mn-cs"/>
              </a:rPr>
              <a:t>上</a:t>
            </a:r>
            <a:r>
              <a:rPr kumimoji="0" lang="ja-JP" altLang="en-US" sz="1400" b="1">
                <a:solidFill>
                  <a:srgbClr val="020673"/>
                </a:solidFill>
                <a:latin typeface="+mn-ea"/>
              </a:rPr>
              <a:t>プラットフォーム</a:t>
            </a:r>
            <a:endParaRPr kumimoji="0" lang="en-US" altLang="ja-JP" sz="1400" b="1" i="0" u="none" strike="noStrike" kern="1200" cap="none" spc="0" normalizeH="0" baseline="0" noProof="0">
              <a:ln>
                <a:noFill/>
              </a:ln>
              <a:solidFill>
                <a:srgbClr val="020673"/>
              </a:solidFill>
              <a:effectLst/>
              <a:uLnTx/>
              <a:uFillTx/>
              <a:latin typeface="+mn-ea"/>
              <a:cs typeface="+mn-cs"/>
            </a:endParaRPr>
          </a:p>
        </p:txBody>
      </p:sp>
      <p:sp>
        <p:nvSpPr>
          <p:cNvPr id="116" name="object 49">
            <a:extLst>
              <a:ext uri="{FF2B5EF4-FFF2-40B4-BE49-F238E27FC236}">
                <a16:creationId xmlns:a16="http://schemas.microsoft.com/office/drawing/2014/main" id="{937F2C57-9DFC-4FD7-9BD9-80A7E1F3933F}"/>
              </a:ext>
            </a:extLst>
          </p:cNvPr>
          <p:cNvSpPr txBox="1"/>
          <p:nvPr/>
        </p:nvSpPr>
        <p:spPr>
          <a:xfrm>
            <a:off x="7844998" y="4807034"/>
            <a:ext cx="2181515" cy="507831"/>
          </a:xfrm>
          <a:prstGeom prst="rect">
            <a:avLst/>
          </a:prstGeom>
          <a:noFill/>
          <a:ln>
            <a:noFill/>
          </a:ln>
        </p:spPr>
        <p:txBody>
          <a:bodyPr vert="horz" wrap="square" lIns="0" tIns="0" rIns="0" bIns="0" rtlCol="0">
            <a:spAutoFit/>
          </a:bodyPr>
          <a:lstStyle/>
          <a:p>
            <a:pPr marL="183514" marR="5080" indent="-171450">
              <a:buFont typeface="Arial" panose="020B0604020202020204" pitchFamily="34" charset="0"/>
              <a:buChar char="•"/>
            </a:pPr>
            <a:r>
              <a:rPr sz="1100" spc="-5">
                <a:latin typeface="+mn-ea"/>
                <a:cs typeface="Meiryo UI"/>
              </a:rPr>
              <a:t>E</a:t>
            </a:r>
            <a:r>
              <a:rPr sz="1100">
                <a:latin typeface="+mn-ea"/>
                <a:cs typeface="Meiryo UI"/>
              </a:rPr>
              <a:t>-call</a:t>
            </a:r>
            <a:r>
              <a:rPr sz="1100" spc="-5">
                <a:latin typeface="+mn-ea"/>
                <a:cs typeface="Meiryo UI"/>
              </a:rPr>
              <a:t>/</a:t>
            </a:r>
            <a:r>
              <a:rPr sz="1100" spc="10">
                <a:latin typeface="+mn-ea"/>
                <a:cs typeface="Meiryo UI"/>
              </a:rPr>
              <a:t>b</a:t>
            </a:r>
            <a:r>
              <a:rPr sz="1100">
                <a:latin typeface="+mn-ea"/>
                <a:cs typeface="Meiryo UI"/>
              </a:rPr>
              <a:t>-call</a:t>
            </a:r>
            <a:r>
              <a:rPr lang="ja-JP" altLang="en-US" sz="1100">
                <a:latin typeface="+mn-ea"/>
                <a:cs typeface="Meiryo UI"/>
              </a:rPr>
              <a:t>　、イベント</a:t>
            </a:r>
            <a:r>
              <a:rPr sz="1100">
                <a:latin typeface="+mn-ea"/>
                <a:cs typeface="Meiryo UI"/>
              </a:rPr>
              <a:t> </a:t>
            </a:r>
            <a:r>
              <a:rPr lang="ja-JP" altLang="en-US" sz="1100" spc="-5">
                <a:latin typeface="+mn-ea"/>
                <a:cs typeface="Meiryo UI"/>
              </a:rPr>
              <a:t>情報</a:t>
            </a:r>
            <a:endParaRPr lang="en-US" altLang="ja-JP" sz="1100" spc="-5">
              <a:latin typeface="+mn-ea"/>
              <a:cs typeface="Meiryo UI"/>
            </a:endParaRPr>
          </a:p>
          <a:p>
            <a:pPr marL="183514" marR="5080" indent="-171450">
              <a:buFont typeface="Arial" panose="020B0604020202020204" pitchFamily="34" charset="0"/>
              <a:buChar char="•"/>
            </a:pPr>
            <a:r>
              <a:rPr lang="ja-JP" altLang="en-US" sz="1100" spc="-5">
                <a:latin typeface="+mn-ea"/>
                <a:cs typeface="Meiryo UI"/>
              </a:rPr>
              <a:t>ドライブデータ</a:t>
            </a:r>
            <a:endParaRPr lang="en-US" altLang="ja-JP" sz="1100" spc="-5">
              <a:latin typeface="+mn-ea"/>
              <a:cs typeface="Meiryo UI"/>
            </a:endParaRPr>
          </a:p>
          <a:p>
            <a:pPr marL="183514" marR="5080" indent="-171450">
              <a:buFont typeface="Arial" panose="020B0604020202020204" pitchFamily="34" charset="0"/>
              <a:buChar char="•"/>
            </a:pPr>
            <a:r>
              <a:rPr lang="en-US" altLang="ja-JP" sz="1100" spc="-5">
                <a:latin typeface="+mn-ea"/>
                <a:cs typeface="Meiryo UI"/>
              </a:rPr>
              <a:t>GPS</a:t>
            </a:r>
            <a:endParaRPr sz="1100">
              <a:latin typeface="+mn-ea"/>
              <a:cs typeface="Meiryo UI"/>
            </a:endParaRPr>
          </a:p>
        </p:txBody>
      </p:sp>
      <p:pic>
        <p:nvPicPr>
          <p:cNvPr id="155" name="Graphic 154">
            <a:extLst>
              <a:ext uri="{FF2B5EF4-FFF2-40B4-BE49-F238E27FC236}">
                <a16:creationId xmlns:a16="http://schemas.microsoft.com/office/drawing/2014/main" id="{8752E61B-AEBC-444B-B4B3-593BC5D8F1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7789" y="2078683"/>
            <a:ext cx="349436" cy="349436"/>
          </a:xfrm>
          <a:prstGeom prst="rect">
            <a:avLst/>
          </a:prstGeom>
        </p:spPr>
      </p:pic>
      <p:cxnSp>
        <p:nvCxnSpPr>
          <p:cNvPr id="166" name="Straight Arrow Connector 50">
            <a:extLst>
              <a:ext uri="{FF2B5EF4-FFF2-40B4-BE49-F238E27FC236}">
                <a16:creationId xmlns:a16="http://schemas.microsoft.com/office/drawing/2014/main" id="{0971125E-6F2E-41F2-A8D1-3A43662B44A8}"/>
              </a:ext>
            </a:extLst>
          </p:cNvPr>
          <p:cNvCxnSpPr>
            <a:cxnSpLocks/>
          </p:cNvCxnSpPr>
          <p:nvPr/>
        </p:nvCxnSpPr>
        <p:spPr>
          <a:xfrm flipV="1">
            <a:off x="9917897" y="2638189"/>
            <a:ext cx="0" cy="573900"/>
          </a:xfrm>
          <a:prstGeom prst="straightConnector1">
            <a:avLst/>
          </a:prstGeom>
          <a:ln w="19050">
            <a:solidFill>
              <a:srgbClr val="020673"/>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object 49">
            <a:extLst>
              <a:ext uri="{FF2B5EF4-FFF2-40B4-BE49-F238E27FC236}">
                <a16:creationId xmlns:a16="http://schemas.microsoft.com/office/drawing/2014/main" id="{A432E95F-7023-4642-8304-BC8F61949643}"/>
              </a:ext>
            </a:extLst>
          </p:cNvPr>
          <p:cNvSpPr txBox="1"/>
          <p:nvPr/>
        </p:nvSpPr>
        <p:spPr>
          <a:xfrm>
            <a:off x="10018199" y="2717136"/>
            <a:ext cx="1111214" cy="369332"/>
          </a:xfrm>
          <a:prstGeom prst="rect">
            <a:avLst/>
          </a:prstGeom>
          <a:noFill/>
        </p:spPr>
        <p:txBody>
          <a:bodyPr vert="horz" wrap="square" lIns="0" tIns="0" rIns="0" bIns="0" rtlCol="0">
            <a:spAutoFit/>
          </a:bodyPr>
          <a:lstStyle/>
          <a:p>
            <a:pPr marL="29209" marR="5080" indent="-17145"/>
            <a:r>
              <a:rPr sz="1200" spc="-5">
                <a:latin typeface="+mn-ea"/>
                <a:cs typeface="Meiryo UI"/>
              </a:rPr>
              <a:t>E</a:t>
            </a:r>
            <a:r>
              <a:rPr sz="1200">
                <a:latin typeface="+mn-ea"/>
                <a:cs typeface="Meiryo UI"/>
              </a:rPr>
              <a:t>-call</a:t>
            </a:r>
            <a:r>
              <a:rPr sz="1200" spc="-5">
                <a:latin typeface="+mn-ea"/>
                <a:cs typeface="Meiryo UI"/>
              </a:rPr>
              <a:t>/</a:t>
            </a:r>
            <a:r>
              <a:rPr lang="en-US" sz="1200" spc="10">
                <a:latin typeface="+mn-ea"/>
                <a:cs typeface="Meiryo UI"/>
              </a:rPr>
              <a:t>b</a:t>
            </a:r>
            <a:r>
              <a:rPr sz="1200">
                <a:latin typeface="+mn-ea"/>
                <a:cs typeface="Meiryo UI"/>
              </a:rPr>
              <a:t>-call </a:t>
            </a:r>
            <a:endParaRPr lang="en-US" sz="1200">
              <a:latin typeface="+mn-ea"/>
              <a:cs typeface="Meiryo UI"/>
            </a:endParaRPr>
          </a:p>
          <a:p>
            <a:pPr marL="29209" marR="5080" indent="-17145"/>
            <a:r>
              <a:rPr lang="ja-JP" altLang="en-US" sz="1200" spc="-5">
                <a:latin typeface="+mn-ea"/>
                <a:cs typeface="Meiryo UI"/>
              </a:rPr>
              <a:t>情報</a:t>
            </a:r>
            <a:endParaRPr sz="1200">
              <a:latin typeface="+mn-ea"/>
              <a:cs typeface="Meiryo UI"/>
            </a:endParaRPr>
          </a:p>
        </p:txBody>
      </p:sp>
      <p:grpSp>
        <p:nvGrpSpPr>
          <p:cNvPr id="117" name="グループ化 116">
            <a:extLst>
              <a:ext uri="{FF2B5EF4-FFF2-40B4-BE49-F238E27FC236}">
                <a16:creationId xmlns:a16="http://schemas.microsoft.com/office/drawing/2014/main" id="{20D16CD6-B0A1-4D57-83AB-A36669207969}"/>
              </a:ext>
            </a:extLst>
          </p:cNvPr>
          <p:cNvGrpSpPr/>
          <p:nvPr/>
        </p:nvGrpSpPr>
        <p:grpSpPr>
          <a:xfrm>
            <a:off x="7655397" y="1388676"/>
            <a:ext cx="3476879" cy="1202147"/>
            <a:chOff x="8144658" y="4867544"/>
            <a:chExt cx="3476879" cy="1202147"/>
          </a:xfrm>
        </p:grpSpPr>
        <p:pic>
          <p:nvPicPr>
            <p:cNvPr id="118" name="グラフィックス 117" descr="コール センター 単色塗りつぶし">
              <a:extLst>
                <a:ext uri="{FF2B5EF4-FFF2-40B4-BE49-F238E27FC236}">
                  <a16:creationId xmlns:a16="http://schemas.microsoft.com/office/drawing/2014/main" id="{070A0615-2AB5-43E2-AF68-ABF0CF1895C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68800" y="5462713"/>
              <a:ext cx="537745" cy="537745"/>
            </a:xfrm>
            <a:prstGeom prst="rect">
              <a:avLst/>
            </a:prstGeom>
          </p:spPr>
        </p:pic>
        <p:grpSp>
          <p:nvGrpSpPr>
            <p:cNvPr id="119" name="グループ化 118">
              <a:extLst>
                <a:ext uri="{FF2B5EF4-FFF2-40B4-BE49-F238E27FC236}">
                  <a16:creationId xmlns:a16="http://schemas.microsoft.com/office/drawing/2014/main" id="{783E6A8C-386E-4AB4-93E8-A00CDC64A094}"/>
                </a:ext>
              </a:extLst>
            </p:cNvPr>
            <p:cNvGrpSpPr/>
            <p:nvPr/>
          </p:nvGrpSpPr>
          <p:grpSpPr>
            <a:xfrm>
              <a:off x="10047403" y="4867544"/>
              <a:ext cx="1574134" cy="1202147"/>
              <a:chOff x="9487734" y="1992364"/>
              <a:chExt cx="1574134" cy="1202147"/>
            </a:xfrm>
          </p:grpSpPr>
          <p:sp>
            <p:nvSpPr>
              <p:cNvPr id="121" name="Rectangle 158">
                <a:extLst>
                  <a:ext uri="{FF2B5EF4-FFF2-40B4-BE49-F238E27FC236}">
                    <a16:creationId xmlns:a16="http://schemas.microsoft.com/office/drawing/2014/main" id="{6DD1F64B-F8F6-490C-BED0-C837BF4758BA}"/>
                  </a:ext>
                </a:extLst>
              </p:cNvPr>
              <p:cNvSpPr/>
              <p:nvPr/>
            </p:nvSpPr>
            <p:spPr>
              <a:xfrm>
                <a:off x="9492696" y="1992364"/>
                <a:ext cx="1569172" cy="1202147"/>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A6B86"/>
                  </a:solidFill>
                  <a:effectLst/>
                  <a:uLnTx/>
                  <a:uFillTx/>
                  <a:latin typeface="+mn-ea"/>
                  <a:cs typeface="+mn-cs"/>
                </a:endParaRPr>
              </a:p>
            </p:txBody>
          </p:sp>
          <p:pic>
            <p:nvPicPr>
              <p:cNvPr id="122" name="Graphic 159">
                <a:extLst>
                  <a:ext uri="{FF2B5EF4-FFF2-40B4-BE49-F238E27FC236}">
                    <a16:creationId xmlns:a16="http://schemas.microsoft.com/office/drawing/2014/main" id="{92DB5652-95CD-4F2A-B691-C15FEAFD53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87734" y="2002443"/>
                <a:ext cx="366609" cy="366609"/>
              </a:xfrm>
              <a:prstGeom prst="rect">
                <a:avLst/>
              </a:prstGeom>
            </p:spPr>
          </p:pic>
        </p:grpSp>
        <p:sp>
          <p:nvSpPr>
            <p:cNvPr id="120" name="テキスト ボックス 119">
              <a:extLst>
                <a:ext uri="{FF2B5EF4-FFF2-40B4-BE49-F238E27FC236}">
                  <a16:creationId xmlns:a16="http://schemas.microsoft.com/office/drawing/2014/main" id="{BDC3BF45-7AED-4C53-9698-BF550A74D492}"/>
                </a:ext>
              </a:extLst>
            </p:cNvPr>
            <p:cNvSpPr txBox="1"/>
            <p:nvPr/>
          </p:nvSpPr>
          <p:spPr>
            <a:xfrm>
              <a:off x="10503027" y="4885992"/>
              <a:ext cx="1014481"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020673"/>
                  </a:solidFill>
                  <a:effectLst/>
                  <a:uLnTx/>
                  <a:uFillTx/>
                  <a:latin typeface="+mn-ea"/>
                  <a:cs typeface="+mn-cs"/>
                </a:rPr>
                <a:t>サポート</a:t>
              </a:r>
              <a:endParaRPr kumimoji="0" lang="en-US" altLang="ja-JP" sz="1400" b="1" i="0" u="none" strike="noStrike" kern="1200" cap="none" spc="0" normalizeH="0" baseline="0" noProof="0">
                <a:ln>
                  <a:noFill/>
                </a:ln>
                <a:solidFill>
                  <a:srgbClr val="020673"/>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020673"/>
                  </a:solidFill>
                  <a:effectLst/>
                  <a:uLnTx/>
                  <a:uFillTx/>
                  <a:latin typeface="+mn-ea"/>
                  <a:cs typeface="+mn-cs"/>
                </a:rPr>
                <a:t>センター</a:t>
              </a:r>
              <a:endParaRPr kumimoji="0" lang="en-US" altLang="ja-JP" sz="1400" b="1" i="0" u="none" strike="noStrike" kern="1200" cap="none" spc="0" normalizeH="0" baseline="0" noProof="0">
                <a:ln>
                  <a:noFill/>
                </a:ln>
                <a:solidFill>
                  <a:srgbClr val="020673"/>
                </a:solidFill>
                <a:effectLst/>
                <a:uLnTx/>
                <a:uFillTx/>
                <a:latin typeface="+mn-ea"/>
                <a:cs typeface="+mn-cs"/>
              </a:endParaRPr>
            </a:p>
          </p:txBody>
        </p:sp>
        <p:sp>
          <p:nvSpPr>
            <p:cNvPr id="145" name="テキスト ボックス 144">
              <a:extLst>
                <a:ext uri="{FF2B5EF4-FFF2-40B4-BE49-F238E27FC236}">
                  <a16:creationId xmlns:a16="http://schemas.microsoft.com/office/drawing/2014/main" id="{E36E1B0C-AEF4-4BD7-A15F-FD7FF1FA1C22}"/>
                </a:ext>
              </a:extLst>
            </p:cNvPr>
            <p:cNvSpPr txBox="1"/>
            <p:nvPr/>
          </p:nvSpPr>
          <p:spPr>
            <a:xfrm>
              <a:off x="8144658" y="4950219"/>
              <a:ext cx="165099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020673"/>
                  </a:solidFill>
                  <a:effectLst/>
                  <a:uLnTx/>
                  <a:uFillTx/>
                  <a:latin typeface="+mn-ea"/>
                  <a:cs typeface="+mn-cs"/>
                </a:rPr>
                <a:t>保険会社</a:t>
              </a:r>
              <a:endParaRPr kumimoji="0" lang="en-US" altLang="ja-JP" sz="1400" b="1" i="0" u="none" strike="noStrike" kern="1200" cap="none" spc="0" normalizeH="0" baseline="0" noProof="0">
                <a:ln>
                  <a:noFill/>
                </a:ln>
                <a:solidFill>
                  <a:srgbClr val="020673"/>
                </a:solidFill>
                <a:effectLst/>
                <a:uLnTx/>
                <a:uFillTx/>
                <a:latin typeface="+mn-ea"/>
                <a:cs typeface="+mn-cs"/>
              </a:endParaRPr>
            </a:p>
          </p:txBody>
        </p:sp>
      </p:grpSp>
      <p:pic>
        <p:nvPicPr>
          <p:cNvPr id="123" name="Graphic 152">
            <a:extLst>
              <a:ext uri="{FF2B5EF4-FFF2-40B4-BE49-F238E27FC236}">
                <a16:creationId xmlns:a16="http://schemas.microsoft.com/office/drawing/2014/main" id="{FE201FF5-0DB1-4254-AF90-E17B56D7618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40917" y="5770450"/>
            <a:ext cx="425643" cy="425642"/>
          </a:xfrm>
          <a:prstGeom prst="rect">
            <a:avLst/>
          </a:prstGeom>
        </p:spPr>
      </p:pic>
      <p:pic>
        <p:nvPicPr>
          <p:cNvPr id="124" name="グラフィックス 123" descr="Web カメラ 枠線">
            <a:extLst>
              <a:ext uri="{FF2B5EF4-FFF2-40B4-BE49-F238E27FC236}">
                <a16:creationId xmlns:a16="http://schemas.microsoft.com/office/drawing/2014/main" id="{896FBE2D-8FD8-41AC-AAEA-DB19FAE115C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812479" y="5739851"/>
            <a:ext cx="533400" cy="533400"/>
          </a:xfrm>
          <a:prstGeom prst="rect">
            <a:avLst/>
          </a:prstGeom>
        </p:spPr>
      </p:pic>
      <p:sp>
        <p:nvSpPr>
          <p:cNvPr id="125" name="object 48">
            <a:extLst>
              <a:ext uri="{FF2B5EF4-FFF2-40B4-BE49-F238E27FC236}">
                <a16:creationId xmlns:a16="http://schemas.microsoft.com/office/drawing/2014/main" id="{4F445096-2449-41EE-98E6-DAD8C9E14249}"/>
              </a:ext>
            </a:extLst>
          </p:cNvPr>
          <p:cNvSpPr txBox="1"/>
          <p:nvPr/>
        </p:nvSpPr>
        <p:spPr>
          <a:xfrm>
            <a:off x="8262780" y="5597616"/>
            <a:ext cx="1763733" cy="507831"/>
          </a:xfrm>
          <a:prstGeom prst="rect">
            <a:avLst/>
          </a:prstGeom>
        </p:spPr>
        <p:txBody>
          <a:bodyPr vert="horz" wrap="square" lIns="0" tIns="0" rIns="0" bIns="0" rtlCol="0">
            <a:spAutoFit/>
          </a:bodyPr>
          <a:lstStyle/>
          <a:p>
            <a:pPr marL="184785" indent="-172085">
              <a:buFont typeface="Arial"/>
              <a:buChar char="•"/>
              <a:tabLst>
                <a:tab pos="185420" algn="l"/>
              </a:tabLst>
            </a:pPr>
            <a:r>
              <a:rPr lang="ja-JP" altLang="en-US" sz="1100" spc="-5">
                <a:solidFill>
                  <a:prstClr val="black"/>
                </a:solidFill>
                <a:latin typeface="+mn-ea"/>
                <a:cs typeface="Meiryo UI"/>
              </a:rPr>
              <a:t>ドライブ動画</a:t>
            </a:r>
            <a:endParaRPr lang="en-US" sz="1100" spc="-5">
              <a:solidFill>
                <a:prstClr val="black"/>
              </a:solidFill>
              <a:latin typeface="+mn-ea"/>
              <a:cs typeface="Meiryo UI"/>
            </a:endParaRPr>
          </a:p>
          <a:p>
            <a:pPr marL="184785" indent="-172085">
              <a:buFont typeface="Arial"/>
              <a:buChar char="•"/>
              <a:tabLst>
                <a:tab pos="185420" algn="l"/>
              </a:tabLst>
            </a:pPr>
            <a:r>
              <a:rPr sz="1100" spc="-5">
                <a:solidFill>
                  <a:prstClr val="black"/>
                </a:solidFill>
                <a:latin typeface="+mn-ea"/>
                <a:cs typeface="Meiryo UI"/>
              </a:rPr>
              <a:t>G Sensor</a:t>
            </a:r>
            <a:endParaRPr sz="1100">
              <a:solidFill>
                <a:prstClr val="black"/>
              </a:solidFill>
              <a:latin typeface="+mn-ea"/>
              <a:cs typeface="Meiryo UI"/>
            </a:endParaRPr>
          </a:p>
          <a:p>
            <a:pPr marL="184785" indent="-172085">
              <a:buFont typeface="Arial"/>
              <a:buChar char="•"/>
              <a:tabLst>
                <a:tab pos="185420" algn="l"/>
              </a:tabLst>
            </a:pPr>
            <a:r>
              <a:rPr sz="1100">
                <a:solidFill>
                  <a:prstClr val="black"/>
                </a:solidFill>
                <a:latin typeface="+mn-ea"/>
                <a:cs typeface="Meiryo UI"/>
              </a:rPr>
              <a:t>GPS</a:t>
            </a:r>
          </a:p>
        </p:txBody>
      </p:sp>
      <p:sp>
        <p:nvSpPr>
          <p:cNvPr id="126" name="object 48">
            <a:extLst>
              <a:ext uri="{FF2B5EF4-FFF2-40B4-BE49-F238E27FC236}">
                <a16:creationId xmlns:a16="http://schemas.microsoft.com/office/drawing/2014/main" id="{6AB98F5A-DC15-4F5C-9544-76BEA4A9EA2C}"/>
              </a:ext>
            </a:extLst>
          </p:cNvPr>
          <p:cNvSpPr txBox="1"/>
          <p:nvPr/>
        </p:nvSpPr>
        <p:spPr>
          <a:xfrm>
            <a:off x="9923859" y="5608356"/>
            <a:ext cx="1053131" cy="507831"/>
          </a:xfrm>
          <a:prstGeom prst="rect">
            <a:avLst/>
          </a:prstGeom>
        </p:spPr>
        <p:txBody>
          <a:bodyPr vert="horz" wrap="square" lIns="0" tIns="0" rIns="0" bIns="0" rtlCol="0">
            <a:spAutoFit/>
          </a:bodyPr>
          <a:lstStyle/>
          <a:p>
            <a:pPr marL="184785" indent="-172085">
              <a:buFont typeface="Arial"/>
              <a:buChar char="•"/>
              <a:tabLst>
                <a:tab pos="185420" algn="l"/>
              </a:tabLst>
            </a:pPr>
            <a:r>
              <a:rPr lang="ja-JP" altLang="en-US" sz="1100">
                <a:solidFill>
                  <a:prstClr val="black"/>
                </a:solidFill>
                <a:latin typeface="+mn-ea"/>
                <a:cs typeface="Meiryo UI"/>
              </a:rPr>
              <a:t>ドライブ管理</a:t>
            </a:r>
            <a:endParaRPr lang="en-US" altLang="ja-JP" sz="1100">
              <a:solidFill>
                <a:prstClr val="black"/>
              </a:solidFill>
              <a:latin typeface="+mn-ea"/>
              <a:cs typeface="Meiryo UI"/>
            </a:endParaRPr>
          </a:p>
          <a:p>
            <a:pPr marL="184785" indent="-172085">
              <a:buFont typeface="Arial"/>
              <a:buChar char="•"/>
              <a:tabLst>
                <a:tab pos="185420" algn="l"/>
              </a:tabLst>
            </a:pPr>
            <a:r>
              <a:rPr lang="ja-JP" altLang="en-US" sz="1100">
                <a:solidFill>
                  <a:prstClr val="black"/>
                </a:solidFill>
                <a:latin typeface="+mn-ea"/>
                <a:cs typeface="Meiryo UI"/>
              </a:rPr>
              <a:t>応答結果</a:t>
            </a:r>
            <a:endParaRPr lang="en-US" altLang="ja-JP" sz="1100">
              <a:solidFill>
                <a:prstClr val="black"/>
              </a:solidFill>
              <a:latin typeface="+mn-ea"/>
              <a:cs typeface="Meiryo UI"/>
            </a:endParaRPr>
          </a:p>
          <a:p>
            <a:pPr marL="184785" indent="-172085">
              <a:buFont typeface="Arial"/>
              <a:buChar char="•"/>
              <a:tabLst>
                <a:tab pos="185420" algn="l"/>
              </a:tabLst>
            </a:pPr>
            <a:r>
              <a:rPr lang="ja-JP" altLang="en-US" sz="1100">
                <a:solidFill>
                  <a:prstClr val="black"/>
                </a:solidFill>
                <a:latin typeface="+mn-ea"/>
                <a:cs typeface="Meiryo UI"/>
              </a:rPr>
              <a:t>動画再生</a:t>
            </a:r>
            <a:endParaRPr sz="1100">
              <a:solidFill>
                <a:prstClr val="black"/>
              </a:solidFill>
              <a:latin typeface="+mn-ea"/>
              <a:cs typeface="Meiryo UI"/>
            </a:endParaRPr>
          </a:p>
        </p:txBody>
      </p:sp>
      <p:cxnSp>
        <p:nvCxnSpPr>
          <p:cNvPr id="127" name="Straight Arrow Connector 51">
            <a:extLst>
              <a:ext uri="{FF2B5EF4-FFF2-40B4-BE49-F238E27FC236}">
                <a16:creationId xmlns:a16="http://schemas.microsoft.com/office/drawing/2014/main" id="{5195126A-9B06-4973-A36E-D02CFBA91CF1}"/>
              </a:ext>
            </a:extLst>
          </p:cNvPr>
          <p:cNvCxnSpPr>
            <a:cxnSpLocks/>
          </p:cNvCxnSpPr>
          <p:nvPr/>
        </p:nvCxnSpPr>
        <p:spPr>
          <a:xfrm>
            <a:off x="10349242" y="4746091"/>
            <a:ext cx="0" cy="612000"/>
          </a:xfrm>
          <a:prstGeom prst="straightConnector1">
            <a:avLst/>
          </a:prstGeom>
          <a:ln w="19050">
            <a:solidFill>
              <a:srgbClr val="02067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object 49">
            <a:extLst>
              <a:ext uri="{FF2B5EF4-FFF2-40B4-BE49-F238E27FC236}">
                <a16:creationId xmlns:a16="http://schemas.microsoft.com/office/drawing/2014/main" id="{2465533F-987F-4102-92C9-BD8B27FEE6EC}"/>
              </a:ext>
            </a:extLst>
          </p:cNvPr>
          <p:cNvSpPr txBox="1"/>
          <p:nvPr/>
        </p:nvSpPr>
        <p:spPr>
          <a:xfrm>
            <a:off x="10432175" y="4943046"/>
            <a:ext cx="732585" cy="369332"/>
          </a:xfrm>
          <a:prstGeom prst="rect">
            <a:avLst/>
          </a:prstGeom>
          <a:noFill/>
          <a:ln>
            <a:noFill/>
          </a:ln>
        </p:spPr>
        <p:txBody>
          <a:bodyPr vert="horz" wrap="square" lIns="0" tIns="0" rIns="0" bIns="0" rtlCol="0">
            <a:spAutoFit/>
          </a:bodyPr>
          <a:lstStyle/>
          <a:p>
            <a:pPr marL="29209" marR="5080" indent="-17145"/>
            <a:r>
              <a:rPr lang="ja-JP" altLang="en-US" sz="1200">
                <a:solidFill>
                  <a:prstClr val="black"/>
                </a:solidFill>
                <a:latin typeface="+mn-ea"/>
                <a:cs typeface="Meiryo UI"/>
              </a:rPr>
              <a:t>リクエスト</a:t>
            </a:r>
            <a:endParaRPr lang="en-US" altLang="ja-JP" sz="1200">
              <a:solidFill>
                <a:prstClr val="black"/>
              </a:solidFill>
              <a:latin typeface="+mn-ea"/>
              <a:cs typeface="Meiryo UI"/>
            </a:endParaRPr>
          </a:p>
          <a:p>
            <a:pPr marL="29209" marR="5080" indent="-17145"/>
            <a:r>
              <a:rPr lang="ja-JP" altLang="en-US" sz="1200">
                <a:solidFill>
                  <a:prstClr val="black"/>
                </a:solidFill>
                <a:latin typeface="+mn-ea"/>
                <a:cs typeface="Meiryo UI"/>
              </a:rPr>
              <a:t>応答</a:t>
            </a:r>
            <a:endParaRPr sz="1200">
              <a:solidFill>
                <a:prstClr val="black"/>
              </a:solidFill>
              <a:latin typeface="+mn-ea"/>
              <a:cs typeface="Meiryo UI"/>
            </a:endParaRPr>
          </a:p>
        </p:txBody>
      </p:sp>
      <p:sp>
        <p:nvSpPr>
          <p:cNvPr id="130" name="テキスト ボックス 129">
            <a:extLst>
              <a:ext uri="{FF2B5EF4-FFF2-40B4-BE49-F238E27FC236}">
                <a16:creationId xmlns:a16="http://schemas.microsoft.com/office/drawing/2014/main" id="{62E90F9B-B164-4757-91EF-515FD2E8BF7C}"/>
              </a:ext>
            </a:extLst>
          </p:cNvPr>
          <p:cNvSpPr txBox="1"/>
          <p:nvPr/>
        </p:nvSpPr>
        <p:spPr>
          <a:xfrm>
            <a:off x="7634977" y="5380463"/>
            <a:ext cx="683656"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020673"/>
                </a:solidFill>
                <a:effectLst/>
                <a:uLnTx/>
                <a:uFillTx/>
                <a:latin typeface="+mn-ea"/>
                <a:cs typeface="+mn-cs"/>
              </a:rPr>
              <a:t>車</a:t>
            </a:r>
            <a:endParaRPr kumimoji="0" lang="en-US" altLang="ja-JP" sz="1400" b="1" i="0" u="none" strike="noStrike" kern="1200" cap="none" spc="0" normalizeH="0" baseline="0" noProof="0">
              <a:ln>
                <a:noFill/>
              </a:ln>
              <a:solidFill>
                <a:srgbClr val="020673"/>
              </a:solidFill>
              <a:effectLst/>
              <a:uLnTx/>
              <a:uFillTx/>
              <a:latin typeface="+mn-ea"/>
              <a:cs typeface="+mn-cs"/>
            </a:endParaRPr>
          </a:p>
        </p:txBody>
      </p:sp>
      <p:pic>
        <p:nvPicPr>
          <p:cNvPr id="137" name="Picture 2" descr="IoT Hub の作成">
            <a:extLst>
              <a:ext uri="{FF2B5EF4-FFF2-40B4-BE49-F238E27FC236}">
                <a16:creationId xmlns:a16="http://schemas.microsoft.com/office/drawing/2014/main" id="{B5C39C0B-A359-451C-8AB5-BECF6A542A1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05151" y="3764518"/>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38" name="グラフィックス 137">
            <a:extLst>
              <a:ext uri="{FF2B5EF4-FFF2-40B4-BE49-F238E27FC236}">
                <a16:creationId xmlns:a16="http://schemas.microsoft.com/office/drawing/2014/main" id="{6B71C760-C9B3-492E-B2E1-6FFD69EDB07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05232" y="3764518"/>
            <a:ext cx="396000" cy="396000"/>
          </a:xfrm>
          <a:prstGeom prst="rect">
            <a:avLst/>
          </a:prstGeom>
        </p:spPr>
      </p:pic>
      <p:pic>
        <p:nvPicPr>
          <p:cNvPr id="141" name="グラフィックス 140">
            <a:extLst>
              <a:ext uri="{FF2B5EF4-FFF2-40B4-BE49-F238E27FC236}">
                <a16:creationId xmlns:a16="http://schemas.microsoft.com/office/drawing/2014/main" id="{D8E742A5-3999-4254-AD5E-7C2A82C5C96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555700" y="3764518"/>
            <a:ext cx="396000" cy="396000"/>
          </a:xfrm>
          <a:prstGeom prst="rect">
            <a:avLst/>
          </a:prstGeom>
        </p:spPr>
      </p:pic>
      <p:pic>
        <p:nvPicPr>
          <p:cNvPr id="146" name="Picture 18">
            <a:extLst>
              <a:ext uri="{FF2B5EF4-FFF2-40B4-BE49-F238E27FC236}">
                <a16:creationId xmlns:a16="http://schemas.microsoft.com/office/drawing/2014/main" id="{7A4968BC-B2AF-46E7-B28C-64252931D2E0}"/>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208609" y="3726728"/>
            <a:ext cx="540000" cy="540000"/>
          </a:xfrm>
          <a:prstGeom prst="rect">
            <a:avLst/>
          </a:prstGeom>
        </p:spPr>
      </p:pic>
      <p:pic>
        <p:nvPicPr>
          <p:cNvPr id="148" name="Graphic 27">
            <a:extLst>
              <a:ext uri="{FF2B5EF4-FFF2-40B4-BE49-F238E27FC236}">
                <a16:creationId xmlns:a16="http://schemas.microsoft.com/office/drawing/2014/main" id="{7B828BA6-C487-4F8D-B84D-B22D937E7BE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839191" y="3707591"/>
            <a:ext cx="540000" cy="540000"/>
          </a:xfrm>
          <a:prstGeom prst="rect">
            <a:avLst/>
          </a:prstGeom>
        </p:spPr>
      </p:pic>
      <p:sp>
        <p:nvSpPr>
          <p:cNvPr id="150" name="object 49">
            <a:extLst>
              <a:ext uri="{FF2B5EF4-FFF2-40B4-BE49-F238E27FC236}">
                <a16:creationId xmlns:a16="http://schemas.microsoft.com/office/drawing/2014/main" id="{508D784B-BB7D-442C-917F-222B9C011B65}"/>
              </a:ext>
            </a:extLst>
          </p:cNvPr>
          <p:cNvSpPr txBox="1"/>
          <p:nvPr/>
        </p:nvSpPr>
        <p:spPr>
          <a:xfrm>
            <a:off x="11438313" y="3212089"/>
            <a:ext cx="184666" cy="2031325"/>
          </a:xfrm>
          <a:prstGeom prst="rect">
            <a:avLst/>
          </a:prstGeom>
          <a:noFill/>
        </p:spPr>
        <p:txBody>
          <a:bodyPr vert="eaVert" wrap="square" lIns="0" tIns="0" rIns="0" bIns="0" rtlCol="0">
            <a:spAutoFit/>
          </a:bodyPr>
          <a:lstStyle/>
          <a:p>
            <a:pPr marL="29209" marR="5080" indent="-17145"/>
            <a:r>
              <a:rPr lang="ja-JP" altLang="en-US" sz="1200" spc="-5">
                <a:latin typeface="+mn-ea"/>
                <a:cs typeface="Meiryo UI"/>
              </a:rPr>
              <a:t>事故受付などのサポート</a:t>
            </a:r>
            <a:endParaRPr sz="1200">
              <a:latin typeface="+mn-ea"/>
              <a:cs typeface="Meiryo UI"/>
            </a:endParaRPr>
          </a:p>
        </p:txBody>
      </p:sp>
      <p:sp>
        <p:nvSpPr>
          <p:cNvPr id="2" name="フッター プレースホルダー 1">
            <a:extLst>
              <a:ext uri="{FF2B5EF4-FFF2-40B4-BE49-F238E27FC236}">
                <a16:creationId xmlns:a16="http://schemas.microsoft.com/office/drawing/2014/main" id="{6CB7BF23-174D-4A11-9BA0-BF5FC38E8B99}"/>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5" name="スライド番号プレースホルダー 4">
            <a:extLst>
              <a:ext uri="{FF2B5EF4-FFF2-40B4-BE49-F238E27FC236}">
                <a16:creationId xmlns:a16="http://schemas.microsoft.com/office/drawing/2014/main" id="{1443F097-8C35-498A-BDC7-4D3B26D9148A}"/>
              </a:ext>
            </a:extLst>
          </p:cNvPr>
          <p:cNvSpPr>
            <a:spLocks noGrp="1"/>
          </p:cNvSpPr>
          <p:nvPr>
            <p:ph type="sldNum" sz="quarter" idx="11"/>
          </p:nvPr>
        </p:nvSpPr>
        <p:spPr/>
        <p:txBody>
          <a:bodyPr/>
          <a:lstStyle/>
          <a:p>
            <a:fld id="{64426991-36D0-4DC2-898E-6B6E1FAFABE8}" type="slidenum">
              <a:rPr lang="ja-JP" altLang="en-US" smtClean="0"/>
              <a:pPr/>
              <a:t>36</a:t>
            </a:fld>
            <a:endParaRPr lang="ja-JP" altLang="en-US"/>
          </a:p>
        </p:txBody>
      </p:sp>
    </p:spTree>
    <p:extLst>
      <p:ext uri="{BB962C8B-B14F-4D97-AF65-F5344CB8AC3E}">
        <p14:creationId xmlns:p14="http://schemas.microsoft.com/office/powerpoint/2010/main" val="2818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9D38A8-F234-4688-8531-37C3C2E2A322}"/>
              </a:ext>
            </a:extLst>
          </p:cNvPr>
          <p:cNvSpPr>
            <a:spLocks noGrp="1"/>
          </p:cNvSpPr>
          <p:nvPr>
            <p:ph type="title"/>
          </p:nvPr>
        </p:nvSpPr>
        <p:spPr/>
        <p:txBody>
          <a:bodyPr/>
          <a:lstStyle/>
          <a:p>
            <a:r>
              <a:rPr lang="ja" altLang="ja-JP" b="1" i="0" u="none" baseline="0">
                <a:latin typeface="+mn-ea"/>
                <a:ea typeface="+mn-ea"/>
              </a:rPr>
              <a:t>テレマティクス保険</a:t>
            </a:r>
            <a:r>
              <a:rPr lang="ja-JP" altLang="en-US" b="1" i="0" u="none" baseline="0">
                <a:latin typeface="+mn-ea"/>
                <a:ea typeface="+mn-ea"/>
              </a:rPr>
              <a:t>事例 </a:t>
            </a:r>
            <a:r>
              <a:rPr lang="en-US" altLang="ja-JP" b="1" i="0" u="none" baseline="0">
                <a:latin typeface="+mn-ea"/>
                <a:ea typeface="+mn-ea"/>
              </a:rPr>
              <a:t>(2/2)</a:t>
            </a:r>
            <a:endParaRPr lang="ja-JP" altLang="en-US"/>
          </a:p>
        </p:txBody>
      </p:sp>
      <p:sp>
        <p:nvSpPr>
          <p:cNvPr id="40" name="TextBox 245">
            <a:extLst>
              <a:ext uri="{FF2B5EF4-FFF2-40B4-BE49-F238E27FC236}">
                <a16:creationId xmlns:a16="http://schemas.microsoft.com/office/drawing/2014/main" id="{95604C97-9807-4878-AC63-D40D4BC6FC40}"/>
              </a:ext>
            </a:extLst>
          </p:cNvPr>
          <p:cNvSpPr txBox="1"/>
          <p:nvPr/>
        </p:nvSpPr>
        <p:spPr>
          <a:xfrm>
            <a:off x="293892" y="816887"/>
            <a:ext cx="1672253" cy="338554"/>
          </a:xfrm>
          <a:prstGeom prst="rect">
            <a:avLst/>
          </a:prstGeom>
          <a:noFill/>
        </p:spPr>
        <p:txBody>
          <a:bodyPr wrap="none" rtlCol="0">
            <a:spAutoFit/>
          </a:bodyPr>
          <a:lstStyle/>
          <a:p>
            <a:pPr defTabSz="914377">
              <a:defRPr/>
            </a:pPr>
            <a:r>
              <a:rPr kumimoji="0" lang="ja-JP" altLang="en-US" sz="1600" b="1">
                <a:solidFill>
                  <a:srgbClr val="301D7E"/>
                </a:solidFill>
                <a:latin typeface="+mn-ea"/>
              </a:rPr>
              <a:t>システムハイライト</a:t>
            </a:r>
            <a:endParaRPr kumimoji="0" lang="en-US" sz="1600" b="1" i="0" u="none" strike="noStrike" kern="1200" cap="none" spc="0" normalizeH="0" baseline="0" noProof="0">
              <a:ln>
                <a:noFill/>
              </a:ln>
              <a:solidFill>
                <a:srgbClr val="301D7E"/>
              </a:solidFill>
              <a:effectLst/>
              <a:uLnTx/>
              <a:uFillTx/>
              <a:latin typeface="+mn-ea"/>
              <a:cs typeface="+mn-cs"/>
            </a:endParaRPr>
          </a:p>
        </p:txBody>
      </p:sp>
      <p:sp>
        <p:nvSpPr>
          <p:cNvPr id="42" name="Rounded Rectangle 27">
            <a:extLst>
              <a:ext uri="{FF2B5EF4-FFF2-40B4-BE49-F238E27FC236}">
                <a16:creationId xmlns:a16="http://schemas.microsoft.com/office/drawing/2014/main" id="{58ED17A9-615A-4BBB-8FBB-3B55BEFE62BB}"/>
              </a:ext>
            </a:extLst>
          </p:cNvPr>
          <p:cNvSpPr/>
          <p:nvPr/>
        </p:nvSpPr>
        <p:spPr>
          <a:xfrm>
            <a:off x="346831" y="1220274"/>
            <a:ext cx="3257606" cy="468000"/>
          </a:xfrm>
          <a:prstGeom prst="roundRect">
            <a:avLst>
              <a:gd name="adj" fmla="val 0"/>
            </a:avLst>
          </a:prstGeom>
          <a:solidFill>
            <a:schemeClr val="accent1">
              <a:lumMod val="50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 sz="1600">
                <a:solidFill>
                  <a:schemeClr val="bg1"/>
                </a:solidFill>
                <a:latin typeface="Meiryo UI" panose="020B0604030504040204" pitchFamily="50" charset="-128"/>
                <a:ea typeface="Meiryo UI" panose="020B0604030504040204" pitchFamily="50" charset="-128"/>
              </a:rPr>
              <a:t>18</a:t>
            </a:r>
            <a:r>
              <a:rPr lang="ja" altLang="en-US" sz="1600">
                <a:solidFill>
                  <a:schemeClr val="bg1"/>
                </a:solidFill>
                <a:latin typeface="Meiryo UI" panose="020B0604030504040204" pitchFamily="50" charset="-128"/>
                <a:ea typeface="Meiryo UI" panose="020B0604030504040204" pitchFamily="50" charset="-128"/>
              </a:rPr>
              <a:t>万台</a:t>
            </a:r>
            <a:r>
              <a:rPr lang="ja" sz="1600" b="0" i="0" u="none" baseline="0">
                <a:solidFill>
                  <a:schemeClr val="bg1"/>
                </a:solidFill>
                <a:latin typeface="Meiryo UI" panose="020B0604030504040204" pitchFamily="50" charset="-128"/>
                <a:ea typeface="Meiryo UI" panose="020B0604030504040204" pitchFamily="50" charset="-128"/>
              </a:rPr>
              <a:t>のデバイス</a:t>
            </a:r>
            <a:r>
              <a:rPr lang="ja-JP" altLang="en-US" sz="1600" b="0" i="0" u="none" baseline="0">
                <a:solidFill>
                  <a:schemeClr val="bg1"/>
                </a:solidFill>
                <a:latin typeface="Meiryo UI" panose="020B0604030504040204" pitchFamily="50" charset="-128"/>
                <a:ea typeface="Meiryo UI" panose="020B0604030504040204" pitchFamily="50" charset="-128"/>
              </a:rPr>
              <a:t>対応</a:t>
            </a:r>
            <a:endParaRPr lang="ja" sz="1600" b="0" i="0" u="none" baseline="0">
              <a:solidFill>
                <a:schemeClr val="bg1"/>
              </a:solidFill>
              <a:latin typeface="Meiryo UI" panose="020B0604030504040204" pitchFamily="50" charset="-128"/>
              <a:ea typeface="Meiryo UI" panose="020B0604030504040204" pitchFamily="50" charset="-128"/>
            </a:endParaRPr>
          </a:p>
        </p:txBody>
      </p:sp>
      <p:sp>
        <p:nvSpPr>
          <p:cNvPr id="43" name="Rounded Rectangle 28">
            <a:extLst>
              <a:ext uri="{FF2B5EF4-FFF2-40B4-BE49-F238E27FC236}">
                <a16:creationId xmlns:a16="http://schemas.microsoft.com/office/drawing/2014/main" id="{D35C2C13-36F2-4216-B76D-E4382340D9F8}"/>
              </a:ext>
            </a:extLst>
          </p:cNvPr>
          <p:cNvSpPr/>
          <p:nvPr/>
        </p:nvSpPr>
        <p:spPr>
          <a:xfrm>
            <a:off x="3816513" y="1233900"/>
            <a:ext cx="3600000" cy="468000"/>
          </a:xfrm>
          <a:prstGeom prst="roundRect">
            <a:avLst>
              <a:gd name="adj" fmla="val 0"/>
            </a:avLst>
          </a:prstGeom>
          <a:solidFill>
            <a:srgbClr val="C0504E"/>
          </a:solidFill>
          <a:ln w="3175">
            <a:solidFill>
              <a:srgbClr val="DA9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ja" sz="1600" b="0" i="0" u="none" baseline="0">
                <a:solidFill>
                  <a:schemeClr val="bg1"/>
                </a:solidFill>
                <a:latin typeface="Meiryo UI" panose="020B0604030504040204" pitchFamily="50" charset="-128"/>
                <a:ea typeface="Meiryo UI" panose="020B0604030504040204" pitchFamily="50" charset="-128"/>
              </a:rPr>
              <a:t>1日あたり</a:t>
            </a:r>
            <a:r>
              <a:rPr lang="en-US" altLang="ja" sz="1600" b="0" i="0" u="none" baseline="0">
                <a:solidFill>
                  <a:schemeClr val="bg1"/>
                </a:solidFill>
                <a:latin typeface="Meiryo UI" panose="020B0604030504040204" pitchFamily="50" charset="-128"/>
                <a:ea typeface="Meiryo UI" panose="020B0604030504040204" pitchFamily="50" charset="-128"/>
              </a:rPr>
              <a:t>3</a:t>
            </a:r>
            <a:r>
              <a:rPr lang="ja" sz="1600" b="0" i="0" u="none" baseline="0">
                <a:solidFill>
                  <a:schemeClr val="bg1"/>
                </a:solidFill>
                <a:latin typeface="Meiryo UI" panose="020B0604030504040204" pitchFamily="50" charset="-128"/>
                <a:ea typeface="Meiryo UI" panose="020B0604030504040204" pitchFamily="50" charset="-128"/>
              </a:rPr>
              <a:t>000万件のメッセージ処理</a:t>
            </a:r>
          </a:p>
        </p:txBody>
      </p:sp>
      <p:sp>
        <p:nvSpPr>
          <p:cNvPr id="45" name="Rounded Rectangle 28">
            <a:extLst>
              <a:ext uri="{FF2B5EF4-FFF2-40B4-BE49-F238E27FC236}">
                <a16:creationId xmlns:a16="http://schemas.microsoft.com/office/drawing/2014/main" id="{DC5FE258-0319-4CFB-AB9F-C96872034A68}"/>
              </a:ext>
            </a:extLst>
          </p:cNvPr>
          <p:cNvSpPr/>
          <p:nvPr/>
        </p:nvSpPr>
        <p:spPr>
          <a:xfrm>
            <a:off x="7628590" y="1233900"/>
            <a:ext cx="4021748" cy="468000"/>
          </a:xfrm>
          <a:prstGeom prst="roundRect">
            <a:avLst>
              <a:gd name="adj" fmla="val 0"/>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ja" sz="1600" b="0" i="0" u="none" baseline="0">
                <a:solidFill>
                  <a:schemeClr val="bg1"/>
                </a:solidFill>
                <a:latin typeface="Meiryo UI" panose="020B0604030504040204" pitchFamily="50" charset="-128"/>
                <a:ea typeface="Meiryo UI" panose="020B0604030504040204" pitchFamily="50" charset="-128"/>
              </a:rPr>
              <a:t>1日あたり2000万回の</a:t>
            </a:r>
            <a:r>
              <a:rPr lang="en-US" altLang="ja-JP" sz="1600" b="0" i="0" u="none" baseline="0">
                <a:solidFill>
                  <a:schemeClr val="bg1"/>
                </a:solidFill>
                <a:latin typeface="Meiryo UI" panose="020B0604030504040204" pitchFamily="50" charset="-128"/>
                <a:ea typeface="Meiryo UI" panose="020B0604030504040204" pitchFamily="50" charset="-128"/>
              </a:rPr>
              <a:t>DB</a:t>
            </a:r>
            <a:r>
              <a:rPr lang="ja" sz="1600" b="0" i="0" u="none" baseline="0">
                <a:solidFill>
                  <a:schemeClr val="bg1"/>
                </a:solidFill>
                <a:latin typeface="Meiryo UI" panose="020B0604030504040204" pitchFamily="50" charset="-128"/>
                <a:ea typeface="Meiryo UI" panose="020B0604030504040204" pitchFamily="50" charset="-128"/>
              </a:rPr>
              <a:t>操作（CRUD）</a:t>
            </a:r>
          </a:p>
        </p:txBody>
      </p:sp>
      <p:grpSp>
        <p:nvGrpSpPr>
          <p:cNvPr id="58" name="グループ化 57">
            <a:extLst>
              <a:ext uri="{FF2B5EF4-FFF2-40B4-BE49-F238E27FC236}">
                <a16:creationId xmlns:a16="http://schemas.microsoft.com/office/drawing/2014/main" id="{EA9D48B7-F7B5-4150-8D90-06F66CCEF3CC}"/>
              </a:ext>
            </a:extLst>
          </p:cNvPr>
          <p:cNvGrpSpPr/>
          <p:nvPr/>
        </p:nvGrpSpPr>
        <p:grpSpPr>
          <a:xfrm>
            <a:off x="208828" y="1887435"/>
            <a:ext cx="11420940" cy="4426790"/>
            <a:chOff x="127269" y="1793010"/>
            <a:chExt cx="11420940" cy="4426790"/>
          </a:xfrm>
        </p:grpSpPr>
        <p:sp>
          <p:nvSpPr>
            <p:cNvPr id="13" name="正方形/長方形 12">
              <a:extLst>
                <a:ext uri="{FF2B5EF4-FFF2-40B4-BE49-F238E27FC236}">
                  <a16:creationId xmlns:a16="http://schemas.microsoft.com/office/drawing/2014/main" id="{0141E608-5A48-4B9C-AB84-35EF74BA029B}"/>
                </a:ext>
              </a:extLst>
            </p:cNvPr>
            <p:cNvSpPr/>
            <p:nvPr/>
          </p:nvSpPr>
          <p:spPr>
            <a:xfrm>
              <a:off x="276447" y="1798304"/>
              <a:ext cx="7270584" cy="4417249"/>
            </a:xfrm>
            <a:prstGeom prst="rect">
              <a:avLst/>
            </a:prstGeom>
            <a:solidFill>
              <a:schemeClr val="bg1"/>
            </a:solidFill>
            <a:ln>
              <a:solidFill>
                <a:srgbClr val="020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Picture 4">
              <a:extLst>
                <a:ext uri="{FF2B5EF4-FFF2-40B4-BE49-F238E27FC236}">
                  <a16:creationId xmlns:a16="http://schemas.microsoft.com/office/drawing/2014/main" id="{000282F2-2B2B-4159-A7EA-A354AE3448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269" y="2120157"/>
              <a:ext cx="7239895" cy="4073287"/>
            </a:xfrm>
            <a:prstGeom prst="rect">
              <a:avLst/>
            </a:prstGeom>
            <a:ln>
              <a:solidFill>
                <a:schemeClr val="bg1"/>
              </a:solidFill>
            </a:ln>
          </p:spPr>
        </p:pic>
        <p:sp>
          <p:nvSpPr>
            <p:cNvPr id="36" name="TextBox 245">
              <a:extLst>
                <a:ext uri="{FF2B5EF4-FFF2-40B4-BE49-F238E27FC236}">
                  <a16:creationId xmlns:a16="http://schemas.microsoft.com/office/drawing/2014/main" id="{AD6092C4-F571-4259-8BE7-167BC8AC8F38}"/>
                </a:ext>
              </a:extLst>
            </p:cNvPr>
            <p:cNvSpPr txBox="1"/>
            <p:nvPr/>
          </p:nvSpPr>
          <p:spPr>
            <a:xfrm>
              <a:off x="296586" y="1793010"/>
              <a:ext cx="1685077" cy="338554"/>
            </a:xfrm>
            <a:prstGeom prst="rect">
              <a:avLst/>
            </a:prstGeom>
            <a:noFill/>
          </p:spPr>
          <p:txBody>
            <a:bodyPr wrap="none" rtlCol="0">
              <a:spAutoFit/>
            </a:bodyPr>
            <a:lstStyle/>
            <a:p>
              <a:pPr defTabSz="914377">
                <a:defRPr/>
              </a:pPr>
              <a:r>
                <a:rPr kumimoji="0" lang="ja-JP" altLang="en-US" sz="1600">
                  <a:solidFill>
                    <a:srgbClr val="301D7E"/>
                  </a:solidFill>
                  <a:latin typeface="+mn-ea"/>
                </a:rPr>
                <a:t>アーキテクチャ</a:t>
              </a:r>
              <a:r>
                <a:rPr kumimoji="0" lang="ja-JP" altLang="en-US" sz="1600" i="0" u="none" strike="noStrike" kern="1200" cap="none" spc="0" normalizeH="0" baseline="0" noProof="0">
                  <a:ln>
                    <a:noFill/>
                  </a:ln>
                  <a:solidFill>
                    <a:srgbClr val="301D7E"/>
                  </a:solidFill>
                  <a:effectLst/>
                  <a:uLnTx/>
                  <a:uFillTx/>
                  <a:latin typeface="+mn-ea"/>
                  <a:cs typeface="+mn-cs"/>
                </a:rPr>
                <a:t>一部</a:t>
              </a:r>
              <a:endParaRPr kumimoji="0" lang="en-US" sz="1600" i="0" u="none" strike="noStrike" kern="1200" cap="none" spc="0" normalizeH="0" baseline="0" noProof="0">
                <a:ln>
                  <a:noFill/>
                </a:ln>
                <a:solidFill>
                  <a:srgbClr val="301D7E"/>
                </a:solidFill>
                <a:effectLst/>
                <a:uLnTx/>
                <a:uFillTx/>
                <a:latin typeface="+mn-ea"/>
                <a:cs typeface="+mn-cs"/>
              </a:endParaRPr>
            </a:p>
          </p:txBody>
        </p:sp>
        <p:pic>
          <p:nvPicPr>
            <p:cNvPr id="49" name="図 48">
              <a:extLst>
                <a:ext uri="{FF2B5EF4-FFF2-40B4-BE49-F238E27FC236}">
                  <a16:creationId xmlns:a16="http://schemas.microsoft.com/office/drawing/2014/main" id="{949ABB4D-546C-4A1A-8B91-26109142E196}"/>
                </a:ext>
              </a:extLst>
            </p:cNvPr>
            <p:cNvPicPr>
              <a:picLocks noChangeAspect="1"/>
            </p:cNvPicPr>
            <p:nvPr/>
          </p:nvPicPr>
          <p:blipFill>
            <a:blip r:embed="rId4"/>
            <a:stretch>
              <a:fillRect/>
            </a:stretch>
          </p:blipFill>
          <p:spPr>
            <a:xfrm>
              <a:off x="7696209" y="4288393"/>
              <a:ext cx="3852000" cy="1931407"/>
            </a:xfrm>
            <a:prstGeom prst="rect">
              <a:avLst/>
            </a:prstGeom>
            <a:ln>
              <a:solidFill>
                <a:srgbClr val="020673"/>
              </a:solidFill>
            </a:ln>
          </p:spPr>
        </p:pic>
        <p:pic>
          <p:nvPicPr>
            <p:cNvPr id="55" name="図 54">
              <a:extLst>
                <a:ext uri="{FF2B5EF4-FFF2-40B4-BE49-F238E27FC236}">
                  <a16:creationId xmlns:a16="http://schemas.microsoft.com/office/drawing/2014/main" id="{798BA3BF-88A3-49BF-ABF8-A7802004AB22}"/>
                </a:ext>
              </a:extLst>
            </p:cNvPr>
            <p:cNvPicPr>
              <a:picLocks noChangeAspect="1"/>
            </p:cNvPicPr>
            <p:nvPr/>
          </p:nvPicPr>
          <p:blipFill>
            <a:blip r:embed="rId5"/>
            <a:stretch>
              <a:fillRect/>
            </a:stretch>
          </p:blipFill>
          <p:spPr>
            <a:xfrm>
              <a:off x="7696209" y="1803687"/>
              <a:ext cx="3852000" cy="2261449"/>
            </a:xfrm>
            <a:prstGeom prst="rect">
              <a:avLst/>
            </a:prstGeom>
            <a:ln>
              <a:solidFill>
                <a:srgbClr val="020673"/>
              </a:solidFill>
            </a:ln>
          </p:spPr>
        </p:pic>
      </p:grpSp>
      <p:sp>
        <p:nvSpPr>
          <p:cNvPr id="59" name="吹き出し: 角を丸めた四角形 58">
            <a:extLst>
              <a:ext uri="{FF2B5EF4-FFF2-40B4-BE49-F238E27FC236}">
                <a16:creationId xmlns:a16="http://schemas.microsoft.com/office/drawing/2014/main" id="{D52D7C15-06E1-4419-88F0-CDD1001B8C2D}"/>
              </a:ext>
            </a:extLst>
          </p:cNvPr>
          <p:cNvSpPr/>
          <p:nvPr/>
        </p:nvSpPr>
        <p:spPr>
          <a:xfrm>
            <a:off x="6096000" y="2111258"/>
            <a:ext cx="1469459" cy="823328"/>
          </a:xfrm>
          <a:prstGeom prst="wedgeRoundRectCallout">
            <a:avLst>
              <a:gd name="adj1" fmla="val -19165"/>
              <a:gd name="adj2" fmla="val 81764"/>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 altLang="ja-JP" sz="1200">
                <a:solidFill>
                  <a:srgbClr val="020673"/>
                </a:solidFill>
                <a:latin typeface="Meiryo UI" panose="020B0604030504040204" pitchFamily="50" charset="-128"/>
                <a:ea typeface="Meiryo UI" panose="020B0604030504040204" pitchFamily="50" charset="-128"/>
              </a:rPr>
              <a:t>保険会社のスタッフが各クライアントに関するデバイス、</a:t>
            </a:r>
            <a:r>
              <a:rPr lang="ja-JP" altLang="en-US" sz="1200">
                <a:solidFill>
                  <a:srgbClr val="020673"/>
                </a:solidFill>
                <a:latin typeface="Meiryo UI" panose="020B0604030504040204" pitchFamily="50" charset="-128"/>
                <a:ea typeface="Meiryo UI" panose="020B0604030504040204" pitchFamily="50" charset="-128"/>
              </a:rPr>
              <a:t>事故</a:t>
            </a:r>
            <a:r>
              <a:rPr lang="ja" altLang="ja-JP" sz="1200">
                <a:solidFill>
                  <a:srgbClr val="020673"/>
                </a:solidFill>
                <a:latin typeface="Meiryo UI" panose="020B0604030504040204" pitchFamily="50" charset="-128"/>
                <a:ea typeface="Meiryo UI" panose="020B0604030504040204" pitchFamily="50" charset="-128"/>
              </a:rPr>
              <a:t>、およびトリップ</a:t>
            </a:r>
            <a:r>
              <a:rPr lang="ja-JP" altLang="en-US" sz="1200">
                <a:solidFill>
                  <a:srgbClr val="020673"/>
                </a:solidFill>
                <a:latin typeface="Meiryo UI" panose="020B0604030504040204" pitchFamily="50" charset="-128"/>
                <a:ea typeface="Meiryo UI" panose="020B0604030504040204" pitchFamily="50" charset="-128"/>
              </a:rPr>
              <a:t>確認</a:t>
            </a:r>
            <a:endParaRPr kumimoji="1" lang="ja-JP" altLang="en-US" sz="1200">
              <a:solidFill>
                <a:srgbClr val="020673"/>
              </a:solidFill>
            </a:endParaRPr>
          </a:p>
        </p:txBody>
      </p:sp>
      <p:sp>
        <p:nvSpPr>
          <p:cNvPr id="60" name="TextBox 245">
            <a:extLst>
              <a:ext uri="{FF2B5EF4-FFF2-40B4-BE49-F238E27FC236}">
                <a16:creationId xmlns:a16="http://schemas.microsoft.com/office/drawing/2014/main" id="{BF7071AC-1644-4B93-8D91-A1BAAEDBDEEE}"/>
              </a:ext>
            </a:extLst>
          </p:cNvPr>
          <p:cNvSpPr txBox="1"/>
          <p:nvPr/>
        </p:nvSpPr>
        <p:spPr>
          <a:xfrm>
            <a:off x="7866222" y="3733686"/>
            <a:ext cx="1752403" cy="338554"/>
          </a:xfrm>
          <a:prstGeom prst="rect">
            <a:avLst/>
          </a:prstGeom>
          <a:solidFill>
            <a:schemeClr val="bg1"/>
          </a:solidFill>
        </p:spPr>
        <p:txBody>
          <a:bodyPr wrap="none" rtlCol="0">
            <a:spAutoFit/>
          </a:bodyPr>
          <a:lstStyle/>
          <a:p>
            <a:pPr defTabSz="914377">
              <a:defRPr/>
            </a:pPr>
            <a:r>
              <a:rPr kumimoji="0" lang="en-US" sz="1600" i="0" u="none" strike="noStrike" kern="1200" cap="none" spc="0" normalizeH="0" baseline="0" noProof="0" err="1">
                <a:ln>
                  <a:noFill/>
                </a:ln>
                <a:solidFill>
                  <a:srgbClr val="301D7E"/>
                </a:solidFill>
                <a:effectLst/>
                <a:uLnTx/>
                <a:uFillTx/>
                <a:latin typeface="+mn-ea"/>
                <a:cs typeface="+mn-cs"/>
              </a:rPr>
              <a:t>Ecall</a:t>
            </a:r>
            <a:r>
              <a:rPr kumimoji="0" lang="en-US" sz="1600" i="0" u="none" strike="noStrike" kern="1200" cap="none" spc="0" normalizeH="0" baseline="0" noProof="0">
                <a:ln>
                  <a:noFill/>
                </a:ln>
                <a:solidFill>
                  <a:srgbClr val="301D7E"/>
                </a:solidFill>
                <a:effectLst/>
                <a:uLnTx/>
                <a:uFillTx/>
                <a:latin typeface="+mn-ea"/>
                <a:cs typeface="+mn-cs"/>
              </a:rPr>
              <a:t> </a:t>
            </a:r>
            <a:r>
              <a:rPr kumimoji="0" lang="ja-JP" altLang="en-US" sz="1600" i="0" u="none" strike="noStrike" kern="1200" cap="none" spc="0" normalizeH="0" baseline="0" noProof="0">
                <a:ln>
                  <a:noFill/>
                </a:ln>
                <a:solidFill>
                  <a:srgbClr val="301D7E"/>
                </a:solidFill>
                <a:effectLst/>
                <a:uLnTx/>
                <a:uFillTx/>
                <a:latin typeface="+mn-ea"/>
                <a:cs typeface="+mn-cs"/>
              </a:rPr>
              <a:t>対応イメージ</a:t>
            </a:r>
            <a:endParaRPr kumimoji="0" lang="en-US" sz="1600" i="0" u="none" strike="noStrike" kern="1200" cap="none" spc="0" normalizeH="0" baseline="0" noProof="0">
              <a:ln>
                <a:noFill/>
              </a:ln>
              <a:solidFill>
                <a:srgbClr val="301D7E"/>
              </a:solidFill>
              <a:effectLst/>
              <a:uLnTx/>
              <a:uFillTx/>
              <a:latin typeface="+mn-ea"/>
              <a:cs typeface="+mn-cs"/>
            </a:endParaRPr>
          </a:p>
        </p:txBody>
      </p:sp>
      <p:sp>
        <p:nvSpPr>
          <p:cNvPr id="61" name="TextBox 245">
            <a:extLst>
              <a:ext uri="{FF2B5EF4-FFF2-40B4-BE49-F238E27FC236}">
                <a16:creationId xmlns:a16="http://schemas.microsoft.com/office/drawing/2014/main" id="{530D78A3-7537-49D5-8878-ED1EF896BCFF}"/>
              </a:ext>
            </a:extLst>
          </p:cNvPr>
          <p:cNvSpPr txBox="1"/>
          <p:nvPr/>
        </p:nvSpPr>
        <p:spPr>
          <a:xfrm>
            <a:off x="7887061" y="5882201"/>
            <a:ext cx="2047355" cy="338554"/>
          </a:xfrm>
          <a:prstGeom prst="rect">
            <a:avLst/>
          </a:prstGeom>
          <a:solidFill>
            <a:schemeClr val="bg1"/>
          </a:solidFill>
        </p:spPr>
        <p:txBody>
          <a:bodyPr wrap="none" rtlCol="0">
            <a:spAutoFit/>
          </a:bodyPr>
          <a:lstStyle/>
          <a:p>
            <a:pPr defTabSz="914377">
              <a:defRPr/>
            </a:pPr>
            <a:r>
              <a:rPr kumimoji="0" lang="ja-JP" altLang="en-US" sz="1600" i="0" u="none" strike="noStrike" kern="1200" cap="none" spc="0" normalizeH="0" baseline="0" noProof="0">
                <a:ln>
                  <a:noFill/>
                </a:ln>
                <a:solidFill>
                  <a:srgbClr val="301D7E"/>
                </a:solidFill>
                <a:effectLst/>
                <a:uLnTx/>
                <a:uFillTx/>
                <a:latin typeface="+mn-ea"/>
                <a:cs typeface="+mn-cs"/>
              </a:rPr>
              <a:t>事故詳細情報イメージ</a:t>
            </a:r>
            <a:endParaRPr kumimoji="0" lang="en-US" sz="1600" i="0" u="none" strike="noStrike" kern="1200" cap="none" spc="0" normalizeH="0" baseline="0" noProof="0">
              <a:ln>
                <a:noFill/>
              </a:ln>
              <a:solidFill>
                <a:srgbClr val="301D7E"/>
              </a:solidFill>
              <a:effectLst/>
              <a:uLnTx/>
              <a:uFillTx/>
              <a:latin typeface="+mn-ea"/>
              <a:cs typeface="+mn-cs"/>
            </a:endParaRPr>
          </a:p>
        </p:txBody>
      </p:sp>
      <p:sp>
        <p:nvSpPr>
          <p:cNvPr id="5" name="フッター プレースホルダー 4">
            <a:extLst>
              <a:ext uri="{FF2B5EF4-FFF2-40B4-BE49-F238E27FC236}">
                <a16:creationId xmlns:a16="http://schemas.microsoft.com/office/drawing/2014/main" id="{5B8C465B-78AF-43AF-B689-42E99F47E5EC}"/>
              </a:ext>
            </a:extLst>
          </p:cNvPr>
          <p:cNvSpPr>
            <a:spLocks noGrp="1"/>
          </p:cNvSpPr>
          <p:nvPr>
            <p:ph type="ftr" sz="quarter" idx="10"/>
          </p:nvPr>
        </p:nvSpPr>
        <p:spPr/>
        <p:txBody>
          <a:bodyPr/>
          <a:lstStyle/>
          <a:p>
            <a:r>
              <a:rPr lang="en-US" altLang="ja-JP"/>
              <a:t>Copyright © 2022 FPT Software All rights reserved.</a:t>
            </a:r>
            <a:endParaRPr lang="ja-JP" altLang="en-US"/>
          </a:p>
        </p:txBody>
      </p:sp>
      <p:sp>
        <p:nvSpPr>
          <p:cNvPr id="6" name="スライド番号プレースホルダー 5">
            <a:extLst>
              <a:ext uri="{FF2B5EF4-FFF2-40B4-BE49-F238E27FC236}">
                <a16:creationId xmlns:a16="http://schemas.microsoft.com/office/drawing/2014/main" id="{3F7AEF5A-0D2F-490C-92F1-47CB772E1EF5}"/>
              </a:ext>
            </a:extLst>
          </p:cNvPr>
          <p:cNvSpPr>
            <a:spLocks noGrp="1"/>
          </p:cNvSpPr>
          <p:nvPr>
            <p:ph type="sldNum" sz="quarter" idx="11"/>
          </p:nvPr>
        </p:nvSpPr>
        <p:spPr/>
        <p:txBody>
          <a:bodyPr/>
          <a:lstStyle/>
          <a:p>
            <a:fld id="{64426991-36D0-4DC2-898E-6B6E1FAFABE8}" type="slidenum">
              <a:rPr lang="ja-JP" altLang="en-US" smtClean="0"/>
              <a:pPr/>
              <a:t>37</a:t>
            </a:fld>
            <a:endParaRPr lang="ja-JP" altLang="en-US"/>
          </a:p>
        </p:txBody>
      </p:sp>
    </p:spTree>
    <p:extLst>
      <p:ext uri="{BB962C8B-B14F-4D97-AF65-F5344CB8AC3E}">
        <p14:creationId xmlns:p14="http://schemas.microsoft.com/office/powerpoint/2010/main" val="2221820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夜に光っている星&#10;&#10;自動的に生成された説明">
            <a:extLst>
              <a:ext uri="{FF2B5EF4-FFF2-40B4-BE49-F238E27FC236}">
                <a16:creationId xmlns:a16="http://schemas.microsoft.com/office/drawing/2014/main" id="{F700864E-AE4D-446B-AF2A-C4A241962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
            <a:ext cx="12192000" cy="6857531"/>
          </a:xfrm>
          <a:prstGeom prst="rect">
            <a:avLst/>
          </a:prstGeom>
        </p:spPr>
      </p:pic>
      <p:sp>
        <p:nvSpPr>
          <p:cNvPr id="6" name="テキスト ボックス 5">
            <a:extLst>
              <a:ext uri="{FF2B5EF4-FFF2-40B4-BE49-F238E27FC236}">
                <a16:creationId xmlns:a16="http://schemas.microsoft.com/office/drawing/2014/main" id="{1476105D-216E-41B2-8C15-7A13DFABED5A}"/>
              </a:ext>
            </a:extLst>
          </p:cNvPr>
          <p:cNvSpPr txBox="1"/>
          <p:nvPr/>
        </p:nvSpPr>
        <p:spPr>
          <a:xfrm>
            <a:off x="1095103" y="3119586"/>
            <a:ext cx="10001794" cy="769441"/>
          </a:xfrm>
          <a:prstGeom prst="rect">
            <a:avLst/>
          </a:prstGeom>
          <a:noFill/>
        </p:spPr>
        <p:txBody>
          <a:bodyPr wrap="square" rtlCol="0">
            <a:spAutoFit/>
          </a:bodyPr>
          <a:lstStyle/>
          <a:p>
            <a:pPr algn="ctr"/>
            <a:r>
              <a:rPr kumimoji="0" lang="ja-JP" altLang="en-US" sz="4400" b="1">
                <a:solidFill>
                  <a:schemeClr val="bg1"/>
                </a:solidFill>
                <a:latin typeface="メイリオ" panose="020B0604030504040204" pitchFamily="50" charset="-128"/>
                <a:ea typeface="メイリオ" panose="020B0604030504040204" pitchFamily="50" charset="-128"/>
              </a:rPr>
              <a:t>ありがとうございました</a:t>
            </a:r>
            <a:endParaRPr lang="ja-JP" altLang="en-US" sz="4400" b="1">
              <a:solidFill>
                <a:schemeClr val="bg1"/>
              </a:solidFill>
              <a:latin typeface="メイリオ" panose="020B0604030504040204" pitchFamily="50" charset="-128"/>
              <a:ea typeface="メイリオ" panose="020B0604030504040204" pitchFamily="50" charset="-128"/>
            </a:endParaRPr>
          </a:p>
        </p:txBody>
      </p:sp>
      <p:pic>
        <p:nvPicPr>
          <p:cNvPr id="9" name="Picture 8">
            <a:extLst>
              <a:ext uri="{FF2B5EF4-FFF2-40B4-BE49-F238E27FC236}">
                <a16:creationId xmlns:a16="http://schemas.microsoft.com/office/drawing/2014/main" id="{F90A9A52-C2FB-4CE2-89CE-E4C0FC5EB96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31454" t="32185" r="31454" b="32185"/>
          <a:stretch/>
        </p:blipFill>
        <p:spPr>
          <a:xfrm>
            <a:off x="5213325" y="1380661"/>
            <a:ext cx="1765348" cy="1203177"/>
          </a:xfrm>
          <a:prstGeom prst="rect">
            <a:avLst/>
          </a:prstGeom>
        </p:spPr>
      </p:pic>
    </p:spTree>
    <p:extLst>
      <p:ext uri="{BB962C8B-B14F-4D97-AF65-F5344CB8AC3E}">
        <p14:creationId xmlns:p14="http://schemas.microsoft.com/office/powerpoint/2010/main" val="2855714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C3F95DB-10B7-441E-94F2-063CD2B1E7A8}"/>
              </a:ext>
            </a:extLst>
          </p:cNvPr>
          <p:cNvSpPr>
            <a:spLocks noGrp="1"/>
          </p:cNvSpPr>
          <p:nvPr>
            <p:ph type="title"/>
          </p:nvPr>
        </p:nvSpPr>
        <p:spPr/>
        <p:txBody>
          <a:bodyPr>
            <a:normAutofit/>
          </a:bodyPr>
          <a:lstStyle/>
          <a:p>
            <a:r>
              <a:rPr lang="ja-JP" altLang="en-US" b="1">
                <a:latin typeface="+mn-ea"/>
                <a:ea typeface="+mn-ea"/>
              </a:rPr>
              <a:t>クラウド</a:t>
            </a:r>
            <a:r>
              <a:rPr lang="ja" altLang="en-US" b="1">
                <a:latin typeface="+mn-ea"/>
                <a:ea typeface="+mn-ea"/>
              </a:rPr>
              <a:t>サービス</a:t>
            </a:r>
            <a:endParaRPr lang="ja-JP" altLang="en-US">
              <a:latin typeface="+mn-ea"/>
              <a:ea typeface="+mn-ea"/>
            </a:endParaRPr>
          </a:p>
        </p:txBody>
      </p:sp>
      <p:sp>
        <p:nvSpPr>
          <p:cNvPr id="7" name="フッター プレースホルダー 6">
            <a:extLst>
              <a:ext uri="{FF2B5EF4-FFF2-40B4-BE49-F238E27FC236}">
                <a16:creationId xmlns:a16="http://schemas.microsoft.com/office/drawing/2014/main" id="{7C7E7B38-158A-4A38-A78E-3A0580A2330D}"/>
              </a:ext>
            </a:extLst>
          </p:cNvPr>
          <p:cNvSpPr>
            <a:spLocks noGrp="1"/>
          </p:cNvSpPr>
          <p:nvPr>
            <p:ph type="ftr" sz="quarter" idx="10"/>
          </p:nvPr>
        </p:nvSpPr>
        <p:spPr/>
        <p:txBody>
          <a:bodyPr/>
          <a:lstStyle/>
          <a:p>
            <a:r>
              <a:rPr lang="en-US" altLang="ja-JP">
                <a:latin typeface="+mn-ea"/>
                <a:ea typeface="+mn-ea"/>
              </a:rPr>
              <a:t>Copyright © 2022 FPT Software All rights reserved.</a:t>
            </a:r>
            <a:endParaRPr kumimoji="1" lang="ja-JP" altLang="en-US">
              <a:latin typeface="+mn-ea"/>
              <a:ea typeface="+mn-ea"/>
            </a:endParaRPr>
          </a:p>
        </p:txBody>
      </p:sp>
      <p:sp>
        <p:nvSpPr>
          <p:cNvPr id="8" name="スライド番号プレースホルダー 7">
            <a:extLst>
              <a:ext uri="{FF2B5EF4-FFF2-40B4-BE49-F238E27FC236}">
                <a16:creationId xmlns:a16="http://schemas.microsoft.com/office/drawing/2014/main" id="{08FE4B25-E472-461F-9FF7-D6B473E8E62D}"/>
              </a:ext>
            </a:extLst>
          </p:cNvPr>
          <p:cNvSpPr>
            <a:spLocks noGrp="1"/>
          </p:cNvSpPr>
          <p:nvPr>
            <p:ph type="sldNum" sz="quarter" idx="11"/>
          </p:nvPr>
        </p:nvSpPr>
        <p:spPr/>
        <p:txBody>
          <a:bodyPr/>
          <a:lstStyle/>
          <a:p>
            <a:fld id="{64426991-36D0-4DC2-898E-6B6E1FAFABE8}" type="slidenum">
              <a:rPr kumimoji="1" lang="ja-JP" altLang="en-US" smtClean="0">
                <a:latin typeface="+mn-ea"/>
              </a:rPr>
              <a:t>4</a:t>
            </a:fld>
            <a:endParaRPr kumimoji="1" lang="ja-JP" altLang="en-US">
              <a:latin typeface="+mn-ea"/>
            </a:endParaRPr>
          </a:p>
        </p:txBody>
      </p:sp>
      <p:sp>
        <p:nvSpPr>
          <p:cNvPr id="16" name="Content Placeholder 2"/>
          <p:cNvSpPr txBox="1">
            <a:spLocks/>
          </p:cNvSpPr>
          <p:nvPr/>
        </p:nvSpPr>
        <p:spPr>
          <a:xfrm>
            <a:off x="610651" y="716056"/>
            <a:ext cx="11092405" cy="774163"/>
          </a:xfrm>
          <a:prstGeom prst="rect">
            <a:avLst/>
          </a:prstGeom>
        </p:spPr>
        <p:txBody>
          <a:bodyPr vert="horz" lIns="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Meiryo Regular"/>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eiryo Regular"/>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eiryo Regular"/>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eiryo Regular"/>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eiry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400" indent="-230400"/>
            <a:r>
              <a:rPr lang="ja-JP" altLang="en-US" sz="2000">
                <a:solidFill>
                  <a:srgbClr val="020673"/>
                </a:solidFill>
                <a:latin typeface="+mn-ea"/>
              </a:rPr>
              <a:t>コンサルタントからプロジェクト実施・運用サポートまでのエンドツーエンドサービス提供</a:t>
            </a:r>
          </a:p>
          <a:p>
            <a:pPr marL="230400" indent="-230400"/>
            <a:r>
              <a:rPr lang="en-US" altLang="ja-JP" sz="2000">
                <a:solidFill>
                  <a:srgbClr val="020673"/>
                </a:solidFill>
                <a:latin typeface="+mn-ea"/>
              </a:rPr>
              <a:t>FPT</a:t>
            </a:r>
            <a:r>
              <a:rPr lang="ja-JP" altLang="en-US" sz="2000">
                <a:solidFill>
                  <a:srgbClr val="020673"/>
                </a:solidFill>
                <a:latin typeface="+mn-ea"/>
              </a:rPr>
              <a:t>の強みは技術力と豊富なリソースプール</a:t>
            </a:r>
          </a:p>
        </p:txBody>
      </p:sp>
      <p:sp>
        <p:nvSpPr>
          <p:cNvPr id="18" name="Rectangle 17">
            <a:extLst>
              <a:ext uri="{FF2B5EF4-FFF2-40B4-BE49-F238E27FC236}">
                <a16:creationId xmlns:a16="http://schemas.microsoft.com/office/drawing/2014/main" id="{B0F065BA-98EB-4F48-8F78-82B90BEF0616}"/>
              </a:ext>
            </a:extLst>
          </p:cNvPr>
          <p:cNvSpPr/>
          <p:nvPr/>
        </p:nvSpPr>
        <p:spPr>
          <a:xfrm>
            <a:off x="1054305" y="4153774"/>
            <a:ext cx="10581665" cy="114375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latin typeface="+mn-ea"/>
            </a:endParaRPr>
          </a:p>
        </p:txBody>
      </p:sp>
      <p:sp>
        <p:nvSpPr>
          <p:cNvPr id="20" name="Rectangle 19">
            <a:extLst>
              <a:ext uri="{FF2B5EF4-FFF2-40B4-BE49-F238E27FC236}">
                <a16:creationId xmlns:a16="http://schemas.microsoft.com/office/drawing/2014/main" id="{CC5EE957-0B40-45CB-9FC9-9A3F7EA641F5}"/>
              </a:ext>
            </a:extLst>
          </p:cNvPr>
          <p:cNvSpPr/>
          <p:nvPr/>
        </p:nvSpPr>
        <p:spPr>
          <a:xfrm>
            <a:off x="1054307" y="1526017"/>
            <a:ext cx="10596035" cy="24852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latin typeface="+mn-ea"/>
            </a:endParaRPr>
          </a:p>
        </p:txBody>
      </p:sp>
      <p:sp>
        <p:nvSpPr>
          <p:cNvPr id="27" name="Rectangle 26">
            <a:extLst>
              <a:ext uri="{FF2B5EF4-FFF2-40B4-BE49-F238E27FC236}">
                <a16:creationId xmlns:a16="http://schemas.microsoft.com/office/drawing/2014/main" id="{DD1E833A-588F-4A91-A288-B797487D183C}"/>
              </a:ext>
            </a:extLst>
          </p:cNvPr>
          <p:cNvSpPr/>
          <p:nvPr/>
        </p:nvSpPr>
        <p:spPr>
          <a:xfrm>
            <a:off x="1054305" y="5459017"/>
            <a:ext cx="10596033" cy="90020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latin typeface="+mn-ea"/>
            </a:endParaRPr>
          </a:p>
        </p:txBody>
      </p:sp>
      <p:sp>
        <p:nvSpPr>
          <p:cNvPr id="29" name="Rectangle 28">
            <a:extLst>
              <a:ext uri="{FF2B5EF4-FFF2-40B4-BE49-F238E27FC236}">
                <a16:creationId xmlns:a16="http://schemas.microsoft.com/office/drawing/2014/main" id="{98532948-B6E4-4357-ABC1-D684FAA6B53D}"/>
              </a:ext>
            </a:extLst>
          </p:cNvPr>
          <p:cNvSpPr/>
          <p:nvPr/>
        </p:nvSpPr>
        <p:spPr>
          <a:xfrm rot="16200000">
            <a:off x="-488847" y="2556524"/>
            <a:ext cx="2485212" cy="424197"/>
          </a:xfrm>
          <a:prstGeom prst="rect">
            <a:avLst/>
          </a:prstGeom>
          <a:solidFill>
            <a:srgbClr val="020673"/>
          </a:solidFill>
          <a:ln>
            <a:no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200">
                <a:latin typeface="+mn-ea"/>
              </a:rPr>
              <a:t>主なサービス</a:t>
            </a:r>
            <a:endParaRPr lang="en-US" sz="1200">
              <a:latin typeface="+mn-ea"/>
            </a:endParaRPr>
          </a:p>
        </p:txBody>
      </p:sp>
      <p:sp>
        <p:nvSpPr>
          <p:cNvPr id="30" name="Rectangle 29">
            <a:extLst>
              <a:ext uri="{FF2B5EF4-FFF2-40B4-BE49-F238E27FC236}">
                <a16:creationId xmlns:a16="http://schemas.microsoft.com/office/drawing/2014/main" id="{6F6580E4-8B04-4BFE-A79D-412A77982B62}"/>
              </a:ext>
            </a:extLst>
          </p:cNvPr>
          <p:cNvSpPr/>
          <p:nvPr/>
        </p:nvSpPr>
        <p:spPr>
          <a:xfrm rot="16200000">
            <a:off x="156041" y="4522860"/>
            <a:ext cx="1188000" cy="414133"/>
          </a:xfrm>
          <a:prstGeom prst="rect">
            <a:avLst/>
          </a:prstGeom>
          <a:solidFill>
            <a:srgbClr val="020673"/>
          </a:solidFill>
          <a:ln>
            <a:no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200">
                <a:latin typeface="+mn-ea"/>
              </a:rPr>
              <a:t>リソース</a:t>
            </a:r>
            <a:endParaRPr lang="en-US" altLang="ja-JP" sz="1200">
              <a:latin typeface="+mn-ea"/>
            </a:endParaRPr>
          </a:p>
        </p:txBody>
      </p:sp>
      <p:sp>
        <p:nvSpPr>
          <p:cNvPr id="31" name="Rectangle 30">
            <a:extLst>
              <a:ext uri="{FF2B5EF4-FFF2-40B4-BE49-F238E27FC236}">
                <a16:creationId xmlns:a16="http://schemas.microsoft.com/office/drawing/2014/main" id="{5D0E926F-1E75-4321-B8E2-B90921EE440E}"/>
              </a:ext>
            </a:extLst>
          </p:cNvPr>
          <p:cNvSpPr/>
          <p:nvPr/>
        </p:nvSpPr>
        <p:spPr>
          <a:xfrm rot="16200000">
            <a:off x="303476" y="5697265"/>
            <a:ext cx="900202" cy="423706"/>
          </a:xfrm>
          <a:prstGeom prst="rect">
            <a:avLst/>
          </a:prstGeom>
          <a:solidFill>
            <a:srgbClr val="020673"/>
          </a:solidFill>
          <a:ln>
            <a:no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200">
                <a:latin typeface="+mn-ea"/>
              </a:rPr>
              <a:t>対応</a:t>
            </a:r>
            <a:endParaRPr lang="en-US" altLang="ja-JP" sz="1200">
              <a:latin typeface="+mn-ea"/>
            </a:endParaRPr>
          </a:p>
          <a:p>
            <a:pPr algn="ctr"/>
            <a:r>
              <a:rPr lang="ja-JP" altLang="en-US" sz="1200">
                <a:latin typeface="+mn-ea"/>
              </a:rPr>
              <a:t>クラウド</a:t>
            </a:r>
            <a:endParaRPr lang="en-US" sz="1200">
              <a:latin typeface="+mn-ea"/>
            </a:endParaRPr>
          </a:p>
        </p:txBody>
      </p:sp>
      <p:sp>
        <p:nvSpPr>
          <p:cNvPr id="40" name="Pentagon 3">
            <a:extLst>
              <a:ext uri="{FF2B5EF4-FFF2-40B4-BE49-F238E27FC236}">
                <a16:creationId xmlns:a16="http://schemas.microsoft.com/office/drawing/2014/main" id="{BD75A8A3-E9D4-4568-A594-619ACD95AFFD}"/>
              </a:ext>
            </a:extLst>
          </p:cNvPr>
          <p:cNvSpPr/>
          <p:nvPr/>
        </p:nvSpPr>
        <p:spPr>
          <a:xfrm>
            <a:off x="1154427" y="1568476"/>
            <a:ext cx="2268000" cy="595907"/>
          </a:xfrm>
          <a:prstGeom prst="homePlate">
            <a:avLst/>
          </a:prstGeom>
          <a:solidFill>
            <a:srgbClr val="106AA8"/>
          </a:solidFill>
          <a:ln>
            <a:no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a:latin typeface="+mn-ea"/>
              </a:rPr>
              <a:t>コンサルタント</a:t>
            </a:r>
          </a:p>
        </p:txBody>
      </p:sp>
      <p:sp>
        <p:nvSpPr>
          <p:cNvPr id="41" name="Chevron 4">
            <a:extLst>
              <a:ext uri="{FF2B5EF4-FFF2-40B4-BE49-F238E27FC236}">
                <a16:creationId xmlns:a16="http://schemas.microsoft.com/office/drawing/2014/main" id="{5F9BD86B-D5C0-4ABD-B621-23C5F46C80FF}"/>
              </a:ext>
            </a:extLst>
          </p:cNvPr>
          <p:cNvSpPr/>
          <p:nvPr/>
        </p:nvSpPr>
        <p:spPr>
          <a:xfrm>
            <a:off x="3240472" y="1568476"/>
            <a:ext cx="2268000" cy="584295"/>
          </a:xfrm>
          <a:prstGeom prst="chevron">
            <a:avLst/>
          </a:prstGeom>
          <a:solidFill>
            <a:srgbClr val="DE55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a:latin typeface="+mn-ea"/>
              </a:rPr>
              <a:t>ソリューション</a:t>
            </a:r>
            <a:endParaRPr kumimoji="1" lang="en-US" altLang="ja-JP" sz="1400">
              <a:latin typeface="+mn-ea"/>
            </a:endParaRPr>
          </a:p>
          <a:p>
            <a:pPr algn="ctr"/>
            <a:r>
              <a:rPr kumimoji="1" lang="ja-JP" altLang="en-US" sz="1400">
                <a:latin typeface="+mn-ea"/>
              </a:rPr>
              <a:t>提案</a:t>
            </a:r>
          </a:p>
        </p:txBody>
      </p:sp>
      <p:sp>
        <p:nvSpPr>
          <p:cNvPr id="42" name="Chevron 32">
            <a:extLst>
              <a:ext uri="{FF2B5EF4-FFF2-40B4-BE49-F238E27FC236}">
                <a16:creationId xmlns:a16="http://schemas.microsoft.com/office/drawing/2014/main" id="{2E02B1AC-5163-42D1-89A3-4465A81388A8}"/>
              </a:ext>
            </a:extLst>
          </p:cNvPr>
          <p:cNvSpPr/>
          <p:nvPr/>
        </p:nvSpPr>
        <p:spPr>
          <a:xfrm>
            <a:off x="5265554" y="1568476"/>
            <a:ext cx="2268000" cy="584295"/>
          </a:xfrm>
          <a:prstGeom prst="chevron">
            <a:avLst/>
          </a:prstGeom>
          <a:solidFill>
            <a:srgbClr val="DE55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a:latin typeface="+mn-ea"/>
              </a:rPr>
              <a:t>システム設計</a:t>
            </a:r>
          </a:p>
        </p:txBody>
      </p:sp>
      <p:pic>
        <p:nvPicPr>
          <p:cNvPr id="54" name="Picture 4" descr="File:Amazon Web Services Logo.svg">
            <a:extLst>
              <a:ext uri="{FF2B5EF4-FFF2-40B4-BE49-F238E27FC236}">
                <a16:creationId xmlns:a16="http://schemas.microsoft.com/office/drawing/2014/main" id="{FF5B7A26-C829-4D72-A67C-B2AFA7ECF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5285" y="5739624"/>
            <a:ext cx="841706" cy="50469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ãGCP logoãã®ç»åæ¤ç´¢çµæ">
            <a:extLst>
              <a:ext uri="{FF2B5EF4-FFF2-40B4-BE49-F238E27FC236}">
                <a16:creationId xmlns:a16="http://schemas.microsoft.com/office/drawing/2014/main" id="{042B5DB2-2CC5-4DE7-AF7D-8F49A9FA92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6246" y="5411841"/>
            <a:ext cx="994554" cy="994554"/>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BD4FDCCC-7F70-4BA9-8831-1324B543535D}"/>
              </a:ext>
            </a:extLst>
          </p:cNvPr>
          <p:cNvSpPr/>
          <p:nvPr/>
        </p:nvSpPr>
        <p:spPr>
          <a:xfrm>
            <a:off x="1152601" y="2889184"/>
            <a:ext cx="2196000" cy="388309"/>
          </a:xfrm>
          <a:prstGeom prst="rect">
            <a:avLst/>
          </a:prstGeom>
          <a:solidFill>
            <a:srgbClr val="106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n-ea"/>
              </a:rPr>
              <a:t>クラウド移行アセスメント</a:t>
            </a:r>
          </a:p>
        </p:txBody>
      </p:sp>
      <p:sp>
        <p:nvSpPr>
          <p:cNvPr id="61" name="Rectangle 60">
            <a:extLst>
              <a:ext uri="{FF2B5EF4-FFF2-40B4-BE49-F238E27FC236}">
                <a16:creationId xmlns:a16="http://schemas.microsoft.com/office/drawing/2014/main" id="{47787E14-052A-4AA6-AC2B-79E33C552F2B}"/>
              </a:ext>
            </a:extLst>
          </p:cNvPr>
          <p:cNvSpPr/>
          <p:nvPr/>
        </p:nvSpPr>
        <p:spPr>
          <a:xfrm>
            <a:off x="3436592" y="2889184"/>
            <a:ext cx="2880000" cy="414994"/>
          </a:xfrm>
          <a:prstGeom prst="rect">
            <a:avLst/>
          </a:prstGeom>
          <a:solidFill>
            <a:srgbClr val="DE5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n-ea"/>
              </a:rPr>
              <a:t>基盤・システム構築</a:t>
            </a:r>
          </a:p>
        </p:txBody>
      </p:sp>
      <p:sp>
        <p:nvSpPr>
          <p:cNvPr id="62" name="Rectangle 61">
            <a:extLst>
              <a:ext uri="{FF2B5EF4-FFF2-40B4-BE49-F238E27FC236}">
                <a16:creationId xmlns:a16="http://schemas.microsoft.com/office/drawing/2014/main" id="{B16F32DD-DB0D-473F-A856-98CA36204547}"/>
              </a:ext>
            </a:extLst>
          </p:cNvPr>
          <p:cNvSpPr/>
          <p:nvPr/>
        </p:nvSpPr>
        <p:spPr>
          <a:xfrm>
            <a:off x="6423005" y="2903152"/>
            <a:ext cx="2880000" cy="414994"/>
          </a:xfrm>
          <a:prstGeom prst="rect">
            <a:avLst/>
          </a:prstGeom>
          <a:solidFill>
            <a:srgbClr val="DE5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n-ea"/>
              </a:rPr>
              <a:t>データプラットフォーム構築</a:t>
            </a:r>
          </a:p>
        </p:txBody>
      </p:sp>
      <p:sp>
        <p:nvSpPr>
          <p:cNvPr id="63" name="Rectangle 62">
            <a:extLst>
              <a:ext uri="{FF2B5EF4-FFF2-40B4-BE49-F238E27FC236}">
                <a16:creationId xmlns:a16="http://schemas.microsoft.com/office/drawing/2014/main" id="{15586B59-CA76-4EA1-B7B2-4B8878789D12}"/>
              </a:ext>
            </a:extLst>
          </p:cNvPr>
          <p:cNvSpPr/>
          <p:nvPr/>
        </p:nvSpPr>
        <p:spPr>
          <a:xfrm>
            <a:off x="1152601" y="3460692"/>
            <a:ext cx="2196000" cy="414994"/>
          </a:xfrm>
          <a:prstGeom prst="rect">
            <a:avLst/>
          </a:prstGeom>
          <a:solidFill>
            <a:srgbClr val="106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n-ea"/>
              </a:rPr>
              <a:t>クラウド技術調査</a:t>
            </a:r>
          </a:p>
        </p:txBody>
      </p:sp>
      <p:sp>
        <p:nvSpPr>
          <p:cNvPr id="65" name="Rectangle 64">
            <a:extLst>
              <a:ext uri="{FF2B5EF4-FFF2-40B4-BE49-F238E27FC236}">
                <a16:creationId xmlns:a16="http://schemas.microsoft.com/office/drawing/2014/main" id="{42F443DE-2E63-4DF7-98C7-C2C6CCA775EB}"/>
              </a:ext>
            </a:extLst>
          </p:cNvPr>
          <p:cNvSpPr/>
          <p:nvPr/>
        </p:nvSpPr>
        <p:spPr>
          <a:xfrm>
            <a:off x="6425493" y="2317677"/>
            <a:ext cx="2880000" cy="414994"/>
          </a:xfrm>
          <a:prstGeom prst="rect">
            <a:avLst/>
          </a:prstGeom>
          <a:solidFill>
            <a:srgbClr val="DE5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n-ea"/>
              </a:rPr>
              <a:t>アプリケーション開発</a:t>
            </a:r>
          </a:p>
        </p:txBody>
      </p:sp>
      <p:pic>
        <p:nvPicPr>
          <p:cNvPr id="66" name="図 4">
            <a:extLst>
              <a:ext uri="{FF2B5EF4-FFF2-40B4-BE49-F238E27FC236}">
                <a16:creationId xmlns:a16="http://schemas.microsoft.com/office/drawing/2014/main" id="{76D2952A-8A06-4136-9FCB-F6F791DDD584}"/>
              </a:ext>
            </a:extLst>
          </p:cNvPr>
          <p:cNvPicPr>
            <a:picLocks noChangeAspect="1"/>
          </p:cNvPicPr>
          <p:nvPr/>
        </p:nvPicPr>
        <p:blipFill>
          <a:blip r:embed="rId5"/>
          <a:stretch>
            <a:fillRect/>
          </a:stretch>
        </p:blipFill>
        <p:spPr>
          <a:xfrm>
            <a:off x="9254641" y="5506644"/>
            <a:ext cx="774579" cy="770026"/>
          </a:xfrm>
          <a:prstGeom prst="rect">
            <a:avLst/>
          </a:prstGeom>
        </p:spPr>
      </p:pic>
      <p:sp>
        <p:nvSpPr>
          <p:cNvPr id="67" name="Rectangle 66">
            <a:extLst>
              <a:ext uri="{FF2B5EF4-FFF2-40B4-BE49-F238E27FC236}">
                <a16:creationId xmlns:a16="http://schemas.microsoft.com/office/drawing/2014/main" id="{B2FE3B97-E6C3-401E-89C8-D7DBD5BABF54}"/>
              </a:ext>
            </a:extLst>
          </p:cNvPr>
          <p:cNvSpPr/>
          <p:nvPr/>
        </p:nvSpPr>
        <p:spPr>
          <a:xfrm>
            <a:off x="9396977" y="2317677"/>
            <a:ext cx="2196000" cy="414994"/>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n-ea"/>
              </a:rPr>
              <a:t>クラウド管理サービス</a:t>
            </a:r>
          </a:p>
        </p:txBody>
      </p:sp>
      <p:sp>
        <p:nvSpPr>
          <p:cNvPr id="68" name="Rectangle 67">
            <a:extLst>
              <a:ext uri="{FF2B5EF4-FFF2-40B4-BE49-F238E27FC236}">
                <a16:creationId xmlns:a16="http://schemas.microsoft.com/office/drawing/2014/main" id="{349147F7-E4EB-4C9C-825D-24EDE3645935}"/>
              </a:ext>
            </a:extLst>
          </p:cNvPr>
          <p:cNvSpPr/>
          <p:nvPr/>
        </p:nvSpPr>
        <p:spPr>
          <a:xfrm>
            <a:off x="9390996" y="2889184"/>
            <a:ext cx="2196000" cy="414994"/>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n-ea"/>
              </a:rPr>
              <a:t>クラウド技術サポート</a:t>
            </a:r>
          </a:p>
        </p:txBody>
      </p:sp>
      <p:sp>
        <p:nvSpPr>
          <p:cNvPr id="69" name="Rectangle 68">
            <a:extLst>
              <a:ext uri="{FF2B5EF4-FFF2-40B4-BE49-F238E27FC236}">
                <a16:creationId xmlns:a16="http://schemas.microsoft.com/office/drawing/2014/main" id="{980A74B9-E20F-4B45-A3F3-27C92484F5A0}"/>
              </a:ext>
            </a:extLst>
          </p:cNvPr>
          <p:cNvSpPr/>
          <p:nvPr/>
        </p:nvSpPr>
        <p:spPr>
          <a:xfrm>
            <a:off x="3436592" y="2317677"/>
            <a:ext cx="2880000" cy="414994"/>
          </a:xfrm>
          <a:prstGeom prst="rect">
            <a:avLst/>
          </a:prstGeom>
          <a:solidFill>
            <a:srgbClr val="DE5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n-ea"/>
              </a:rPr>
              <a:t>クラウド移行</a:t>
            </a:r>
          </a:p>
        </p:txBody>
      </p:sp>
      <p:sp>
        <p:nvSpPr>
          <p:cNvPr id="71" name="Rectangle 70">
            <a:extLst>
              <a:ext uri="{FF2B5EF4-FFF2-40B4-BE49-F238E27FC236}">
                <a16:creationId xmlns:a16="http://schemas.microsoft.com/office/drawing/2014/main" id="{4B15D5F3-A800-40E5-9252-1D72BFFF21B8}"/>
              </a:ext>
            </a:extLst>
          </p:cNvPr>
          <p:cNvSpPr/>
          <p:nvPr/>
        </p:nvSpPr>
        <p:spPr>
          <a:xfrm>
            <a:off x="3446895" y="3466994"/>
            <a:ext cx="2880000" cy="414994"/>
          </a:xfrm>
          <a:prstGeom prst="rect">
            <a:avLst/>
          </a:prstGeom>
          <a:solidFill>
            <a:srgbClr val="DE5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err="1">
                <a:latin typeface="+mn-ea"/>
              </a:rPr>
              <a:t>SasS</a:t>
            </a:r>
            <a:r>
              <a:rPr kumimoji="1" lang="ja-JP" altLang="en-US" sz="1200">
                <a:latin typeface="+mn-ea"/>
              </a:rPr>
              <a:t>化対応</a:t>
            </a:r>
          </a:p>
        </p:txBody>
      </p:sp>
      <p:sp>
        <p:nvSpPr>
          <p:cNvPr id="75" name="Rectangle 74">
            <a:extLst>
              <a:ext uri="{FF2B5EF4-FFF2-40B4-BE49-F238E27FC236}">
                <a16:creationId xmlns:a16="http://schemas.microsoft.com/office/drawing/2014/main" id="{636AF1AE-21D2-4A8B-A597-F0CA3FA854C3}"/>
              </a:ext>
            </a:extLst>
          </p:cNvPr>
          <p:cNvSpPr>
            <a:spLocks/>
          </p:cNvSpPr>
          <p:nvPr/>
        </p:nvSpPr>
        <p:spPr>
          <a:xfrm>
            <a:off x="1243422" y="4211045"/>
            <a:ext cx="9826865" cy="1061829"/>
          </a:xfrm>
          <a:prstGeom prst="rect">
            <a:avLst/>
          </a:prstGeom>
        </p:spPr>
        <p:txBody>
          <a:bodyPr wrap="square">
            <a:spAutoFit/>
          </a:bodyPr>
          <a:lstStyle/>
          <a:p>
            <a:pPr algn="ctr"/>
            <a:r>
              <a:rPr lang="en-US" altLang="ja-JP" sz="1400" b="1">
                <a:latin typeface="+mn-ea"/>
              </a:rPr>
              <a:t>2000+</a:t>
            </a:r>
            <a:r>
              <a:rPr lang="ja-JP" altLang="en-US" sz="1400" b="1">
                <a:latin typeface="+mn-ea"/>
              </a:rPr>
              <a:t>クラウド</a:t>
            </a:r>
            <a:r>
              <a:rPr lang="en-US" altLang="ja-JP" sz="1400" b="1">
                <a:latin typeface="+mn-ea"/>
              </a:rPr>
              <a:t>SA</a:t>
            </a:r>
            <a:r>
              <a:rPr lang="ja-JP" altLang="en-US" sz="1400" b="1">
                <a:latin typeface="+mn-ea"/>
              </a:rPr>
              <a:t>・</a:t>
            </a:r>
            <a:r>
              <a:rPr lang="en-US" altLang="ja-JP" sz="1400" b="1">
                <a:latin typeface="+mn-ea"/>
              </a:rPr>
              <a:t>SE</a:t>
            </a:r>
            <a:r>
              <a:rPr lang="ja-JP" altLang="en-US" sz="1400" b="1">
                <a:latin typeface="+mn-ea"/>
              </a:rPr>
              <a:t>　　</a:t>
            </a:r>
            <a:endParaRPr lang="en-US" altLang="ja-JP" sz="1400" b="1">
              <a:latin typeface="+mn-ea"/>
            </a:endParaRPr>
          </a:p>
          <a:p>
            <a:pPr algn="ctr"/>
            <a:r>
              <a:rPr lang="en-US" altLang="ja-JP" sz="1200">
                <a:latin typeface="+mn-ea"/>
              </a:rPr>
              <a:t>Amazon Web Services - AWS</a:t>
            </a:r>
            <a:r>
              <a:rPr lang="ja" altLang="ja-JP" sz="1200">
                <a:latin typeface="+mn-ea"/>
              </a:rPr>
              <a:t>　(</a:t>
            </a:r>
            <a:r>
              <a:rPr lang="en-US" altLang="ja" sz="1200">
                <a:latin typeface="+mn-ea"/>
              </a:rPr>
              <a:t>100</a:t>
            </a:r>
            <a:r>
              <a:rPr lang="ja" altLang="ja-JP" sz="1200">
                <a:latin typeface="+mn-ea"/>
              </a:rPr>
              <a:t>0+)</a:t>
            </a:r>
            <a:r>
              <a:rPr lang="en-US" altLang="ja" sz="1200">
                <a:latin typeface="+mn-ea"/>
              </a:rPr>
              <a:t>|Microsoft Azure</a:t>
            </a:r>
            <a:r>
              <a:rPr lang="ja" altLang="ja-JP" sz="1200">
                <a:latin typeface="+mn-ea"/>
              </a:rPr>
              <a:t>　(</a:t>
            </a:r>
            <a:r>
              <a:rPr lang="en-US" altLang="ja" sz="1200">
                <a:latin typeface="+mn-ea"/>
              </a:rPr>
              <a:t>1500+</a:t>
            </a:r>
            <a:r>
              <a:rPr lang="ja" altLang="ja-JP" sz="1200">
                <a:latin typeface="+mn-ea"/>
              </a:rPr>
              <a:t>)</a:t>
            </a:r>
            <a:r>
              <a:rPr lang="en-US" altLang="ja" sz="1200">
                <a:latin typeface="+mn-ea"/>
              </a:rPr>
              <a:t>|</a:t>
            </a:r>
            <a:r>
              <a:rPr lang="en-US" altLang="ja-JP" sz="1200">
                <a:latin typeface="+mn-ea"/>
              </a:rPr>
              <a:t>Google</a:t>
            </a:r>
            <a:r>
              <a:rPr lang="ja-JP" altLang="en-US" sz="1200">
                <a:latin typeface="+mn-ea"/>
              </a:rPr>
              <a:t> </a:t>
            </a:r>
            <a:r>
              <a:rPr lang="en-US" altLang="ja-JP" sz="1200">
                <a:latin typeface="+mn-ea"/>
              </a:rPr>
              <a:t>Cloud</a:t>
            </a:r>
            <a:r>
              <a:rPr lang="ja-JP" altLang="en-US" sz="1200">
                <a:latin typeface="+mn-ea"/>
              </a:rPr>
              <a:t> </a:t>
            </a:r>
            <a:r>
              <a:rPr lang="ja" altLang="ja-JP" sz="1200">
                <a:latin typeface="+mn-ea"/>
              </a:rPr>
              <a:t>(</a:t>
            </a:r>
            <a:r>
              <a:rPr lang="en-US" altLang="ja" sz="1200">
                <a:latin typeface="+mn-ea"/>
              </a:rPr>
              <a:t>30</a:t>
            </a:r>
            <a:r>
              <a:rPr lang="ja" altLang="ja-JP" sz="1200">
                <a:latin typeface="+mn-ea"/>
              </a:rPr>
              <a:t>0+) </a:t>
            </a:r>
            <a:endParaRPr lang="en-US" altLang="ja" sz="1200">
              <a:latin typeface="+mn-ea"/>
            </a:endParaRPr>
          </a:p>
          <a:p>
            <a:pPr algn="ctr"/>
            <a:r>
              <a:rPr lang="ja" altLang="ja-JP" sz="1100" b="1">
                <a:latin typeface="+mn-ea"/>
              </a:rPr>
              <a:t>FPT大学と</a:t>
            </a:r>
            <a:r>
              <a:rPr lang="ja-JP" altLang="en-US" sz="1100" b="1">
                <a:latin typeface="+mn-ea"/>
              </a:rPr>
              <a:t>連携</a:t>
            </a:r>
            <a:r>
              <a:rPr lang="ja" altLang="ja-JP" sz="1100" b="1">
                <a:latin typeface="+mn-ea"/>
              </a:rPr>
              <a:t>し</a:t>
            </a:r>
            <a:r>
              <a:rPr lang="ja-JP" altLang="en-US" sz="1100" b="1">
                <a:latin typeface="+mn-ea"/>
              </a:rPr>
              <a:t>て</a:t>
            </a:r>
            <a:r>
              <a:rPr lang="ja" altLang="ja-JP" sz="1100" b="1">
                <a:latin typeface="+mn-ea"/>
              </a:rPr>
              <a:t>クラウドコンピューティングコース実装</a:t>
            </a:r>
            <a:endParaRPr lang="en-US" altLang="ja" sz="1100" b="1">
              <a:latin typeface="+mn-ea"/>
            </a:endParaRPr>
          </a:p>
          <a:p>
            <a:pPr algn="ctr"/>
            <a:r>
              <a:rPr lang="en-US" altLang="ja" sz="1400" b="1">
                <a:latin typeface="+mn-ea"/>
              </a:rPr>
              <a:t>15000+ </a:t>
            </a:r>
            <a:r>
              <a:rPr lang="ja-JP" altLang="en-US" sz="1400" b="1">
                <a:latin typeface="+mn-ea"/>
              </a:rPr>
              <a:t>開発者　</a:t>
            </a:r>
            <a:endParaRPr lang="en-US" altLang="ja-JP" sz="1400" b="1">
              <a:latin typeface="+mn-ea"/>
            </a:endParaRPr>
          </a:p>
          <a:p>
            <a:pPr algn="ctr"/>
            <a:r>
              <a:rPr lang="en-US" altLang="ja-JP" sz="1200">
                <a:latin typeface="+mn-ea"/>
              </a:rPr>
              <a:t>(Java, </a:t>
            </a:r>
            <a:r>
              <a:rPr lang="en-US" altLang="ja-JP" sz="1200" err="1">
                <a:latin typeface="+mn-ea"/>
              </a:rPr>
              <a:t>.Net</a:t>
            </a:r>
            <a:r>
              <a:rPr lang="en-US" altLang="ja-JP" sz="1200">
                <a:latin typeface="+mn-ea"/>
              </a:rPr>
              <a:t>, NodeJS, angular, </a:t>
            </a:r>
            <a:r>
              <a:rPr lang="en-US" altLang="ja-JP" sz="1200" err="1">
                <a:latin typeface="+mn-ea"/>
              </a:rPr>
              <a:t>VueJS</a:t>
            </a:r>
            <a:r>
              <a:rPr lang="en-US" altLang="ja-JP" sz="1200">
                <a:latin typeface="+mn-ea"/>
              </a:rPr>
              <a:t> …)</a:t>
            </a:r>
            <a:endParaRPr lang="en-US" altLang="ja" sz="1200">
              <a:latin typeface="+mn-ea"/>
            </a:endParaRPr>
          </a:p>
        </p:txBody>
      </p:sp>
      <p:sp>
        <p:nvSpPr>
          <p:cNvPr id="78" name="Rectangle 77">
            <a:extLst>
              <a:ext uri="{FF2B5EF4-FFF2-40B4-BE49-F238E27FC236}">
                <a16:creationId xmlns:a16="http://schemas.microsoft.com/office/drawing/2014/main" id="{70F66FA6-EC12-4D4C-AEA0-D02BD6B7ADDD}"/>
              </a:ext>
            </a:extLst>
          </p:cNvPr>
          <p:cNvSpPr/>
          <p:nvPr/>
        </p:nvSpPr>
        <p:spPr>
          <a:xfrm>
            <a:off x="1152601" y="2317677"/>
            <a:ext cx="2196000" cy="388309"/>
          </a:xfrm>
          <a:prstGeom prst="rect">
            <a:avLst/>
          </a:prstGeom>
          <a:solidFill>
            <a:srgbClr val="106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n-ea"/>
              </a:rPr>
              <a:t>クラウド導入コンサルタント</a:t>
            </a:r>
            <a:endParaRPr kumimoji="1" lang="en-US" altLang="ja-JP" sz="1200">
              <a:latin typeface="+mn-ea"/>
            </a:endParaRPr>
          </a:p>
        </p:txBody>
      </p:sp>
      <p:sp>
        <p:nvSpPr>
          <p:cNvPr id="89" name="Chevron 4">
            <a:extLst>
              <a:ext uri="{FF2B5EF4-FFF2-40B4-BE49-F238E27FC236}">
                <a16:creationId xmlns:a16="http://schemas.microsoft.com/office/drawing/2014/main" id="{C9FC23A7-8558-4EEA-B04B-6ABA972B8208}"/>
              </a:ext>
            </a:extLst>
          </p:cNvPr>
          <p:cNvSpPr/>
          <p:nvPr/>
        </p:nvSpPr>
        <p:spPr>
          <a:xfrm>
            <a:off x="7290636" y="1568476"/>
            <a:ext cx="2268000" cy="584295"/>
          </a:xfrm>
          <a:prstGeom prst="chevron">
            <a:avLst/>
          </a:prstGeom>
          <a:solidFill>
            <a:srgbClr val="DE55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a:latin typeface="+mn-ea"/>
              </a:rPr>
              <a:t>構築・展開</a:t>
            </a:r>
          </a:p>
        </p:txBody>
      </p:sp>
      <p:sp>
        <p:nvSpPr>
          <p:cNvPr id="90" name="Chevron 32">
            <a:extLst>
              <a:ext uri="{FF2B5EF4-FFF2-40B4-BE49-F238E27FC236}">
                <a16:creationId xmlns:a16="http://schemas.microsoft.com/office/drawing/2014/main" id="{F207476A-A5EC-4055-95AD-D43F3BF0A0ED}"/>
              </a:ext>
            </a:extLst>
          </p:cNvPr>
          <p:cNvSpPr/>
          <p:nvPr/>
        </p:nvSpPr>
        <p:spPr>
          <a:xfrm>
            <a:off x="9367971" y="1568476"/>
            <a:ext cx="2268000" cy="584295"/>
          </a:xfrm>
          <a:prstGeom prst="chevron">
            <a:avLst/>
          </a:prstGeom>
          <a:solidFill>
            <a:srgbClr val="008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a:latin typeface="+mn-ea"/>
              </a:rPr>
              <a:t>運用・最適化</a:t>
            </a:r>
          </a:p>
        </p:txBody>
      </p:sp>
      <p:pic>
        <p:nvPicPr>
          <p:cNvPr id="1026" name="Picture 2">
            <a:extLst>
              <a:ext uri="{FF2B5EF4-FFF2-40B4-BE49-F238E27FC236}">
                <a16:creationId xmlns:a16="http://schemas.microsoft.com/office/drawing/2014/main" id="{5931D588-F9FF-1F43-5EC8-CC964F39DA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2441" y="5495219"/>
            <a:ext cx="864000" cy="8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306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42AB44-F4E3-BCC5-10F1-52CCE2A2868E}"/>
              </a:ext>
            </a:extLst>
          </p:cNvPr>
          <p:cNvSpPr>
            <a:spLocks noGrp="1"/>
          </p:cNvSpPr>
          <p:nvPr>
            <p:ph type="title"/>
          </p:nvPr>
        </p:nvSpPr>
        <p:spPr/>
        <p:txBody>
          <a:bodyPr/>
          <a:lstStyle/>
          <a:p>
            <a:r>
              <a:rPr lang="en-US" altLang="ja-JP">
                <a:latin typeface="メイリオ" panose="020B0604030504040204" pitchFamily="50" charset="-128"/>
                <a:ea typeface="メイリオ" panose="020B0604030504040204" pitchFamily="50" charset="-128"/>
              </a:rPr>
              <a:t>FPT</a:t>
            </a:r>
            <a:r>
              <a:rPr lang="ja-JP" altLang="en-US">
                <a:latin typeface="メイリオ" panose="020B0604030504040204" pitchFamily="50" charset="-128"/>
                <a:ea typeface="メイリオ" panose="020B0604030504040204" pitchFamily="50" charset="-128"/>
              </a:rPr>
              <a:t>のもつクラウド</a:t>
            </a:r>
            <a:r>
              <a:rPr kumimoji="1" lang="ja-JP" altLang="en-US">
                <a:latin typeface="メイリオ" panose="020B0604030504040204" pitchFamily="50" charset="-128"/>
                <a:ea typeface="メイリオ" panose="020B0604030504040204" pitchFamily="50" charset="-128"/>
              </a:rPr>
              <a:t>ケーパビリティ</a:t>
            </a:r>
            <a:endParaRPr lang="ja-JP" altLang="en-US">
              <a:latin typeface="メイリオ" panose="020B0604030504040204" pitchFamily="50" charset="-128"/>
              <a:ea typeface="メイリオ" panose="020B0604030504040204" pitchFamily="50" charset="-128"/>
            </a:endParaRPr>
          </a:p>
        </p:txBody>
      </p:sp>
      <p:sp>
        <p:nvSpPr>
          <p:cNvPr id="3" name="タイトル 3">
            <a:extLst>
              <a:ext uri="{FF2B5EF4-FFF2-40B4-BE49-F238E27FC236}">
                <a16:creationId xmlns:a16="http://schemas.microsoft.com/office/drawing/2014/main" id="{452ED6AA-50C6-B712-3394-296F58BA96D6}"/>
              </a:ext>
            </a:extLst>
          </p:cNvPr>
          <p:cNvSpPr txBox="1">
            <a:spLocks/>
          </p:cNvSpPr>
          <p:nvPr/>
        </p:nvSpPr>
        <p:spPr>
          <a:xfrm>
            <a:off x="430567" y="277342"/>
            <a:ext cx="10461600" cy="54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baseline="0">
                <a:solidFill>
                  <a:srgbClr val="19226D"/>
                </a:solidFill>
                <a:latin typeface="Meiryo" panose="020B0604030504040204" pitchFamily="34" charset="-128"/>
                <a:ea typeface="Meiryo" panose="020B0604030504040204" pitchFamily="34" charset="-128"/>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ja-JP" altLang="en-US" sz="2400" b="1" i="0" u="none" strike="noStrike" kern="1200" cap="none" spc="0" normalizeH="0" baseline="0" noProof="0">
              <a:ln>
                <a:noFill/>
              </a:ln>
              <a:solidFill>
                <a:srgbClr val="19226D"/>
              </a:solidFill>
              <a:effectLst/>
              <a:uLnTx/>
              <a:uFillTx/>
              <a:latin typeface="Meiryo" panose="020B0604030504040204" pitchFamily="34" charset="-128"/>
              <a:ea typeface="Meiryo" panose="020B0604030504040204" pitchFamily="34" charset="-128"/>
              <a:cs typeface="+mj-cs"/>
            </a:endParaRPr>
          </a:p>
        </p:txBody>
      </p:sp>
      <p:grpSp>
        <p:nvGrpSpPr>
          <p:cNvPr id="10" name="Group 76">
            <a:extLst>
              <a:ext uri="{FF2B5EF4-FFF2-40B4-BE49-F238E27FC236}">
                <a16:creationId xmlns:a16="http://schemas.microsoft.com/office/drawing/2014/main" id="{AB28BEE1-7A01-904C-BAA5-50DCB69E4E1D}"/>
              </a:ext>
            </a:extLst>
          </p:cNvPr>
          <p:cNvGrpSpPr/>
          <p:nvPr/>
        </p:nvGrpSpPr>
        <p:grpSpPr>
          <a:xfrm>
            <a:off x="1285098" y="1642775"/>
            <a:ext cx="9937432" cy="4734903"/>
            <a:chOff x="808939" y="1374524"/>
            <a:chExt cx="9115207" cy="4568140"/>
          </a:xfrm>
        </p:grpSpPr>
        <p:sp>
          <p:nvSpPr>
            <p:cNvPr id="34" name="Arrow: Curved Up 44">
              <a:extLst>
                <a:ext uri="{FF2B5EF4-FFF2-40B4-BE49-F238E27FC236}">
                  <a16:creationId xmlns:a16="http://schemas.microsoft.com/office/drawing/2014/main" id="{766DF287-697F-20B1-0F24-6A52B1110524}"/>
                </a:ext>
              </a:extLst>
            </p:cNvPr>
            <p:cNvSpPr/>
            <p:nvPr/>
          </p:nvSpPr>
          <p:spPr>
            <a:xfrm>
              <a:off x="808939" y="1598895"/>
              <a:ext cx="7268210" cy="4120198"/>
            </a:xfrm>
            <a:custGeom>
              <a:avLst/>
              <a:gdLst>
                <a:gd name="connsiteX0" fmla="*/ 4891602 w 5415356"/>
                <a:gd name="connsiteY0" fmla="*/ 0 h 2095018"/>
                <a:gd name="connsiteX1" fmla="*/ 5341849 w 5415356"/>
                <a:gd name="connsiteY1" fmla="*/ 523755 h 2095018"/>
                <a:gd name="connsiteX2" fmla="*/ 5079972 w 5415356"/>
                <a:gd name="connsiteY2" fmla="*/ 523755 h 2095018"/>
                <a:gd name="connsiteX3" fmla="*/ 2576739 w 5415356"/>
                <a:gd name="connsiteY3" fmla="*/ 2081570 h 2095018"/>
                <a:gd name="connsiteX4" fmla="*/ 4556217 w 5415356"/>
                <a:gd name="connsiteY4" fmla="*/ 523756 h 2095018"/>
                <a:gd name="connsiteX5" fmla="*/ 4294340 w 5415356"/>
                <a:gd name="connsiteY5" fmla="*/ 523755 h 2095018"/>
                <a:gd name="connsiteX6" fmla="*/ 4891602 w 5415356"/>
                <a:gd name="connsiteY6" fmla="*/ 0 h 2095018"/>
                <a:gd name="connsiteX0" fmla="*/ 2314862 w 5415356"/>
                <a:gd name="connsiteY0" fmla="*/ 2095018 h 2095018"/>
                <a:gd name="connsiteX1" fmla="*/ 0 w 5415356"/>
                <a:gd name="connsiteY1" fmla="*/ 0 h 2095018"/>
                <a:gd name="connsiteX2" fmla="*/ 523755 w 5415356"/>
                <a:gd name="connsiteY2" fmla="*/ 0 h 2095018"/>
                <a:gd name="connsiteX3" fmla="*/ 2838617 w 5415356"/>
                <a:gd name="connsiteY3" fmla="*/ 2095018 h 2095018"/>
                <a:gd name="connsiteX4" fmla="*/ 2314862 w 5415356"/>
                <a:gd name="connsiteY4" fmla="*/ 2095018 h 2095018"/>
                <a:gd name="connsiteX0" fmla="*/ 2576739 w 5415356"/>
                <a:gd name="connsiteY0" fmla="*/ 2081569 h 2095018"/>
                <a:gd name="connsiteX1" fmla="*/ 4556217 w 5415356"/>
                <a:gd name="connsiteY1" fmla="*/ 523755 h 2095018"/>
                <a:gd name="connsiteX2" fmla="*/ 4294340 w 5415356"/>
                <a:gd name="connsiteY2" fmla="*/ 523755 h 2095018"/>
                <a:gd name="connsiteX3" fmla="*/ 4891602 w 5415356"/>
                <a:gd name="connsiteY3" fmla="*/ 0 h 2095018"/>
                <a:gd name="connsiteX4" fmla="*/ 5341849 w 5415356"/>
                <a:gd name="connsiteY4" fmla="*/ 523755 h 2095018"/>
                <a:gd name="connsiteX5" fmla="*/ 5079972 w 5415356"/>
                <a:gd name="connsiteY5" fmla="*/ 523755 h 2095018"/>
                <a:gd name="connsiteX6" fmla="*/ 2838616 w 5415356"/>
                <a:gd name="connsiteY6" fmla="*/ 2095019 h 2095018"/>
                <a:gd name="connsiteX7" fmla="*/ 2314862 w 5415356"/>
                <a:gd name="connsiteY7" fmla="*/ 2095018 h 2095018"/>
                <a:gd name="connsiteX8" fmla="*/ 0 w 5415356"/>
                <a:gd name="connsiteY8" fmla="*/ 0 h 2095018"/>
                <a:gd name="connsiteX9" fmla="*/ 523755 w 5415356"/>
                <a:gd name="connsiteY9" fmla="*/ 0 h 2095018"/>
                <a:gd name="connsiteX10" fmla="*/ 2838617 w 5415356"/>
                <a:gd name="connsiteY10" fmla="*/ 2095018 h 2095018"/>
                <a:gd name="connsiteX0" fmla="*/ 4891602 w 5341849"/>
                <a:gd name="connsiteY0" fmla="*/ 0 h 2095146"/>
                <a:gd name="connsiteX1" fmla="*/ 5341849 w 5341849"/>
                <a:gd name="connsiteY1" fmla="*/ 523755 h 2095146"/>
                <a:gd name="connsiteX2" fmla="*/ 5079972 w 5341849"/>
                <a:gd name="connsiteY2" fmla="*/ 523755 h 2095146"/>
                <a:gd name="connsiteX3" fmla="*/ 2576739 w 5341849"/>
                <a:gd name="connsiteY3" fmla="*/ 2081570 h 2095146"/>
                <a:gd name="connsiteX4" fmla="*/ 4556217 w 5341849"/>
                <a:gd name="connsiteY4" fmla="*/ 523756 h 2095146"/>
                <a:gd name="connsiteX5" fmla="*/ 4294340 w 5341849"/>
                <a:gd name="connsiteY5" fmla="*/ 523755 h 2095146"/>
                <a:gd name="connsiteX6" fmla="*/ 4891602 w 5341849"/>
                <a:gd name="connsiteY6" fmla="*/ 0 h 2095146"/>
                <a:gd name="connsiteX0" fmla="*/ 2314862 w 5341849"/>
                <a:gd name="connsiteY0" fmla="*/ 2095018 h 2095146"/>
                <a:gd name="connsiteX1" fmla="*/ 0 w 5341849"/>
                <a:gd name="connsiteY1" fmla="*/ 0 h 2095146"/>
                <a:gd name="connsiteX2" fmla="*/ 523755 w 5341849"/>
                <a:gd name="connsiteY2" fmla="*/ 0 h 2095146"/>
                <a:gd name="connsiteX3" fmla="*/ 2838617 w 5341849"/>
                <a:gd name="connsiteY3" fmla="*/ 2095018 h 2095146"/>
                <a:gd name="connsiteX4" fmla="*/ 2314862 w 5341849"/>
                <a:gd name="connsiteY4" fmla="*/ 2095018 h 2095146"/>
                <a:gd name="connsiteX0" fmla="*/ 2576739 w 5341849"/>
                <a:gd name="connsiteY0" fmla="*/ 2081569 h 2095146"/>
                <a:gd name="connsiteX1" fmla="*/ 4556217 w 5341849"/>
                <a:gd name="connsiteY1" fmla="*/ 523755 h 2095146"/>
                <a:gd name="connsiteX2" fmla="*/ 4294340 w 5341849"/>
                <a:gd name="connsiteY2" fmla="*/ 523755 h 2095146"/>
                <a:gd name="connsiteX3" fmla="*/ 4891602 w 5341849"/>
                <a:gd name="connsiteY3" fmla="*/ 0 h 2095146"/>
                <a:gd name="connsiteX4" fmla="*/ 5341849 w 5341849"/>
                <a:gd name="connsiteY4" fmla="*/ 523755 h 2095146"/>
                <a:gd name="connsiteX5" fmla="*/ 5079972 w 5341849"/>
                <a:gd name="connsiteY5" fmla="*/ 523755 h 2095146"/>
                <a:gd name="connsiteX6" fmla="*/ 2838616 w 5341849"/>
                <a:gd name="connsiteY6" fmla="*/ 2095019 h 2095146"/>
                <a:gd name="connsiteX7" fmla="*/ 2314862 w 5341849"/>
                <a:gd name="connsiteY7" fmla="*/ 2095018 h 2095146"/>
                <a:gd name="connsiteX8" fmla="*/ 0 w 5341849"/>
                <a:gd name="connsiteY8" fmla="*/ 0 h 2095146"/>
                <a:gd name="connsiteX9" fmla="*/ 2838617 w 5341849"/>
                <a:gd name="connsiteY9" fmla="*/ 2095018 h 2095146"/>
                <a:gd name="connsiteX0" fmla="*/ 4891602 w 5341849"/>
                <a:gd name="connsiteY0" fmla="*/ 0 h 2095146"/>
                <a:gd name="connsiteX1" fmla="*/ 5341849 w 5341849"/>
                <a:gd name="connsiteY1" fmla="*/ 523755 h 2095146"/>
                <a:gd name="connsiteX2" fmla="*/ 5079972 w 5341849"/>
                <a:gd name="connsiteY2" fmla="*/ 523755 h 2095146"/>
                <a:gd name="connsiteX3" fmla="*/ 2576739 w 5341849"/>
                <a:gd name="connsiteY3" fmla="*/ 2081570 h 2095146"/>
                <a:gd name="connsiteX4" fmla="*/ 4556217 w 5341849"/>
                <a:gd name="connsiteY4" fmla="*/ 523756 h 2095146"/>
                <a:gd name="connsiteX5" fmla="*/ 4294340 w 5341849"/>
                <a:gd name="connsiteY5" fmla="*/ 523755 h 2095146"/>
                <a:gd name="connsiteX6" fmla="*/ 4891602 w 5341849"/>
                <a:gd name="connsiteY6" fmla="*/ 0 h 2095146"/>
                <a:gd name="connsiteX0" fmla="*/ 2314862 w 5341849"/>
                <a:gd name="connsiteY0" fmla="*/ 2095018 h 2095146"/>
                <a:gd name="connsiteX1" fmla="*/ 0 w 5341849"/>
                <a:gd name="connsiteY1" fmla="*/ 0 h 2095146"/>
                <a:gd name="connsiteX2" fmla="*/ 2838617 w 5341849"/>
                <a:gd name="connsiteY2" fmla="*/ 2095018 h 2095146"/>
                <a:gd name="connsiteX3" fmla="*/ 2314862 w 5341849"/>
                <a:gd name="connsiteY3" fmla="*/ 2095018 h 2095146"/>
                <a:gd name="connsiteX0" fmla="*/ 2576739 w 5341849"/>
                <a:gd name="connsiteY0" fmla="*/ 2081569 h 2095146"/>
                <a:gd name="connsiteX1" fmla="*/ 4556217 w 5341849"/>
                <a:gd name="connsiteY1" fmla="*/ 523755 h 2095146"/>
                <a:gd name="connsiteX2" fmla="*/ 4294340 w 5341849"/>
                <a:gd name="connsiteY2" fmla="*/ 523755 h 2095146"/>
                <a:gd name="connsiteX3" fmla="*/ 4891602 w 5341849"/>
                <a:gd name="connsiteY3" fmla="*/ 0 h 2095146"/>
                <a:gd name="connsiteX4" fmla="*/ 5341849 w 5341849"/>
                <a:gd name="connsiteY4" fmla="*/ 523755 h 2095146"/>
                <a:gd name="connsiteX5" fmla="*/ 5079972 w 5341849"/>
                <a:gd name="connsiteY5" fmla="*/ 523755 h 2095146"/>
                <a:gd name="connsiteX6" fmla="*/ 2838616 w 5341849"/>
                <a:gd name="connsiteY6" fmla="*/ 2095019 h 2095146"/>
                <a:gd name="connsiteX7" fmla="*/ 2314862 w 5341849"/>
                <a:gd name="connsiteY7" fmla="*/ 2095018 h 2095146"/>
                <a:gd name="connsiteX8" fmla="*/ 0 w 5341849"/>
                <a:gd name="connsiteY8" fmla="*/ 0 h 2095146"/>
                <a:gd name="connsiteX9" fmla="*/ 2838617 w 5341849"/>
                <a:gd name="connsiteY9" fmla="*/ 2095018 h 2095146"/>
                <a:gd name="connsiteX0" fmla="*/ 4891602 w 5341849"/>
                <a:gd name="connsiteY0" fmla="*/ 0 h 2095146"/>
                <a:gd name="connsiteX1" fmla="*/ 5341849 w 5341849"/>
                <a:gd name="connsiteY1" fmla="*/ 523755 h 2095146"/>
                <a:gd name="connsiteX2" fmla="*/ 5079972 w 5341849"/>
                <a:gd name="connsiteY2" fmla="*/ 523755 h 2095146"/>
                <a:gd name="connsiteX3" fmla="*/ 2576739 w 5341849"/>
                <a:gd name="connsiteY3" fmla="*/ 2081570 h 2095146"/>
                <a:gd name="connsiteX4" fmla="*/ 4556217 w 5341849"/>
                <a:gd name="connsiteY4" fmla="*/ 523756 h 2095146"/>
                <a:gd name="connsiteX5" fmla="*/ 4294340 w 5341849"/>
                <a:gd name="connsiteY5" fmla="*/ 523755 h 2095146"/>
                <a:gd name="connsiteX6" fmla="*/ 4891602 w 5341849"/>
                <a:gd name="connsiteY6" fmla="*/ 0 h 2095146"/>
                <a:gd name="connsiteX0" fmla="*/ 2314862 w 5341849"/>
                <a:gd name="connsiteY0" fmla="*/ 2095018 h 2095146"/>
                <a:gd name="connsiteX1" fmla="*/ 0 w 5341849"/>
                <a:gd name="connsiteY1" fmla="*/ 0 h 2095146"/>
                <a:gd name="connsiteX2" fmla="*/ 2838617 w 5341849"/>
                <a:gd name="connsiteY2" fmla="*/ 2095018 h 2095146"/>
                <a:gd name="connsiteX3" fmla="*/ 2314862 w 5341849"/>
                <a:gd name="connsiteY3" fmla="*/ 2095018 h 2095146"/>
                <a:gd name="connsiteX0" fmla="*/ 2576739 w 5341849"/>
                <a:gd name="connsiteY0" fmla="*/ 2081569 h 2095146"/>
                <a:gd name="connsiteX1" fmla="*/ 4556217 w 5341849"/>
                <a:gd name="connsiteY1" fmla="*/ 523755 h 2095146"/>
                <a:gd name="connsiteX2" fmla="*/ 4294340 w 5341849"/>
                <a:gd name="connsiteY2" fmla="*/ 523755 h 2095146"/>
                <a:gd name="connsiteX3" fmla="*/ 4891602 w 5341849"/>
                <a:gd name="connsiteY3" fmla="*/ 0 h 2095146"/>
                <a:gd name="connsiteX4" fmla="*/ 5341849 w 5341849"/>
                <a:gd name="connsiteY4" fmla="*/ 523755 h 2095146"/>
                <a:gd name="connsiteX5" fmla="*/ 5079972 w 5341849"/>
                <a:gd name="connsiteY5" fmla="*/ 523755 h 2095146"/>
                <a:gd name="connsiteX6" fmla="*/ 2838616 w 5341849"/>
                <a:gd name="connsiteY6" fmla="*/ 2095019 h 2095146"/>
                <a:gd name="connsiteX7" fmla="*/ 2314862 w 5341849"/>
                <a:gd name="connsiteY7" fmla="*/ 2095018 h 2095146"/>
                <a:gd name="connsiteX8" fmla="*/ 2838617 w 5341849"/>
                <a:gd name="connsiteY8" fmla="*/ 2095018 h 2095146"/>
                <a:gd name="connsiteX0" fmla="*/ 2576740 w 3026987"/>
                <a:gd name="connsiteY0" fmla="*/ 0 h 2095146"/>
                <a:gd name="connsiteX1" fmla="*/ 3026987 w 3026987"/>
                <a:gd name="connsiteY1" fmla="*/ 523755 h 2095146"/>
                <a:gd name="connsiteX2" fmla="*/ 2765110 w 3026987"/>
                <a:gd name="connsiteY2" fmla="*/ 523755 h 2095146"/>
                <a:gd name="connsiteX3" fmla="*/ 261877 w 3026987"/>
                <a:gd name="connsiteY3" fmla="*/ 2081570 h 2095146"/>
                <a:gd name="connsiteX4" fmla="*/ 2241355 w 3026987"/>
                <a:gd name="connsiteY4" fmla="*/ 523756 h 2095146"/>
                <a:gd name="connsiteX5" fmla="*/ 1979478 w 3026987"/>
                <a:gd name="connsiteY5" fmla="*/ 523755 h 2095146"/>
                <a:gd name="connsiteX6" fmla="*/ 2576740 w 3026987"/>
                <a:gd name="connsiteY6" fmla="*/ 0 h 2095146"/>
                <a:gd name="connsiteX0" fmla="*/ 0 w 3026987"/>
                <a:gd name="connsiteY0" fmla="*/ 2095018 h 2095146"/>
                <a:gd name="connsiteX1" fmla="*/ 523755 w 3026987"/>
                <a:gd name="connsiteY1" fmla="*/ 2095018 h 2095146"/>
                <a:gd name="connsiteX2" fmla="*/ 0 w 3026987"/>
                <a:gd name="connsiteY2" fmla="*/ 2095018 h 2095146"/>
                <a:gd name="connsiteX0" fmla="*/ 261877 w 3026987"/>
                <a:gd name="connsiteY0" fmla="*/ 2081569 h 2095146"/>
                <a:gd name="connsiteX1" fmla="*/ 2241355 w 3026987"/>
                <a:gd name="connsiteY1" fmla="*/ 523755 h 2095146"/>
                <a:gd name="connsiteX2" fmla="*/ 1979478 w 3026987"/>
                <a:gd name="connsiteY2" fmla="*/ 523755 h 2095146"/>
                <a:gd name="connsiteX3" fmla="*/ 2576740 w 3026987"/>
                <a:gd name="connsiteY3" fmla="*/ 0 h 2095146"/>
                <a:gd name="connsiteX4" fmla="*/ 3026987 w 3026987"/>
                <a:gd name="connsiteY4" fmla="*/ 523755 h 2095146"/>
                <a:gd name="connsiteX5" fmla="*/ 2765110 w 3026987"/>
                <a:gd name="connsiteY5" fmla="*/ 523755 h 2095146"/>
                <a:gd name="connsiteX6" fmla="*/ 523754 w 3026987"/>
                <a:gd name="connsiteY6" fmla="*/ 2095019 h 2095146"/>
                <a:gd name="connsiteX7" fmla="*/ 0 w 3026987"/>
                <a:gd name="connsiteY7" fmla="*/ 2095018 h 2095146"/>
                <a:gd name="connsiteX8" fmla="*/ 523755 w 3026987"/>
                <a:gd name="connsiteY8" fmla="*/ 2095018 h 2095146"/>
                <a:gd name="connsiteX0" fmla="*/ 2576740 w 3026987"/>
                <a:gd name="connsiteY0" fmla="*/ 0 h 2095146"/>
                <a:gd name="connsiteX1" fmla="*/ 3026987 w 3026987"/>
                <a:gd name="connsiteY1" fmla="*/ 523755 h 2095146"/>
                <a:gd name="connsiteX2" fmla="*/ 2765110 w 3026987"/>
                <a:gd name="connsiteY2" fmla="*/ 523755 h 2095146"/>
                <a:gd name="connsiteX3" fmla="*/ 261877 w 3026987"/>
                <a:gd name="connsiteY3" fmla="*/ 2081570 h 2095146"/>
                <a:gd name="connsiteX4" fmla="*/ 2241355 w 3026987"/>
                <a:gd name="connsiteY4" fmla="*/ 523756 h 2095146"/>
                <a:gd name="connsiteX5" fmla="*/ 1979478 w 3026987"/>
                <a:gd name="connsiteY5" fmla="*/ 523755 h 2095146"/>
                <a:gd name="connsiteX6" fmla="*/ 2576740 w 3026987"/>
                <a:gd name="connsiteY6" fmla="*/ 0 h 2095146"/>
                <a:gd name="connsiteX0" fmla="*/ 0 w 3026987"/>
                <a:gd name="connsiteY0" fmla="*/ 2095018 h 2095146"/>
                <a:gd name="connsiteX1" fmla="*/ 523755 w 3026987"/>
                <a:gd name="connsiteY1" fmla="*/ 2095018 h 2095146"/>
                <a:gd name="connsiteX2" fmla="*/ 0 w 3026987"/>
                <a:gd name="connsiteY2" fmla="*/ 2095018 h 2095146"/>
                <a:gd name="connsiteX0" fmla="*/ 261877 w 3026987"/>
                <a:gd name="connsiteY0" fmla="*/ 2081569 h 2095146"/>
                <a:gd name="connsiteX1" fmla="*/ 2241355 w 3026987"/>
                <a:gd name="connsiteY1" fmla="*/ 523755 h 2095146"/>
                <a:gd name="connsiteX2" fmla="*/ 1979478 w 3026987"/>
                <a:gd name="connsiteY2" fmla="*/ 523755 h 2095146"/>
                <a:gd name="connsiteX3" fmla="*/ 2576740 w 3026987"/>
                <a:gd name="connsiteY3" fmla="*/ 0 h 2095146"/>
                <a:gd name="connsiteX4" fmla="*/ 3026987 w 3026987"/>
                <a:gd name="connsiteY4" fmla="*/ 523755 h 2095146"/>
                <a:gd name="connsiteX5" fmla="*/ 2610525 w 3026987"/>
                <a:gd name="connsiteY5" fmla="*/ 523755 h 2095146"/>
                <a:gd name="connsiteX6" fmla="*/ 523754 w 3026987"/>
                <a:gd name="connsiteY6" fmla="*/ 2095019 h 2095146"/>
                <a:gd name="connsiteX7" fmla="*/ 0 w 3026987"/>
                <a:gd name="connsiteY7" fmla="*/ 2095018 h 2095146"/>
                <a:gd name="connsiteX8" fmla="*/ 523755 w 3026987"/>
                <a:gd name="connsiteY8" fmla="*/ 2095018 h 2095146"/>
                <a:gd name="connsiteX0" fmla="*/ 2576740 w 3026987"/>
                <a:gd name="connsiteY0" fmla="*/ 0 h 2095019"/>
                <a:gd name="connsiteX1" fmla="*/ 3026987 w 3026987"/>
                <a:gd name="connsiteY1" fmla="*/ 523755 h 2095019"/>
                <a:gd name="connsiteX2" fmla="*/ 2620854 w 3026987"/>
                <a:gd name="connsiteY2" fmla="*/ 508286 h 2095019"/>
                <a:gd name="connsiteX3" fmla="*/ 261877 w 3026987"/>
                <a:gd name="connsiteY3" fmla="*/ 2081570 h 2095019"/>
                <a:gd name="connsiteX4" fmla="*/ 2241355 w 3026987"/>
                <a:gd name="connsiteY4" fmla="*/ 523756 h 2095019"/>
                <a:gd name="connsiteX5" fmla="*/ 1979478 w 3026987"/>
                <a:gd name="connsiteY5" fmla="*/ 523755 h 2095019"/>
                <a:gd name="connsiteX6" fmla="*/ 2576740 w 3026987"/>
                <a:gd name="connsiteY6" fmla="*/ 0 h 2095019"/>
                <a:gd name="connsiteX0" fmla="*/ 0 w 3026987"/>
                <a:gd name="connsiteY0" fmla="*/ 2095018 h 2095019"/>
                <a:gd name="connsiteX1" fmla="*/ 523755 w 3026987"/>
                <a:gd name="connsiteY1" fmla="*/ 2095018 h 2095019"/>
                <a:gd name="connsiteX2" fmla="*/ 0 w 3026987"/>
                <a:gd name="connsiteY2" fmla="*/ 2095018 h 2095019"/>
                <a:gd name="connsiteX0" fmla="*/ 261877 w 3026987"/>
                <a:gd name="connsiteY0" fmla="*/ 2081569 h 2095019"/>
                <a:gd name="connsiteX1" fmla="*/ 2241355 w 3026987"/>
                <a:gd name="connsiteY1" fmla="*/ 523755 h 2095019"/>
                <a:gd name="connsiteX2" fmla="*/ 1979478 w 3026987"/>
                <a:gd name="connsiteY2" fmla="*/ 523755 h 2095019"/>
                <a:gd name="connsiteX3" fmla="*/ 2576740 w 3026987"/>
                <a:gd name="connsiteY3" fmla="*/ 0 h 2095019"/>
                <a:gd name="connsiteX4" fmla="*/ 3026987 w 3026987"/>
                <a:gd name="connsiteY4" fmla="*/ 523755 h 2095019"/>
                <a:gd name="connsiteX5" fmla="*/ 2610525 w 3026987"/>
                <a:gd name="connsiteY5" fmla="*/ 523755 h 2095019"/>
                <a:gd name="connsiteX6" fmla="*/ 523754 w 3026987"/>
                <a:gd name="connsiteY6" fmla="*/ 2095019 h 2095019"/>
                <a:gd name="connsiteX7" fmla="*/ 0 w 3026987"/>
                <a:gd name="connsiteY7" fmla="*/ 2095018 h 2095019"/>
                <a:gd name="connsiteX8" fmla="*/ 523755 w 3026987"/>
                <a:gd name="connsiteY8" fmla="*/ 2095018 h 2095019"/>
                <a:gd name="connsiteX0" fmla="*/ 2576740 w 3026987"/>
                <a:gd name="connsiteY0" fmla="*/ 0 h 2095019"/>
                <a:gd name="connsiteX1" fmla="*/ 3026987 w 3026987"/>
                <a:gd name="connsiteY1" fmla="*/ 523755 h 2095019"/>
                <a:gd name="connsiteX2" fmla="*/ 2620854 w 3026987"/>
                <a:gd name="connsiteY2" fmla="*/ 508286 h 2095019"/>
                <a:gd name="connsiteX3" fmla="*/ 261877 w 3026987"/>
                <a:gd name="connsiteY3" fmla="*/ 2081570 h 2095019"/>
                <a:gd name="connsiteX4" fmla="*/ 2241355 w 3026987"/>
                <a:gd name="connsiteY4" fmla="*/ 523756 h 2095019"/>
                <a:gd name="connsiteX5" fmla="*/ 1979478 w 3026987"/>
                <a:gd name="connsiteY5" fmla="*/ 523755 h 2095019"/>
                <a:gd name="connsiteX6" fmla="*/ 2576740 w 3026987"/>
                <a:gd name="connsiteY6" fmla="*/ 0 h 2095019"/>
                <a:gd name="connsiteX0" fmla="*/ 0 w 3026987"/>
                <a:gd name="connsiteY0" fmla="*/ 2095018 h 2095019"/>
                <a:gd name="connsiteX1" fmla="*/ 523755 w 3026987"/>
                <a:gd name="connsiteY1" fmla="*/ 2095018 h 2095019"/>
                <a:gd name="connsiteX2" fmla="*/ 0 w 3026987"/>
                <a:gd name="connsiteY2" fmla="*/ 2095018 h 2095019"/>
                <a:gd name="connsiteX0" fmla="*/ 261877 w 3026987"/>
                <a:gd name="connsiteY0" fmla="*/ 2081569 h 2095019"/>
                <a:gd name="connsiteX1" fmla="*/ 2241355 w 3026987"/>
                <a:gd name="connsiteY1" fmla="*/ 523755 h 2095019"/>
                <a:gd name="connsiteX2" fmla="*/ 1979478 w 3026987"/>
                <a:gd name="connsiteY2" fmla="*/ 523755 h 2095019"/>
                <a:gd name="connsiteX3" fmla="*/ 2576740 w 3026987"/>
                <a:gd name="connsiteY3" fmla="*/ 0 h 2095019"/>
                <a:gd name="connsiteX4" fmla="*/ 3026987 w 3026987"/>
                <a:gd name="connsiteY4" fmla="*/ 523755 h 2095019"/>
                <a:gd name="connsiteX5" fmla="*/ 2696177 w 3026987"/>
                <a:gd name="connsiteY5" fmla="*/ 531490 h 2095019"/>
                <a:gd name="connsiteX6" fmla="*/ 523754 w 3026987"/>
                <a:gd name="connsiteY6" fmla="*/ 2095019 h 2095019"/>
                <a:gd name="connsiteX7" fmla="*/ 0 w 3026987"/>
                <a:gd name="connsiteY7" fmla="*/ 2095018 h 2095019"/>
                <a:gd name="connsiteX8" fmla="*/ 523755 w 3026987"/>
                <a:gd name="connsiteY8" fmla="*/ 2095018 h 2095019"/>
                <a:gd name="connsiteX0" fmla="*/ 2576740 w 3026987"/>
                <a:gd name="connsiteY0" fmla="*/ 0 h 2095019"/>
                <a:gd name="connsiteX1" fmla="*/ 3026987 w 3026987"/>
                <a:gd name="connsiteY1" fmla="*/ 523755 h 2095019"/>
                <a:gd name="connsiteX2" fmla="*/ 2674950 w 3026987"/>
                <a:gd name="connsiteY2" fmla="*/ 508286 h 2095019"/>
                <a:gd name="connsiteX3" fmla="*/ 261877 w 3026987"/>
                <a:gd name="connsiteY3" fmla="*/ 2081570 h 2095019"/>
                <a:gd name="connsiteX4" fmla="*/ 2241355 w 3026987"/>
                <a:gd name="connsiteY4" fmla="*/ 523756 h 2095019"/>
                <a:gd name="connsiteX5" fmla="*/ 1979478 w 3026987"/>
                <a:gd name="connsiteY5" fmla="*/ 523755 h 2095019"/>
                <a:gd name="connsiteX6" fmla="*/ 2576740 w 3026987"/>
                <a:gd name="connsiteY6" fmla="*/ 0 h 2095019"/>
                <a:gd name="connsiteX0" fmla="*/ 0 w 3026987"/>
                <a:gd name="connsiteY0" fmla="*/ 2095018 h 2095019"/>
                <a:gd name="connsiteX1" fmla="*/ 523755 w 3026987"/>
                <a:gd name="connsiteY1" fmla="*/ 2095018 h 2095019"/>
                <a:gd name="connsiteX2" fmla="*/ 0 w 3026987"/>
                <a:gd name="connsiteY2" fmla="*/ 2095018 h 2095019"/>
                <a:gd name="connsiteX0" fmla="*/ 261877 w 3026987"/>
                <a:gd name="connsiteY0" fmla="*/ 2081569 h 2095019"/>
                <a:gd name="connsiteX1" fmla="*/ 2241355 w 3026987"/>
                <a:gd name="connsiteY1" fmla="*/ 523755 h 2095019"/>
                <a:gd name="connsiteX2" fmla="*/ 1979478 w 3026987"/>
                <a:gd name="connsiteY2" fmla="*/ 523755 h 2095019"/>
                <a:gd name="connsiteX3" fmla="*/ 2576740 w 3026987"/>
                <a:gd name="connsiteY3" fmla="*/ 0 h 2095019"/>
                <a:gd name="connsiteX4" fmla="*/ 3026987 w 3026987"/>
                <a:gd name="connsiteY4" fmla="*/ 523755 h 2095019"/>
                <a:gd name="connsiteX5" fmla="*/ 2696177 w 3026987"/>
                <a:gd name="connsiteY5" fmla="*/ 531490 h 2095019"/>
                <a:gd name="connsiteX6" fmla="*/ 523754 w 3026987"/>
                <a:gd name="connsiteY6" fmla="*/ 2095019 h 2095019"/>
                <a:gd name="connsiteX7" fmla="*/ 0 w 3026987"/>
                <a:gd name="connsiteY7" fmla="*/ 2095018 h 2095019"/>
                <a:gd name="connsiteX8" fmla="*/ 523755 w 3026987"/>
                <a:gd name="connsiteY8" fmla="*/ 2095018 h 2095019"/>
                <a:gd name="connsiteX0" fmla="*/ 2576740 w 3026987"/>
                <a:gd name="connsiteY0" fmla="*/ 0 h 2095019"/>
                <a:gd name="connsiteX1" fmla="*/ 3026987 w 3026987"/>
                <a:gd name="connsiteY1" fmla="*/ 523755 h 2095019"/>
                <a:gd name="connsiteX2" fmla="*/ 2674950 w 3026987"/>
                <a:gd name="connsiteY2" fmla="*/ 508286 h 2095019"/>
                <a:gd name="connsiteX3" fmla="*/ 261877 w 3026987"/>
                <a:gd name="connsiteY3" fmla="*/ 2081570 h 2095019"/>
                <a:gd name="connsiteX4" fmla="*/ 2241355 w 3026987"/>
                <a:gd name="connsiteY4" fmla="*/ 523756 h 2095019"/>
                <a:gd name="connsiteX5" fmla="*/ 1979478 w 3026987"/>
                <a:gd name="connsiteY5" fmla="*/ 523755 h 2095019"/>
                <a:gd name="connsiteX6" fmla="*/ 2576740 w 3026987"/>
                <a:gd name="connsiteY6" fmla="*/ 0 h 2095019"/>
                <a:gd name="connsiteX0" fmla="*/ 0 w 3026987"/>
                <a:gd name="connsiteY0" fmla="*/ 2095018 h 2095019"/>
                <a:gd name="connsiteX1" fmla="*/ 523755 w 3026987"/>
                <a:gd name="connsiteY1" fmla="*/ 2095018 h 2095019"/>
                <a:gd name="connsiteX2" fmla="*/ 0 w 3026987"/>
                <a:gd name="connsiteY2" fmla="*/ 2095018 h 2095019"/>
                <a:gd name="connsiteX0" fmla="*/ 261877 w 3026987"/>
                <a:gd name="connsiteY0" fmla="*/ 2081569 h 2095019"/>
                <a:gd name="connsiteX1" fmla="*/ 2241355 w 3026987"/>
                <a:gd name="connsiteY1" fmla="*/ 523755 h 2095019"/>
                <a:gd name="connsiteX2" fmla="*/ 1979478 w 3026987"/>
                <a:gd name="connsiteY2" fmla="*/ 523755 h 2095019"/>
                <a:gd name="connsiteX3" fmla="*/ 2576740 w 3026987"/>
                <a:gd name="connsiteY3" fmla="*/ 0 h 2095019"/>
                <a:gd name="connsiteX4" fmla="*/ 3026987 w 3026987"/>
                <a:gd name="connsiteY4" fmla="*/ 523755 h 2095019"/>
                <a:gd name="connsiteX5" fmla="*/ 2696177 w 3026987"/>
                <a:gd name="connsiteY5" fmla="*/ 531490 h 2095019"/>
                <a:gd name="connsiteX6" fmla="*/ 523754 w 3026987"/>
                <a:gd name="connsiteY6" fmla="*/ 2095019 h 2095019"/>
                <a:gd name="connsiteX7" fmla="*/ 0 w 3026987"/>
                <a:gd name="connsiteY7" fmla="*/ 2095018 h 2095019"/>
                <a:gd name="connsiteX8" fmla="*/ 523755 w 3026987"/>
                <a:gd name="connsiteY8" fmla="*/ 2095018 h 2095019"/>
                <a:gd name="connsiteX0" fmla="*/ 2576740 w 3026987"/>
                <a:gd name="connsiteY0" fmla="*/ 0 h 2095019"/>
                <a:gd name="connsiteX1" fmla="*/ 3026987 w 3026987"/>
                <a:gd name="connsiteY1" fmla="*/ 523755 h 2095019"/>
                <a:gd name="connsiteX2" fmla="*/ 2674950 w 3026987"/>
                <a:gd name="connsiteY2" fmla="*/ 508286 h 2095019"/>
                <a:gd name="connsiteX3" fmla="*/ 261877 w 3026987"/>
                <a:gd name="connsiteY3" fmla="*/ 2081570 h 2095019"/>
                <a:gd name="connsiteX4" fmla="*/ 2241355 w 3026987"/>
                <a:gd name="connsiteY4" fmla="*/ 523756 h 2095019"/>
                <a:gd name="connsiteX5" fmla="*/ 1979478 w 3026987"/>
                <a:gd name="connsiteY5" fmla="*/ 523755 h 2095019"/>
                <a:gd name="connsiteX6" fmla="*/ 2576740 w 3026987"/>
                <a:gd name="connsiteY6" fmla="*/ 0 h 2095019"/>
                <a:gd name="connsiteX0" fmla="*/ 0 w 3026987"/>
                <a:gd name="connsiteY0" fmla="*/ 2095018 h 2095019"/>
                <a:gd name="connsiteX1" fmla="*/ 523755 w 3026987"/>
                <a:gd name="connsiteY1" fmla="*/ 2095018 h 2095019"/>
                <a:gd name="connsiteX2" fmla="*/ 0 w 3026987"/>
                <a:gd name="connsiteY2" fmla="*/ 2095018 h 2095019"/>
                <a:gd name="connsiteX0" fmla="*/ 261877 w 3026987"/>
                <a:gd name="connsiteY0" fmla="*/ 2081569 h 2095019"/>
                <a:gd name="connsiteX1" fmla="*/ 2241355 w 3026987"/>
                <a:gd name="connsiteY1" fmla="*/ 523755 h 2095019"/>
                <a:gd name="connsiteX2" fmla="*/ 1979478 w 3026987"/>
                <a:gd name="connsiteY2" fmla="*/ 523755 h 2095019"/>
                <a:gd name="connsiteX3" fmla="*/ 2576740 w 3026987"/>
                <a:gd name="connsiteY3" fmla="*/ 0 h 2095019"/>
                <a:gd name="connsiteX4" fmla="*/ 3026987 w 3026987"/>
                <a:gd name="connsiteY4" fmla="*/ 523755 h 2095019"/>
                <a:gd name="connsiteX5" fmla="*/ 2664621 w 3026987"/>
                <a:gd name="connsiteY5" fmla="*/ 562428 h 2095019"/>
                <a:gd name="connsiteX6" fmla="*/ 523754 w 3026987"/>
                <a:gd name="connsiteY6" fmla="*/ 2095019 h 2095019"/>
                <a:gd name="connsiteX7" fmla="*/ 0 w 3026987"/>
                <a:gd name="connsiteY7" fmla="*/ 2095018 h 2095019"/>
                <a:gd name="connsiteX8" fmla="*/ 523755 w 3026987"/>
                <a:gd name="connsiteY8" fmla="*/ 2095018 h 2095019"/>
                <a:gd name="connsiteX0" fmla="*/ 2576740 w 3026987"/>
                <a:gd name="connsiteY0" fmla="*/ 0 h 2095019"/>
                <a:gd name="connsiteX1" fmla="*/ 3026987 w 3026987"/>
                <a:gd name="connsiteY1" fmla="*/ 523755 h 2095019"/>
                <a:gd name="connsiteX2" fmla="*/ 2674950 w 3026987"/>
                <a:gd name="connsiteY2" fmla="*/ 508286 h 2095019"/>
                <a:gd name="connsiteX3" fmla="*/ 261877 w 3026987"/>
                <a:gd name="connsiteY3" fmla="*/ 2081570 h 2095019"/>
                <a:gd name="connsiteX4" fmla="*/ 2241355 w 3026987"/>
                <a:gd name="connsiteY4" fmla="*/ 523756 h 2095019"/>
                <a:gd name="connsiteX5" fmla="*/ 1979478 w 3026987"/>
                <a:gd name="connsiteY5" fmla="*/ 523755 h 2095019"/>
                <a:gd name="connsiteX6" fmla="*/ 2576740 w 3026987"/>
                <a:gd name="connsiteY6" fmla="*/ 0 h 2095019"/>
                <a:gd name="connsiteX0" fmla="*/ 0 w 3026987"/>
                <a:gd name="connsiteY0" fmla="*/ 2095018 h 2095019"/>
                <a:gd name="connsiteX1" fmla="*/ 523755 w 3026987"/>
                <a:gd name="connsiteY1" fmla="*/ 2095018 h 2095019"/>
                <a:gd name="connsiteX2" fmla="*/ 0 w 3026987"/>
                <a:gd name="connsiteY2" fmla="*/ 2095018 h 2095019"/>
                <a:gd name="connsiteX0" fmla="*/ 261877 w 3026987"/>
                <a:gd name="connsiteY0" fmla="*/ 2081569 h 2095019"/>
                <a:gd name="connsiteX1" fmla="*/ 2241355 w 3026987"/>
                <a:gd name="connsiteY1" fmla="*/ 523755 h 2095019"/>
                <a:gd name="connsiteX2" fmla="*/ 1979478 w 3026987"/>
                <a:gd name="connsiteY2" fmla="*/ 523755 h 2095019"/>
                <a:gd name="connsiteX3" fmla="*/ 2576740 w 3026987"/>
                <a:gd name="connsiteY3" fmla="*/ 0 h 2095019"/>
                <a:gd name="connsiteX4" fmla="*/ 3026987 w 3026987"/>
                <a:gd name="connsiteY4" fmla="*/ 523755 h 2095019"/>
                <a:gd name="connsiteX5" fmla="*/ 2664621 w 3026987"/>
                <a:gd name="connsiteY5" fmla="*/ 562428 h 2095019"/>
                <a:gd name="connsiteX6" fmla="*/ 523754 w 3026987"/>
                <a:gd name="connsiteY6" fmla="*/ 2095019 h 2095019"/>
                <a:gd name="connsiteX7" fmla="*/ 0 w 3026987"/>
                <a:gd name="connsiteY7" fmla="*/ 2095018 h 2095019"/>
                <a:gd name="connsiteX8" fmla="*/ 523755 w 3026987"/>
                <a:gd name="connsiteY8" fmla="*/ 2095018 h 2095019"/>
                <a:gd name="connsiteX0" fmla="*/ 2576740 w 3026987"/>
                <a:gd name="connsiteY0" fmla="*/ 100546 h 2195565"/>
                <a:gd name="connsiteX1" fmla="*/ 3026987 w 3026987"/>
                <a:gd name="connsiteY1" fmla="*/ 624301 h 2195565"/>
                <a:gd name="connsiteX2" fmla="*/ 2674950 w 3026987"/>
                <a:gd name="connsiteY2" fmla="*/ 608832 h 2195565"/>
                <a:gd name="connsiteX3" fmla="*/ 261877 w 3026987"/>
                <a:gd name="connsiteY3" fmla="*/ 2182116 h 2195565"/>
                <a:gd name="connsiteX4" fmla="*/ 2241355 w 3026987"/>
                <a:gd name="connsiteY4" fmla="*/ 624302 h 2195565"/>
                <a:gd name="connsiteX5" fmla="*/ 1979478 w 3026987"/>
                <a:gd name="connsiteY5" fmla="*/ 624301 h 2195565"/>
                <a:gd name="connsiteX6" fmla="*/ 2576740 w 3026987"/>
                <a:gd name="connsiteY6" fmla="*/ 100546 h 2195565"/>
                <a:gd name="connsiteX0" fmla="*/ 0 w 3026987"/>
                <a:gd name="connsiteY0" fmla="*/ 2195564 h 2195565"/>
                <a:gd name="connsiteX1" fmla="*/ 523755 w 3026987"/>
                <a:gd name="connsiteY1" fmla="*/ 2195564 h 2195565"/>
                <a:gd name="connsiteX2" fmla="*/ 0 w 3026987"/>
                <a:gd name="connsiteY2" fmla="*/ 2195564 h 2195565"/>
                <a:gd name="connsiteX0" fmla="*/ 261877 w 3026987"/>
                <a:gd name="connsiteY0" fmla="*/ 2182115 h 2195565"/>
                <a:gd name="connsiteX1" fmla="*/ 2241355 w 3026987"/>
                <a:gd name="connsiteY1" fmla="*/ 624301 h 2195565"/>
                <a:gd name="connsiteX2" fmla="*/ 1979478 w 3026987"/>
                <a:gd name="connsiteY2" fmla="*/ 624301 h 2195565"/>
                <a:gd name="connsiteX3" fmla="*/ 2576740 w 3026987"/>
                <a:gd name="connsiteY3" fmla="*/ 0 h 2195565"/>
                <a:gd name="connsiteX4" fmla="*/ 3026987 w 3026987"/>
                <a:gd name="connsiteY4" fmla="*/ 624301 h 2195565"/>
                <a:gd name="connsiteX5" fmla="*/ 2664621 w 3026987"/>
                <a:gd name="connsiteY5" fmla="*/ 662974 h 2195565"/>
                <a:gd name="connsiteX6" fmla="*/ 523754 w 3026987"/>
                <a:gd name="connsiteY6" fmla="*/ 2195565 h 2195565"/>
                <a:gd name="connsiteX7" fmla="*/ 0 w 3026987"/>
                <a:gd name="connsiteY7" fmla="*/ 2195564 h 2195565"/>
                <a:gd name="connsiteX8" fmla="*/ 523755 w 3026987"/>
                <a:gd name="connsiteY8" fmla="*/ 2195564 h 2195565"/>
                <a:gd name="connsiteX0" fmla="*/ 2576740 w 3026987"/>
                <a:gd name="connsiteY0" fmla="*/ 7734 h 2195565"/>
                <a:gd name="connsiteX1" fmla="*/ 3026987 w 3026987"/>
                <a:gd name="connsiteY1" fmla="*/ 624301 h 2195565"/>
                <a:gd name="connsiteX2" fmla="*/ 2674950 w 3026987"/>
                <a:gd name="connsiteY2" fmla="*/ 608832 h 2195565"/>
                <a:gd name="connsiteX3" fmla="*/ 261877 w 3026987"/>
                <a:gd name="connsiteY3" fmla="*/ 2182116 h 2195565"/>
                <a:gd name="connsiteX4" fmla="*/ 2241355 w 3026987"/>
                <a:gd name="connsiteY4" fmla="*/ 624302 h 2195565"/>
                <a:gd name="connsiteX5" fmla="*/ 1979478 w 3026987"/>
                <a:gd name="connsiteY5" fmla="*/ 624301 h 2195565"/>
                <a:gd name="connsiteX6" fmla="*/ 2576740 w 3026987"/>
                <a:gd name="connsiteY6" fmla="*/ 7734 h 2195565"/>
                <a:gd name="connsiteX0" fmla="*/ 0 w 3026987"/>
                <a:gd name="connsiteY0" fmla="*/ 2195564 h 2195565"/>
                <a:gd name="connsiteX1" fmla="*/ 523755 w 3026987"/>
                <a:gd name="connsiteY1" fmla="*/ 2195564 h 2195565"/>
                <a:gd name="connsiteX2" fmla="*/ 0 w 3026987"/>
                <a:gd name="connsiteY2" fmla="*/ 2195564 h 2195565"/>
                <a:gd name="connsiteX0" fmla="*/ 261877 w 3026987"/>
                <a:gd name="connsiteY0" fmla="*/ 2182115 h 2195565"/>
                <a:gd name="connsiteX1" fmla="*/ 2241355 w 3026987"/>
                <a:gd name="connsiteY1" fmla="*/ 624301 h 2195565"/>
                <a:gd name="connsiteX2" fmla="*/ 1979478 w 3026987"/>
                <a:gd name="connsiteY2" fmla="*/ 624301 h 2195565"/>
                <a:gd name="connsiteX3" fmla="*/ 2576740 w 3026987"/>
                <a:gd name="connsiteY3" fmla="*/ 0 h 2195565"/>
                <a:gd name="connsiteX4" fmla="*/ 3026987 w 3026987"/>
                <a:gd name="connsiteY4" fmla="*/ 624301 h 2195565"/>
                <a:gd name="connsiteX5" fmla="*/ 2664621 w 3026987"/>
                <a:gd name="connsiteY5" fmla="*/ 662974 h 2195565"/>
                <a:gd name="connsiteX6" fmla="*/ 523754 w 3026987"/>
                <a:gd name="connsiteY6" fmla="*/ 2195565 h 2195565"/>
                <a:gd name="connsiteX7" fmla="*/ 0 w 3026987"/>
                <a:gd name="connsiteY7" fmla="*/ 2195564 h 2195565"/>
                <a:gd name="connsiteX8" fmla="*/ 523755 w 3026987"/>
                <a:gd name="connsiteY8" fmla="*/ 2195564 h 219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6987" h="2195565" stroke="0" extrusionOk="0">
                  <a:moveTo>
                    <a:pt x="2576740" y="7734"/>
                  </a:moveTo>
                  <a:lnTo>
                    <a:pt x="3026987" y="624301"/>
                  </a:lnTo>
                  <a:lnTo>
                    <a:pt x="2674950" y="608832"/>
                  </a:lnTo>
                  <a:cubicBezTo>
                    <a:pt x="2386383" y="1620306"/>
                    <a:pt x="1408735" y="2300295"/>
                    <a:pt x="261877" y="2182116"/>
                  </a:cubicBezTo>
                  <a:cubicBezTo>
                    <a:pt x="1214496" y="2083952"/>
                    <a:pt x="2001662" y="1464467"/>
                    <a:pt x="2241355" y="624302"/>
                  </a:cubicBezTo>
                  <a:lnTo>
                    <a:pt x="1979478" y="624301"/>
                  </a:lnTo>
                  <a:lnTo>
                    <a:pt x="2576740" y="7734"/>
                  </a:lnTo>
                  <a:close/>
                </a:path>
                <a:path w="3026987" h="2195565" fill="darkenLess" stroke="0" extrusionOk="0">
                  <a:moveTo>
                    <a:pt x="0" y="2195564"/>
                  </a:moveTo>
                  <a:lnTo>
                    <a:pt x="523755" y="2195564"/>
                  </a:lnTo>
                  <a:lnTo>
                    <a:pt x="0" y="2195564"/>
                  </a:lnTo>
                  <a:close/>
                </a:path>
                <a:path w="3026987" h="2195565" fill="none" extrusionOk="0">
                  <a:moveTo>
                    <a:pt x="261877" y="2182115"/>
                  </a:moveTo>
                  <a:cubicBezTo>
                    <a:pt x="1214496" y="2083951"/>
                    <a:pt x="2001662" y="1464466"/>
                    <a:pt x="2241355" y="624301"/>
                  </a:cubicBezTo>
                  <a:lnTo>
                    <a:pt x="1979478" y="624301"/>
                  </a:lnTo>
                  <a:lnTo>
                    <a:pt x="2576740" y="0"/>
                  </a:lnTo>
                  <a:lnTo>
                    <a:pt x="3026987" y="624301"/>
                  </a:lnTo>
                  <a:cubicBezTo>
                    <a:pt x="2906198" y="637192"/>
                    <a:pt x="2690742" y="603677"/>
                    <a:pt x="2664621" y="662974"/>
                  </a:cubicBezTo>
                  <a:cubicBezTo>
                    <a:pt x="2400728" y="1587963"/>
                    <a:pt x="1579328" y="2195565"/>
                    <a:pt x="523754" y="2195565"/>
                  </a:cubicBezTo>
                  <a:lnTo>
                    <a:pt x="0" y="2195564"/>
                  </a:lnTo>
                  <a:lnTo>
                    <a:pt x="523755" y="2195564"/>
                  </a:lnTo>
                </a:path>
              </a:pathLst>
            </a:cu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a:ea typeface="Meiryo UI"/>
                <a:cs typeface="+mn-cs"/>
              </a:endParaRPr>
            </a:p>
          </p:txBody>
        </p:sp>
        <p:grpSp>
          <p:nvGrpSpPr>
            <p:cNvPr id="35" name="Group 48">
              <a:extLst>
                <a:ext uri="{FF2B5EF4-FFF2-40B4-BE49-F238E27FC236}">
                  <a16:creationId xmlns:a16="http://schemas.microsoft.com/office/drawing/2014/main" id="{50F56F93-6358-379D-1F6A-3C3B37F98776}"/>
                </a:ext>
              </a:extLst>
            </p:cNvPr>
            <p:cNvGrpSpPr/>
            <p:nvPr/>
          </p:nvGrpSpPr>
          <p:grpSpPr>
            <a:xfrm>
              <a:off x="1058411" y="5528934"/>
              <a:ext cx="974206" cy="413730"/>
              <a:chOff x="1103808" y="5454881"/>
              <a:chExt cx="974206" cy="413730"/>
            </a:xfrm>
          </p:grpSpPr>
          <p:sp>
            <p:nvSpPr>
              <p:cNvPr id="61" name="Rectangle 46">
                <a:extLst>
                  <a:ext uri="{FF2B5EF4-FFF2-40B4-BE49-F238E27FC236}">
                    <a16:creationId xmlns:a16="http://schemas.microsoft.com/office/drawing/2014/main" id="{0BB5EBCB-54C8-26B8-75A3-59AC5241171E}"/>
                  </a:ext>
                </a:extLst>
              </p:cNvPr>
              <p:cNvSpPr/>
              <p:nvPr/>
            </p:nvSpPr>
            <p:spPr>
              <a:xfrm>
                <a:off x="1190619" y="5454881"/>
                <a:ext cx="612000" cy="20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a:ea typeface="Meiryo UI"/>
                    <a:cs typeface="+mn-cs"/>
                  </a:rPr>
                  <a:t>2009</a:t>
                </a:r>
                <a:r>
                  <a:rPr kumimoji="1" lang="ja-JP" altLang="en-US" sz="1050" b="0" i="0" u="none" strike="noStrike" kern="1200" cap="none" spc="0" normalizeH="0" baseline="0" noProof="0">
                    <a:ln>
                      <a:noFill/>
                    </a:ln>
                    <a:solidFill>
                      <a:prstClr val="black"/>
                    </a:solidFill>
                    <a:effectLst/>
                    <a:uLnTx/>
                    <a:uFillTx/>
                    <a:latin typeface="Meiryo UI"/>
                    <a:ea typeface="Meiryo UI"/>
                    <a:cs typeface="+mn-cs"/>
                  </a:rPr>
                  <a:t>年</a:t>
                </a:r>
              </a:p>
            </p:txBody>
          </p:sp>
          <p:sp>
            <p:nvSpPr>
              <p:cNvPr id="62" name="TextBox 47">
                <a:extLst>
                  <a:ext uri="{FF2B5EF4-FFF2-40B4-BE49-F238E27FC236}">
                    <a16:creationId xmlns:a16="http://schemas.microsoft.com/office/drawing/2014/main" id="{2A48C85F-3CE3-54C1-4CAF-715995FD4EDE}"/>
                  </a:ext>
                </a:extLst>
              </p:cNvPr>
              <p:cNvSpPr txBox="1"/>
              <p:nvPr/>
            </p:nvSpPr>
            <p:spPr>
              <a:xfrm>
                <a:off x="1103808" y="5648633"/>
                <a:ext cx="974206" cy="2199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Cloud </a:t>
                </a:r>
                <a:r>
                  <a:rPr kumimoji="1" lang="ja-JP" altLang="en-US" sz="1050" b="1" i="0" u="none" strike="noStrike" kern="1200" cap="none" spc="0" normalizeH="0" baseline="0" noProof="0">
                    <a:ln>
                      <a:noFill/>
                    </a:ln>
                    <a:solidFill>
                      <a:prstClr val="black"/>
                    </a:solidFill>
                    <a:effectLst/>
                    <a:uLnTx/>
                    <a:uFillTx/>
                    <a:latin typeface="Meiryo UI"/>
                    <a:ea typeface="Meiryo UI"/>
                    <a:cs typeface="+mn-cs"/>
                  </a:rPr>
                  <a:t>研究開始</a:t>
                </a:r>
                <a:endParaRPr kumimoji="1" lang="ja-JP" altLang="en-US" sz="1050" b="0" i="0" u="none" strike="noStrike" kern="1200" cap="none" spc="0" normalizeH="0" baseline="0" noProof="0">
                  <a:ln>
                    <a:noFill/>
                  </a:ln>
                  <a:solidFill>
                    <a:prstClr val="black"/>
                  </a:solidFill>
                  <a:effectLst/>
                  <a:uLnTx/>
                  <a:uFillTx/>
                  <a:latin typeface="Meiryo UI"/>
                  <a:ea typeface="Meiryo UI"/>
                  <a:cs typeface="+mn-cs"/>
                </a:endParaRPr>
              </a:p>
            </p:txBody>
          </p:sp>
        </p:grpSp>
        <p:grpSp>
          <p:nvGrpSpPr>
            <p:cNvPr id="36" name="Group 49">
              <a:extLst>
                <a:ext uri="{FF2B5EF4-FFF2-40B4-BE49-F238E27FC236}">
                  <a16:creationId xmlns:a16="http://schemas.microsoft.com/office/drawing/2014/main" id="{27720083-7CB5-0CAD-E24C-436938C7A1C9}"/>
                </a:ext>
              </a:extLst>
            </p:cNvPr>
            <p:cNvGrpSpPr/>
            <p:nvPr/>
          </p:nvGrpSpPr>
          <p:grpSpPr>
            <a:xfrm>
              <a:off x="1943962" y="5350862"/>
              <a:ext cx="944732" cy="433459"/>
              <a:chOff x="1158262" y="5434158"/>
              <a:chExt cx="944732" cy="433459"/>
            </a:xfrm>
          </p:grpSpPr>
          <p:sp>
            <p:nvSpPr>
              <p:cNvPr id="59" name="Rectangle 50">
                <a:extLst>
                  <a:ext uri="{FF2B5EF4-FFF2-40B4-BE49-F238E27FC236}">
                    <a16:creationId xmlns:a16="http://schemas.microsoft.com/office/drawing/2014/main" id="{815E4E7B-DD8A-DFBE-EC82-48C072A00797}"/>
                  </a:ext>
                </a:extLst>
              </p:cNvPr>
              <p:cNvSpPr/>
              <p:nvPr/>
            </p:nvSpPr>
            <p:spPr>
              <a:xfrm>
                <a:off x="1258734" y="5434158"/>
                <a:ext cx="612000" cy="20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a:ea typeface="Meiryo UI"/>
                    <a:cs typeface="+mn-cs"/>
                  </a:rPr>
                  <a:t>2011</a:t>
                </a:r>
                <a:r>
                  <a:rPr kumimoji="1" lang="ja-JP" altLang="en-US" sz="1050" b="0" i="0" u="none" strike="noStrike" kern="1200" cap="none" spc="0" normalizeH="0" baseline="0" noProof="0">
                    <a:ln>
                      <a:noFill/>
                    </a:ln>
                    <a:solidFill>
                      <a:prstClr val="black"/>
                    </a:solidFill>
                    <a:effectLst/>
                    <a:uLnTx/>
                    <a:uFillTx/>
                    <a:latin typeface="Meiryo UI"/>
                    <a:ea typeface="Meiryo UI"/>
                    <a:cs typeface="+mn-cs"/>
                  </a:rPr>
                  <a:t>年</a:t>
                </a:r>
              </a:p>
            </p:txBody>
          </p:sp>
          <p:sp>
            <p:nvSpPr>
              <p:cNvPr id="60" name="TextBox 51">
                <a:extLst>
                  <a:ext uri="{FF2B5EF4-FFF2-40B4-BE49-F238E27FC236}">
                    <a16:creationId xmlns:a16="http://schemas.microsoft.com/office/drawing/2014/main" id="{3686F7D1-9A70-96DE-CB78-0EF51196BBB9}"/>
                  </a:ext>
                </a:extLst>
              </p:cNvPr>
              <p:cNvSpPr txBox="1"/>
              <p:nvPr/>
            </p:nvSpPr>
            <p:spPr>
              <a:xfrm>
                <a:off x="1158262" y="5654109"/>
                <a:ext cx="944732" cy="2135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Azure </a:t>
                </a:r>
                <a:r>
                  <a:rPr kumimoji="1" lang="ja-JP" altLang="en-US" sz="1050" b="1" i="0" u="none" strike="noStrike" kern="1200" cap="none" spc="0" normalizeH="0" baseline="0" noProof="0">
                    <a:ln>
                      <a:noFill/>
                    </a:ln>
                    <a:solidFill>
                      <a:prstClr val="black"/>
                    </a:solidFill>
                    <a:effectLst/>
                    <a:uLnTx/>
                    <a:uFillTx/>
                    <a:latin typeface="Meiryo UI"/>
                    <a:ea typeface="Meiryo UI"/>
                    <a:cs typeface="+mn-cs"/>
                  </a:rPr>
                  <a:t>案件対応</a:t>
                </a:r>
                <a:endParaRPr kumimoji="1" lang="ja-JP" altLang="en-US" sz="1050" b="0" i="0" u="none" strike="noStrike" kern="1200" cap="none" spc="0" normalizeH="0" baseline="0" noProof="0">
                  <a:ln>
                    <a:noFill/>
                  </a:ln>
                  <a:solidFill>
                    <a:prstClr val="black"/>
                  </a:solidFill>
                  <a:effectLst/>
                  <a:uLnTx/>
                  <a:uFillTx/>
                  <a:latin typeface="Meiryo UI"/>
                  <a:ea typeface="Meiryo UI"/>
                  <a:cs typeface="+mn-cs"/>
                </a:endParaRPr>
              </a:p>
            </p:txBody>
          </p:sp>
        </p:grpSp>
        <p:grpSp>
          <p:nvGrpSpPr>
            <p:cNvPr id="37" name="Group 52">
              <a:extLst>
                <a:ext uri="{FF2B5EF4-FFF2-40B4-BE49-F238E27FC236}">
                  <a16:creationId xmlns:a16="http://schemas.microsoft.com/office/drawing/2014/main" id="{EE5B2FB6-D854-F992-F0BE-183D50F302B2}"/>
                </a:ext>
              </a:extLst>
            </p:cNvPr>
            <p:cNvGrpSpPr/>
            <p:nvPr/>
          </p:nvGrpSpPr>
          <p:grpSpPr>
            <a:xfrm>
              <a:off x="2862307" y="5145519"/>
              <a:ext cx="1040257" cy="452401"/>
              <a:chOff x="1187974" y="5473092"/>
              <a:chExt cx="1040257" cy="452401"/>
            </a:xfrm>
          </p:grpSpPr>
          <p:sp>
            <p:nvSpPr>
              <p:cNvPr id="57" name="Rectangle 53">
                <a:extLst>
                  <a:ext uri="{FF2B5EF4-FFF2-40B4-BE49-F238E27FC236}">
                    <a16:creationId xmlns:a16="http://schemas.microsoft.com/office/drawing/2014/main" id="{28865B60-CC21-E736-5C26-62A7F694593A}"/>
                  </a:ext>
                </a:extLst>
              </p:cNvPr>
              <p:cNvSpPr/>
              <p:nvPr/>
            </p:nvSpPr>
            <p:spPr>
              <a:xfrm>
                <a:off x="1187974" y="5473092"/>
                <a:ext cx="612000" cy="20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a:ea typeface="Meiryo UI"/>
                    <a:cs typeface="+mn-cs"/>
                  </a:rPr>
                  <a:t>2012</a:t>
                </a:r>
                <a:r>
                  <a:rPr kumimoji="1" lang="ja-JP" altLang="en-US" sz="1050" b="0" i="0" u="none" strike="noStrike" kern="1200" cap="none" spc="0" normalizeH="0" baseline="0" noProof="0">
                    <a:ln>
                      <a:noFill/>
                    </a:ln>
                    <a:solidFill>
                      <a:prstClr val="black"/>
                    </a:solidFill>
                    <a:effectLst/>
                    <a:uLnTx/>
                    <a:uFillTx/>
                    <a:latin typeface="Meiryo UI"/>
                    <a:ea typeface="Meiryo UI"/>
                    <a:cs typeface="+mn-cs"/>
                  </a:rPr>
                  <a:t>年</a:t>
                </a:r>
              </a:p>
            </p:txBody>
          </p:sp>
          <p:sp>
            <p:nvSpPr>
              <p:cNvPr id="58" name="TextBox 54">
                <a:extLst>
                  <a:ext uri="{FF2B5EF4-FFF2-40B4-BE49-F238E27FC236}">
                    <a16:creationId xmlns:a16="http://schemas.microsoft.com/office/drawing/2014/main" id="{AFE6BCB0-2722-6D42-21B9-CFBD0B326D70}"/>
                  </a:ext>
                </a:extLst>
              </p:cNvPr>
              <p:cNvSpPr txBox="1"/>
              <p:nvPr/>
            </p:nvSpPr>
            <p:spPr>
              <a:xfrm>
                <a:off x="1315537" y="5705515"/>
                <a:ext cx="912694" cy="2199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AWS </a:t>
                </a:r>
                <a:r>
                  <a:rPr kumimoji="1" lang="ja-JP" altLang="en-US" sz="1050" b="1" i="0" u="none" strike="noStrike" kern="1200" cap="none" spc="0" normalizeH="0" baseline="0" noProof="0">
                    <a:ln>
                      <a:noFill/>
                    </a:ln>
                    <a:solidFill>
                      <a:prstClr val="black"/>
                    </a:solidFill>
                    <a:effectLst/>
                    <a:uLnTx/>
                    <a:uFillTx/>
                    <a:latin typeface="Meiryo UI"/>
                    <a:ea typeface="Meiryo UI"/>
                    <a:cs typeface="+mn-cs"/>
                  </a:rPr>
                  <a:t>案件対応</a:t>
                </a:r>
                <a:endParaRPr kumimoji="1" lang="ja-JP" altLang="en-US" sz="1050" b="0" i="0" u="none" strike="noStrike" kern="1200" cap="none" spc="0" normalizeH="0" baseline="0" noProof="0">
                  <a:ln>
                    <a:noFill/>
                  </a:ln>
                  <a:solidFill>
                    <a:prstClr val="black"/>
                  </a:solidFill>
                  <a:effectLst/>
                  <a:uLnTx/>
                  <a:uFillTx/>
                  <a:latin typeface="Meiryo UI"/>
                  <a:ea typeface="Meiryo UI"/>
                  <a:cs typeface="+mn-cs"/>
                </a:endParaRPr>
              </a:p>
            </p:txBody>
          </p:sp>
        </p:grpSp>
        <p:grpSp>
          <p:nvGrpSpPr>
            <p:cNvPr id="38" name="Group 55">
              <a:extLst>
                <a:ext uri="{FF2B5EF4-FFF2-40B4-BE49-F238E27FC236}">
                  <a16:creationId xmlns:a16="http://schemas.microsoft.com/office/drawing/2014/main" id="{8D28AD31-A125-76E8-E111-2D9F640CD067}"/>
                </a:ext>
              </a:extLst>
            </p:cNvPr>
            <p:cNvGrpSpPr/>
            <p:nvPr/>
          </p:nvGrpSpPr>
          <p:grpSpPr>
            <a:xfrm>
              <a:off x="3575384" y="4823988"/>
              <a:ext cx="2110908" cy="402816"/>
              <a:chOff x="1071790" y="5398136"/>
              <a:chExt cx="2110908" cy="402816"/>
            </a:xfrm>
          </p:grpSpPr>
          <p:sp>
            <p:nvSpPr>
              <p:cNvPr id="55" name="Rectangle 56">
                <a:extLst>
                  <a:ext uri="{FF2B5EF4-FFF2-40B4-BE49-F238E27FC236}">
                    <a16:creationId xmlns:a16="http://schemas.microsoft.com/office/drawing/2014/main" id="{0FB9A40C-A8F9-90B8-C958-A549CA2669DF}"/>
                  </a:ext>
                </a:extLst>
              </p:cNvPr>
              <p:cNvSpPr/>
              <p:nvPr/>
            </p:nvSpPr>
            <p:spPr>
              <a:xfrm>
                <a:off x="1154962" y="5398136"/>
                <a:ext cx="674171" cy="1937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a:ea typeface="Meiryo UI"/>
                    <a:cs typeface="+mn-cs"/>
                  </a:rPr>
                  <a:t>2013</a:t>
                </a:r>
                <a:r>
                  <a:rPr kumimoji="1" lang="ja-JP" altLang="en-US" sz="1050" b="0" i="0" u="none" strike="noStrike" kern="1200" cap="none" spc="0" normalizeH="0" baseline="0" noProof="0">
                    <a:ln>
                      <a:noFill/>
                    </a:ln>
                    <a:solidFill>
                      <a:prstClr val="black"/>
                    </a:solidFill>
                    <a:effectLst/>
                    <a:uLnTx/>
                    <a:uFillTx/>
                    <a:latin typeface="Meiryo UI"/>
                    <a:ea typeface="Meiryo UI"/>
                    <a:cs typeface="+mn-cs"/>
                  </a:rPr>
                  <a:t>年</a:t>
                </a:r>
              </a:p>
            </p:txBody>
          </p:sp>
          <p:sp>
            <p:nvSpPr>
              <p:cNvPr id="56" name="TextBox 57">
                <a:extLst>
                  <a:ext uri="{FF2B5EF4-FFF2-40B4-BE49-F238E27FC236}">
                    <a16:creationId xmlns:a16="http://schemas.microsoft.com/office/drawing/2014/main" id="{BAB227D6-2CC8-35C2-837B-119F1EA02A70}"/>
                  </a:ext>
                </a:extLst>
              </p:cNvPr>
              <p:cNvSpPr txBox="1"/>
              <p:nvPr/>
            </p:nvSpPr>
            <p:spPr>
              <a:xfrm>
                <a:off x="1071790" y="5587444"/>
                <a:ext cx="2110908" cy="2135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AWS Advanced Consulting Partner</a:t>
                </a:r>
              </a:p>
            </p:txBody>
          </p:sp>
        </p:grpSp>
        <p:grpSp>
          <p:nvGrpSpPr>
            <p:cNvPr id="39" name="Group 61">
              <a:extLst>
                <a:ext uri="{FF2B5EF4-FFF2-40B4-BE49-F238E27FC236}">
                  <a16:creationId xmlns:a16="http://schemas.microsoft.com/office/drawing/2014/main" id="{B71B91B4-4289-C9A7-AA48-7D6204B4D250}"/>
                </a:ext>
              </a:extLst>
            </p:cNvPr>
            <p:cNvGrpSpPr/>
            <p:nvPr/>
          </p:nvGrpSpPr>
          <p:grpSpPr>
            <a:xfrm>
              <a:off x="4684427" y="4187421"/>
              <a:ext cx="2436412" cy="832310"/>
              <a:chOff x="587700" y="5399248"/>
              <a:chExt cx="2436412" cy="832310"/>
            </a:xfrm>
          </p:grpSpPr>
          <p:sp>
            <p:nvSpPr>
              <p:cNvPr id="53" name="Rectangle 62">
                <a:extLst>
                  <a:ext uri="{FF2B5EF4-FFF2-40B4-BE49-F238E27FC236}">
                    <a16:creationId xmlns:a16="http://schemas.microsoft.com/office/drawing/2014/main" id="{911D76B3-6751-A6E7-AF6B-37CA6D4E7CC9}"/>
                  </a:ext>
                </a:extLst>
              </p:cNvPr>
              <p:cNvSpPr/>
              <p:nvPr/>
            </p:nvSpPr>
            <p:spPr>
              <a:xfrm>
                <a:off x="639494" y="5399248"/>
                <a:ext cx="612000" cy="20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a:ea typeface="Meiryo UI"/>
                    <a:cs typeface="+mn-cs"/>
                  </a:rPr>
                  <a:t>2015</a:t>
                </a:r>
                <a:r>
                  <a:rPr kumimoji="1" lang="ja-JP" altLang="en-US" sz="1050" b="0" i="0" u="none" strike="noStrike" kern="1200" cap="none" spc="0" normalizeH="0" baseline="0" noProof="0">
                    <a:ln>
                      <a:noFill/>
                    </a:ln>
                    <a:solidFill>
                      <a:prstClr val="black"/>
                    </a:solidFill>
                    <a:effectLst/>
                    <a:uLnTx/>
                    <a:uFillTx/>
                    <a:latin typeface="Meiryo UI"/>
                    <a:ea typeface="Meiryo UI"/>
                    <a:cs typeface="+mn-cs"/>
                  </a:rPr>
                  <a:t>年</a:t>
                </a:r>
              </a:p>
            </p:txBody>
          </p:sp>
          <p:sp>
            <p:nvSpPr>
              <p:cNvPr id="54" name="TextBox 63">
                <a:extLst>
                  <a:ext uri="{FF2B5EF4-FFF2-40B4-BE49-F238E27FC236}">
                    <a16:creationId xmlns:a16="http://schemas.microsoft.com/office/drawing/2014/main" id="{D7DDF993-06E0-0687-3FEF-AFF7071899A2}"/>
                  </a:ext>
                </a:extLst>
              </p:cNvPr>
              <p:cNvSpPr txBox="1"/>
              <p:nvPr/>
            </p:nvSpPr>
            <p:spPr>
              <a:xfrm>
                <a:off x="587700" y="5610444"/>
                <a:ext cx="2436412" cy="62111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Microsoft</a:t>
                </a:r>
                <a:r>
                  <a:rPr kumimoji="1" lang="ja-JP" altLang="en-US" sz="1050" b="1" i="0" u="none" strike="noStrike" kern="1200" cap="none" spc="0" normalizeH="0" baseline="0" noProof="0">
                    <a:ln>
                      <a:noFill/>
                    </a:ln>
                    <a:solidFill>
                      <a:prstClr val="black"/>
                    </a:solidFill>
                    <a:effectLst/>
                    <a:uLnTx/>
                    <a:uFillTx/>
                    <a:latin typeface="Meiryo UI"/>
                    <a:ea typeface="Meiryo UI"/>
                    <a:cs typeface="+mn-cs"/>
                  </a:rPr>
                  <a:t> </a:t>
                </a: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Gold Application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Microsoft Gold Collaboration &amp; Content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Microsoft Gold Devices &amp;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Microsoft Silver Cloud Platform</a:t>
                </a:r>
              </a:p>
            </p:txBody>
          </p:sp>
        </p:grpSp>
        <p:grpSp>
          <p:nvGrpSpPr>
            <p:cNvPr id="40" name="Group 67">
              <a:extLst>
                <a:ext uri="{FF2B5EF4-FFF2-40B4-BE49-F238E27FC236}">
                  <a16:creationId xmlns:a16="http://schemas.microsoft.com/office/drawing/2014/main" id="{499DB532-56A5-F682-01BA-601D006C1D3C}"/>
                </a:ext>
              </a:extLst>
            </p:cNvPr>
            <p:cNvGrpSpPr/>
            <p:nvPr/>
          </p:nvGrpSpPr>
          <p:grpSpPr>
            <a:xfrm>
              <a:off x="5594503" y="3476491"/>
              <a:ext cx="2749101" cy="980747"/>
              <a:chOff x="803633" y="5284500"/>
              <a:chExt cx="2749101" cy="980747"/>
            </a:xfrm>
          </p:grpSpPr>
          <p:sp>
            <p:nvSpPr>
              <p:cNvPr id="51" name="Rectangle 68">
                <a:extLst>
                  <a:ext uri="{FF2B5EF4-FFF2-40B4-BE49-F238E27FC236}">
                    <a16:creationId xmlns:a16="http://schemas.microsoft.com/office/drawing/2014/main" id="{FEE5A54E-3EF8-4084-0D66-F36A34262FE7}"/>
                  </a:ext>
                </a:extLst>
              </p:cNvPr>
              <p:cNvSpPr/>
              <p:nvPr/>
            </p:nvSpPr>
            <p:spPr>
              <a:xfrm>
                <a:off x="883822" y="5284500"/>
                <a:ext cx="612000" cy="20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a:ea typeface="Meiryo UI"/>
                    <a:cs typeface="+mn-cs"/>
                  </a:rPr>
                  <a:t>2017</a:t>
                </a:r>
                <a:r>
                  <a:rPr kumimoji="1" lang="ja-JP" altLang="en-US" sz="1050" b="0" i="0" u="none" strike="noStrike" kern="1200" cap="none" spc="0" normalizeH="0" baseline="0" noProof="0">
                    <a:ln>
                      <a:noFill/>
                    </a:ln>
                    <a:solidFill>
                      <a:prstClr val="black"/>
                    </a:solidFill>
                    <a:effectLst/>
                    <a:uLnTx/>
                    <a:uFillTx/>
                    <a:latin typeface="Meiryo UI"/>
                    <a:ea typeface="Meiryo UI"/>
                    <a:cs typeface="+mn-cs"/>
                  </a:rPr>
                  <a:t>年</a:t>
                </a:r>
              </a:p>
            </p:txBody>
          </p:sp>
          <p:sp>
            <p:nvSpPr>
              <p:cNvPr id="52" name="TextBox 69">
                <a:extLst>
                  <a:ext uri="{FF2B5EF4-FFF2-40B4-BE49-F238E27FC236}">
                    <a16:creationId xmlns:a16="http://schemas.microsoft.com/office/drawing/2014/main" id="{C8303567-52C8-B7AF-5223-246D1DFCB9F7}"/>
                  </a:ext>
                </a:extLst>
              </p:cNvPr>
              <p:cNvSpPr txBox="1"/>
              <p:nvPr/>
            </p:nvSpPr>
            <p:spPr>
              <a:xfrm>
                <a:off x="803633" y="5508265"/>
                <a:ext cx="2749101" cy="7569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AWS Migration Competency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Microsoft Gold Windows and Devices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Microsoft Gold Enterprise Resources Planning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Microsoft Gold Cloud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b="1" i="0" u="none" strike="noStrike" kern="1200" cap="none" spc="0" normalizeH="0" baseline="0" noProof="0">
                  <a:ln>
                    <a:noFill/>
                  </a:ln>
                  <a:solidFill>
                    <a:prstClr val="black"/>
                  </a:solidFill>
                  <a:effectLst/>
                  <a:uLnTx/>
                  <a:uFillTx/>
                  <a:latin typeface="Meiryo UI"/>
                  <a:ea typeface="Meiryo UI"/>
                  <a:cs typeface="+mn-cs"/>
                </a:endParaRPr>
              </a:p>
            </p:txBody>
          </p:sp>
        </p:grpSp>
        <p:grpSp>
          <p:nvGrpSpPr>
            <p:cNvPr id="41" name="Group 70">
              <a:extLst>
                <a:ext uri="{FF2B5EF4-FFF2-40B4-BE49-F238E27FC236}">
                  <a16:creationId xmlns:a16="http://schemas.microsoft.com/office/drawing/2014/main" id="{E4900CAB-31FC-47C8-0607-4A586472E8B4}"/>
                </a:ext>
              </a:extLst>
            </p:cNvPr>
            <p:cNvGrpSpPr/>
            <p:nvPr/>
          </p:nvGrpSpPr>
          <p:grpSpPr>
            <a:xfrm>
              <a:off x="6273048" y="2923764"/>
              <a:ext cx="2042988" cy="581228"/>
              <a:chOff x="788035" y="5327955"/>
              <a:chExt cx="2042988" cy="581228"/>
            </a:xfrm>
          </p:grpSpPr>
          <p:sp>
            <p:nvSpPr>
              <p:cNvPr id="49" name="Rectangle 71">
                <a:extLst>
                  <a:ext uri="{FF2B5EF4-FFF2-40B4-BE49-F238E27FC236}">
                    <a16:creationId xmlns:a16="http://schemas.microsoft.com/office/drawing/2014/main" id="{D16207BC-EC25-F9CA-0981-92B1115D0312}"/>
                  </a:ext>
                </a:extLst>
              </p:cNvPr>
              <p:cNvSpPr/>
              <p:nvPr/>
            </p:nvSpPr>
            <p:spPr>
              <a:xfrm>
                <a:off x="872041" y="5327955"/>
                <a:ext cx="612000" cy="20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a:ea typeface="Meiryo UI"/>
                    <a:cs typeface="+mn-cs"/>
                  </a:rPr>
                  <a:t>2018</a:t>
                </a:r>
                <a:r>
                  <a:rPr kumimoji="1" lang="ja-JP" altLang="en-US" sz="1050" b="0" i="0" u="none" strike="noStrike" kern="1200" cap="none" spc="0" normalizeH="0" baseline="0" noProof="0">
                    <a:ln>
                      <a:noFill/>
                    </a:ln>
                    <a:solidFill>
                      <a:prstClr val="black"/>
                    </a:solidFill>
                    <a:effectLst/>
                    <a:uLnTx/>
                    <a:uFillTx/>
                    <a:latin typeface="Meiryo UI"/>
                    <a:ea typeface="Meiryo UI"/>
                    <a:cs typeface="+mn-cs"/>
                  </a:rPr>
                  <a:t>年</a:t>
                </a:r>
              </a:p>
            </p:txBody>
          </p:sp>
          <p:sp>
            <p:nvSpPr>
              <p:cNvPr id="50" name="TextBox 72">
                <a:extLst>
                  <a:ext uri="{FF2B5EF4-FFF2-40B4-BE49-F238E27FC236}">
                    <a16:creationId xmlns:a16="http://schemas.microsoft.com/office/drawing/2014/main" id="{44C4B401-F353-E233-D83B-D2083D4A9DE8}"/>
                  </a:ext>
                </a:extLst>
              </p:cNvPr>
              <p:cNvSpPr txBox="1"/>
              <p:nvPr/>
            </p:nvSpPr>
            <p:spPr>
              <a:xfrm>
                <a:off x="788035" y="5559807"/>
                <a:ext cx="2042988" cy="3493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AWS Premier Consulting Partner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a:ea typeface="Meiryo UI"/>
                    <a:cs typeface="+mn-cs"/>
                  </a:rPr>
                  <a:t>– the ONLY partner in ASEAN</a:t>
                </a:r>
              </a:p>
            </p:txBody>
          </p:sp>
        </p:grpSp>
        <p:grpSp>
          <p:nvGrpSpPr>
            <p:cNvPr id="42" name="Group 73">
              <a:extLst>
                <a:ext uri="{FF2B5EF4-FFF2-40B4-BE49-F238E27FC236}">
                  <a16:creationId xmlns:a16="http://schemas.microsoft.com/office/drawing/2014/main" id="{C891733D-AAD8-86D3-E4C5-0C1E1BAAE2BE}"/>
                </a:ext>
              </a:extLst>
            </p:cNvPr>
            <p:cNvGrpSpPr/>
            <p:nvPr/>
          </p:nvGrpSpPr>
          <p:grpSpPr>
            <a:xfrm>
              <a:off x="6729803" y="1374524"/>
              <a:ext cx="3194343" cy="1578994"/>
              <a:chOff x="810625" y="4499933"/>
              <a:chExt cx="3194343" cy="1578994"/>
            </a:xfrm>
          </p:grpSpPr>
          <p:sp>
            <p:nvSpPr>
              <p:cNvPr id="43" name="Rectangle 74">
                <a:extLst>
                  <a:ext uri="{FF2B5EF4-FFF2-40B4-BE49-F238E27FC236}">
                    <a16:creationId xmlns:a16="http://schemas.microsoft.com/office/drawing/2014/main" id="{EC23A143-B0E2-831E-C75C-AD74D06C97DB}"/>
                  </a:ext>
                </a:extLst>
              </p:cNvPr>
              <p:cNvSpPr/>
              <p:nvPr/>
            </p:nvSpPr>
            <p:spPr>
              <a:xfrm>
                <a:off x="873218" y="5532401"/>
                <a:ext cx="612000" cy="20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a:ea typeface="Meiryo UI"/>
                    <a:cs typeface="+mn-cs"/>
                  </a:rPr>
                  <a:t>2019</a:t>
                </a:r>
                <a:r>
                  <a:rPr kumimoji="1" lang="ja-JP" altLang="en-US" sz="1050" b="0" i="0" u="none" strike="noStrike" kern="1200" cap="none" spc="0" normalizeH="0" baseline="0" noProof="0">
                    <a:ln>
                      <a:noFill/>
                    </a:ln>
                    <a:solidFill>
                      <a:prstClr val="black"/>
                    </a:solidFill>
                    <a:effectLst/>
                    <a:uLnTx/>
                    <a:uFillTx/>
                    <a:latin typeface="Meiryo UI"/>
                    <a:ea typeface="Meiryo UI"/>
                    <a:cs typeface="+mn-cs"/>
                  </a:rPr>
                  <a:t>年</a:t>
                </a:r>
              </a:p>
            </p:txBody>
          </p:sp>
          <p:sp>
            <p:nvSpPr>
              <p:cNvPr id="44" name="TextBox 75">
                <a:extLst>
                  <a:ext uri="{FF2B5EF4-FFF2-40B4-BE49-F238E27FC236}">
                    <a16:creationId xmlns:a16="http://schemas.microsoft.com/office/drawing/2014/main" id="{D0849928-B08A-A0B4-0495-F7972538FA65}"/>
                  </a:ext>
                </a:extLst>
              </p:cNvPr>
              <p:cNvSpPr txBox="1"/>
              <p:nvPr/>
            </p:nvSpPr>
            <p:spPr>
              <a:xfrm>
                <a:off x="820617" y="5729551"/>
                <a:ext cx="1969941" cy="3493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AWS</a:t>
                </a:r>
                <a:r>
                  <a:rPr kumimoji="1" lang="ja-JP" altLang="en-US" sz="1050" b="1" i="0" u="none" strike="noStrike" kern="1200" cap="none" spc="0" normalizeH="0" baseline="0" noProof="0">
                    <a:ln>
                      <a:noFill/>
                    </a:ln>
                    <a:solidFill>
                      <a:prstClr val="black"/>
                    </a:solidFill>
                    <a:effectLst/>
                    <a:uLnTx/>
                    <a:uFillTx/>
                    <a:latin typeface="Meiryo UI"/>
                    <a:ea typeface="Meiryo UI"/>
                    <a:cs typeface="+mn-cs"/>
                  </a:rPr>
                  <a:t> </a:t>
                </a: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Solution Provider 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Google cloud partner</a:t>
                </a:r>
              </a:p>
            </p:txBody>
          </p:sp>
          <p:sp>
            <p:nvSpPr>
              <p:cNvPr id="45" name="Rectangle 74">
                <a:extLst>
                  <a:ext uri="{FF2B5EF4-FFF2-40B4-BE49-F238E27FC236}">
                    <a16:creationId xmlns:a16="http://schemas.microsoft.com/office/drawing/2014/main" id="{59867569-6D7B-66BB-F142-792B0A895169}"/>
                  </a:ext>
                </a:extLst>
              </p:cNvPr>
              <p:cNvSpPr/>
              <p:nvPr/>
            </p:nvSpPr>
            <p:spPr>
              <a:xfrm>
                <a:off x="873218" y="4943787"/>
                <a:ext cx="772818" cy="20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a:ea typeface="Meiryo UI"/>
                    <a:cs typeface="+mn-cs"/>
                  </a:rPr>
                  <a:t>2021</a:t>
                </a:r>
                <a:r>
                  <a:rPr kumimoji="1" lang="ja-JP" altLang="en-US" sz="1050" b="0" i="0" u="none" strike="noStrike" kern="1200" cap="none" spc="0" normalizeH="0" baseline="0" noProof="0">
                    <a:ln>
                      <a:noFill/>
                    </a:ln>
                    <a:solidFill>
                      <a:prstClr val="black"/>
                    </a:solidFill>
                    <a:effectLst/>
                    <a:uLnTx/>
                    <a:uFillTx/>
                    <a:latin typeface="Meiryo UI"/>
                    <a:ea typeface="Meiryo UI"/>
                    <a:cs typeface="+mn-cs"/>
                  </a:rPr>
                  <a:t>年</a:t>
                </a:r>
              </a:p>
            </p:txBody>
          </p:sp>
          <p:sp>
            <p:nvSpPr>
              <p:cNvPr id="46" name="TextBox 75">
                <a:extLst>
                  <a:ext uri="{FF2B5EF4-FFF2-40B4-BE49-F238E27FC236}">
                    <a16:creationId xmlns:a16="http://schemas.microsoft.com/office/drawing/2014/main" id="{723333CA-03D4-4DD6-99A7-CC2F07B2D482}"/>
                  </a:ext>
                </a:extLst>
              </p:cNvPr>
              <p:cNvSpPr txBox="1"/>
              <p:nvPr/>
            </p:nvSpPr>
            <p:spPr>
              <a:xfrm>
                <a:off x="810625" y="5119676"/>
                <a:ext cx="3155341" cy="3493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Gold competencies in all major Azure solution areas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Microsoft Cloud Security Advanced Specialization</a:t>
                </a:r>
              </a:p>
            </p:txBody>
          </p:sp>
          <p:sp>
            <p:nvSpPr>
              <p:cNvPr id="47" name="Rectangle 74">
                <a:extLst>
                  <a:ext uri="{FF2B5EF4-FFF2-40B4-BE49-F238E27FC236}">
                    <a16:creationId xmlns:a16="http://schemas.microsoft.com/office/drawing/2014/main" id="{B41DB34D-197E-1159-3E5B-8A0487F90183}"/>
                  </a:ext>
                </a:extLst>
              </p:cNvPr>
              <p:cNvSpPr/>
              <p:nvPr/>
            </p:nvSpPr>
            <p:spPr>
              <a:xfrm>
                <a:off x="873218" y="4499933"/>
                <a:ext cx="772818" cy="20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a:ea typeface="Meiryo UI"/>
                    <a:cs typeface="+mn-cs"/>
                  </a:rPr>
                  <a:t>2022</a:t>
                </a:r>
                <a:r>
                  <a:rPr kumimoji="1" lang="ja-JP" altLang="en-US" sz="1050" b="0" i="0" u="none" strike="noStrike" kern="1200" cap="none" spc="0" normalizeH="0" baseline="0" noProof="0">
                    <a:ln>
                      <a:noFill/>
                    </a:ln>
                    <a:solidFill>
                      <a:prstClr val="black"/>
                    </a:solidFill>
                    <a:effectLst/>
                    <a:uLnTx/>
                    <a:uFillTx/>
                    <a:latin typeface="Meiryo UI"/>
                    <a:ea typeface="Meiryo UI"/>
                    <a:cs typeface="+mn-cs"/>
                  </a:rPr>
                  <a:t>年</a:t>
                </a:r>
              </a:p>
            </p:txBody>
          </p:sp>
          <p:sp>
            <p:nvSpPr>
              <p:cNvPr id="48" name="TextBox 75">
                <a:extLst>
                  <a:ext uri="{FF2B5EF4-FFF2-40B4-BE49-F238E27FC236}">
                    <a16:creationId xmlns:a16="http://schemas.microsoft.com/office/drawing/2014/main" id="{2E6912FD-C23F-F41E-E462-EB0ABB158DE1}"/>
                  </a:ext>
                </a:extLst>
              </p:cNvPr>
              <p:cNvSpPr txBox="1"/>
              <p:nvPr/>
            </p:nvSpPr>
            <p:spPr>
              <a:xfrm>
                <a:off x="1050825" y="4704669"/>
                <a:ext cx="2954143" cy="2135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a:ln>
                      <a:noFill/>
                    </a:ln>
                    <a:solidFill>
                      <a:prstClr val="black"/>
                    </a:solidFill>
                    <a:effectLst/>
                    <a:uLnTx/>
                    <a:uFillTx/>
                    <a:latin typeface="Meiryo UI"/>
                    <a:ea typeface="Meiryo UI"/>
                    <a:cs typeface="+mn-cs"/>
                  </a:rPr>
                  <a:t>Microsoft Cloud Security Advanced Specialization</a:t>
                </a:r>
              </a:p>
            </p:txBody>
          </p:sp>
        </p:grpSp>
      </p:grpSp>
      <p:sp>
        <p:nvSpPr>
          <p:cNvPr id="16" name="Rectangle 77">
            <a:extLst>
              <a:ext uri="{FF2B5EF4-FFF2-40B4-BE49-F238E27FC236}">
                <a16:creationId xmlns:a16="http://schemas.microsoft.com/office/drawing/2014/main" id="{1674CA3C-573A-6B36-C01F-F0A8656A7F4D}"/>
              </a:ext>
            </a:extLst>
          </p:cNvPr>
          <p:cNvSpPr/>
          <p:nvPr/>
        </p:nvSpPr>
        <p:spPr>
          <a:xfrm>
            <a:off x="695682" y="1506000"/>
            <a:ext cx="11074558" cy="494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1200" cap="none" spc="0" normalizeH="0" baseline="0" noProof="0">
              <a:ln>
                <a:noFill/>
              </a:ln>
              <a:solidFill>
                <a:prstClr val="white"/>
              </a:solidFill>
              <a:effectLst/>
              <a:uLnTx/>
              <a:uFillTx/>
              <a:latin typeface="Meiryo UI"/>
              <a:ea typeface="Meiryo UI"/>
              <a:cs typeface="+mn-cs"/>
            </a:endParaRPr>
          </a:p>
        </p:txBody>
      </p:sp>
      <p:sp>
        <p:nvSpPr>
          <p:cNvPr id="68" name="テキスト ボックス 67">
            <a:extLst>
              <a:ext uri="{FF2B5EF4-FFF2-40B4-BE49-F238E27FC236}">
                <a16:creationId xmlns:a16="http://schemas.microsoft.com/office/drawing/2014/main" id="{599073D5-DC1F-5D2A-3799-CA99CD79D7FB}"/>
              </a:ext>
            </a:extLst>
          </p:cNvPr>
          <p:cNvSpPr txBox="1"/>
          <p:nvPr/>
        </p:nvSpPr>
        <p:spPr>
          <a:xfrm>
            <a:off x="695682" y="1053868"/>
            <a:ext cx="11074558" cy="338554"/>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1" lang="ja-JP" altLang="en-US" sz="1600" b="0" i="0" u="none" strike="noStrike" kern="1200" cap="none" spc="0" normalizeH="0" baseline="0" noProof="0">
                <a:ln>
                  <a:noFill/>
                </a:ln>
                <a:solidFill>
                  <a:srgbClr val="020673"/>
                </a:solidFill>
                <a:effectLst/>
                <a:uLnTx/>
                <a:uFillTx/>
                <a:latin typeface="Meiryo UI"/>
                <a:ea typeface="Meiryo UI"/>
                <a:cs typeface="+mn-cs"/>
              </a:rPr>
              <a:t>社内でのリソース育成にも注力し、各クラウドソリューションベンダーの認定資格も数多く習得し、パートナーシップを締結しております。</a:t>
            </a:r>
          </a:p>
        </p:txBody>
      </p:sp>
      <p:pic>
        <p:nvPicPr>
          <p:cNvPr id="72" name="Picture 71">
            <a:extLst>
              <a:ext uri="{FF2B5EF4-FFF2-40B4-BE49-F238E27FC236}">
                <a16:creationId xmlns:a16="http://schemas.microsoft.com/office/drawing/2014/main" id="{64089F86-C37F-5186-3635-8B8D05B07E22}"/>
              </a:ext>
            </a:extLst>
          </p:cNvPr>
          <p:cNvPicPr>
            <a:picLocks noChangeAspect="1"/>
          </p:cNvPicPr>
          <p:nvPr/>
        </p:nvPicPr>
        <p:blipFill>
          <a:blip r:embed="rId2"/>
          <a:stretch>
            <a:fillRect/>
          </a:stretch>
        </p:blipFill>
        <p:spPr>
          <a:xfrm>
            <a:off x="805836" y="1678784"/>
            <a:ext cx="4796406" cy="2326860"/>
          </a:xfrm>
          <a:prstGeom prst="rect">
            <a:avLst/>
          </a:prstGeom>
        </p:spPr>
      </p:pic>
    </p:spTree>
    <p:extLst>
      <p:ext uri="{BB962C8B-B14F-4D97-AF65-F5344CB8AC3E}">
        <p14:creationId xmlns:p14="http://schemas.microsoft.com/office/powerpoint/2010/main" val="3563020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20" name="Picture 22">
            <a:extLst>
              <a:ext uri="{FF2B5EF4-FFF2-40B4-BE49-F238E27FC236}">
                <a16:creationId xmlns:a16="http://schemas.microsoft.com/office/drawing/2014/main" id="{EA013AB7-A1D3-AA47-ADF0-518F469AD1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84635" y="0"/>
            <a:ext cx="5107365" cy="6858000"/>
          </a:xfrm>
          <a:prstGeom prst="rect">
            <a:avLst/>
          </a:prstGeom>
        </p:spPr>
      </p:pic>
      <p:sp>
        <p:nvSpPr>
          <p:cNvPr id="19" name="テキスト プレースホルダー 1">
            <a:extLst>
              <a:ext uri="{FF2B5EF4-FFF2-40B4-BE49-F238E27FC236}">
                <a16:creationId xmlns:a16="http://schemas.microsoft.com/office/drawing/2014/main" id="{DCFF0EE4-28F3-114C-A6C1-DF39189C3D2C}"/>
              </a:ext>
            </a:extLst>
          </p:cNvPr>
          <p:cNvSpPr txBox="1">
            <a:spLocks/>
          </p:cNvSpPr>
          <p:nvPr/>
        </p:nvSpPr>
        <p:spPr>
          <a:xfrm>
            <a:off x="572953" y="1106606"/>
            <a:ext cx="5749856" cy="46447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accent3"/>
                </a:solidFill>
                <a:latin typeface="Saira"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Clr>
                <a:schemeClr val="bg1">
                  <a:lumMod val="65000"/>
                </a:schemeClr>
              </a:buClr>
              <a:buFont typeface="+mj-lt"/>
              <a:buAutoNum type="arabicPeriod"/>
            </a:pPr>
            <a:endParaRPr kumimoji="1" lang="en-US" altLang="ja-JP" sz="1800">
              <a:solidFill>
                <a:schemeClr val="tx1"/>
              </a:solidFill>
              <a:latin typeface="Meiryo UI" panose="020B0604030504040204" pitchFamily="34" charset="-128"/>
              <a:ea typeface="Meiryo UI" panose="020B0604030504040204" pitchFamily="34" charset="-128"/>
            </a:endParaRPr>
          </a:p>
        </p:txBody>
      </p:sp>
      <p:pic>
        <p:nvPicPr>
          <p:cNvPr id="21" name="Picture 20">
            <a:extLst>
              <a:ext uri="{FF2B5EF4-FFF2-40B4-BE49-F238E27FC236}">
                <a16:creationId xmlns:a16="http://schemas.microsoft.com/office/drawing/2014/main" id="{A82A0F96-1B31-3E40-9218-719E3EA0175F}"/>
              </a:ext>
            </a:extLst>
          </p:cNvPr>
          <p:cNvPicPr>
            <a:picLocks noChangeAspect="1"/>
          </p:cNvPicPr>
          <p:nvPr/>
        </p:nvPicPr>
        <p:blipFill>
          <a:blip r:embed="rId4"/>
          <a:stretch>
            <a:fillRect/>
          </a:stretch>
        </p:blipFill>
        <p:spPr>
          <a:xfrm>
            <a:off x="10875322" y="466413"/>
            <a:ext cx="798934" cy="486623"/>
          </a:xfrm>
          <a:prstGeom prst="rect">
            <a:avLst/>
          </a:prstGeom>
        </p:spPr>
      </p:pic>
      <p:sp>
        <p:nvSpPr>
          <p:cNvPr id="2" name="タイトル 1">
            <a:extLst>
              <a:ext uri="{FF2B5EF4-FFF2-40B4-BE49-F238E27FC236}">
                <a16:creationId xmlns:a16="http://schemas.microsoft.com/office/drawing/2014/main" id="{356BE615-AF8C-432E-8090-69F4BA4A0401}"/>
              </a:ext>
            </a:extLst>
          </p:cNvPr>
          <p:cNvSpPr>
            <a:spLocks noGrp="1"/>
          </p:cNvSpPr>
          <p:nvPr>
            <p:ph type="title"/>
          </p:nvPr>
        </p:nvSpPr>
        <p:spPr/>
        <p:txBody>
          <a:bodyPr>
            <a:normAutofit/>
          </a:bodyPr>
          <a:lstStyle/>
          <a:p>
            <a:r>
              <a:rPr kumimoji="1" lang="ja-JP" altLang="en-US" sz="2800" b="1">
                <a:latin typeface="Meiryo UI" panose="020B0604030504040204" pitchFamily="50" charset="-128"/>
                <a:ea typeface="Meiryo UI" panose="020B0604030504040204" pitchFamily="50" charset="-128"/>
              </a:rPr>
              <a:t>目次</a:t>
            </a:r>
            <a:endParaRPr lang="ja-JP" altLang="en-US"/>
          </a:p>
        </p:txBody>
      </p:sp>
      <p:sp>
        <p:nvSpPr>
          <p:cNvPr id="6" name="フッター プレースホルダー 5">
            <a:extLst>
              <a:ext uri="{FF2B5EF4-FFF2-40B4-BE49-F238E27FC236}">
                <a16:creationId xmlns:a16="http://schemas.microsoft.com/office/drawing/2014/main" id="{00BF0284-C245-42EA-B67B-0A7DF9837D4C}"/>
              </a:ext>
            </a:extLst>
          </p:cNvPr>
          <p:cNvSpPr>
            <a:spLocks noGrp="1"/>
          </p:cNvSpPr>
          <p:nvPr>
            <p:ph type="ftr" sz="quarter" idx="10"/>
          </p:nvPr>
        </p:nvSpPr>
        <p:spPr/>
        <p:txBody>
          <a:bodyPr/>
          <a:lstStyle/>
          <a:p>
            <a:r>
              <a:rPr lang="en-US" altLang="ja-JP"/>
              <a:t>Copyright © 2022 FPT Software All rights reserved.</a:t>
            </a:r>
            <a:endParaRPr kumimoji="1" lang="ja-JP" altLang="en-US"/>
          </a:p>
        </p:txBody>
      </p:sp>
      <p:sp>
        <p:nvSpPr>
          <p:cNvPr id="7" name="スライド番号プレースホルダー 6">
            <a:extLst>
              <a:ext uri="{FF2B5EF4-FFF2-40B4-BE49-F238E27FC236}">
                <a16:creationId xmlns:a16="http://schemas.microsoft.com/office/drawing/2014/main" id="{198A4CF2-2E2E-48C3-9E09-84B4C3C983CE}"/>
              </a:ext>
            </a:extLst>
          </p:cNvPr>
          <p:cNvSpPr>
            <a:spLocks noGrp="1"/>
          </p:cNvSpPr>
          <p:nvPr>
            <p:ph type="sldNum" sz="quarter" idx="11"/>
          </p:nvPr>
        </p:nvSpPr>
        <p:spPr/>
        <p:txBody>
          <a:bodyPr/>
          <a:lstStyle/>
          <a:p>
            <a:fld id="{64426991-36D0-4DC2-898E-6B6E1FAFABE8}" type="slidenum">
              <a:rPr kumimoji="1" lang="ja-JP" altLang="en-US" smtClean="0"/>
              <a:t>6</a:t>
            </a:fld>
            <a:endParaRPr kumimoji="1" lang="ja-JP" altLang="en-US"/>
          </a:p>
        </p:txBody>
      </p:sp>
      <p:sp>
        <p:nvSpPr>
          <p:cNvPr id="3" name="コンテンツ プレースホルダー 2">
            <a:extLst>
              <a:ext uri="{FF2B5EF4-FFF2-40B4-BE49-F238E27FC236}">
                <a16:creationId xmlns:a16="http://schemas.microsoft.com/office/drawing/2014/main" id="{CA84231B-C711-4A8F-BF47-DE140100141C}"/>
              </a:ext>
            </a:extLst>
          </p:cNvPr>
          <p:cNvSpPr>
            <a:spLocks noGrp="1"/>
          </p:cNvSpPr>
          <p:nvPr>
            <p:ph idx="1"/>
          </p:nvPr>
        </p:nvSpPr>
        <p:spPr/>
        <p:txBody>
          <a:bodyPr/>
          <a:lstStyle/>
          <a:p>
            <a:pPr marL="457200" indent="-457200">
              <a:buFont typeface="+mj-lt"/>
              <a:buAutoNum type="arabicPeriod"/>
            </a:pPr>
            <a:r>
              <a:rPr lang="ja-JP" altLang="en-US" sz="2000">
                <a:solidFill>
                  <a:schemeClr val="bg1">
                    <a:lumMod val="75000"/>
                  </a:schemeClr>
                </a:solidFill>
                <a:latin typeface="Meiryo UI" panose="020B0604030504040204" pitchFamily="50" charset="-128"/>
                <a:ea typeface="Meiryo UI" panose="020B0604030504040204" pitchFamily="50" charset="-128"/>
              </a:rPr>
              <a:t>クラウドサービス</a:t>
            </a:r>
            <a:endParaRPr lang="en-US" altLang="ja-JP" sz="2000">
              <a:solidFill>
                <a:schemeClr val="bg1">
                  <a:lumMod val="75000"/>
                </a:schemeClr>
              </a:solidFill>
              <a:latin typeface="Meiryo UI" panose="020B0604030504040204" pitchFamily="50" charset="-128"/>
              <a:ea typeface="Meiryo UI" panose="020B0604030504040204" pitchFamily="50" charset="-128"/>
            </a:endParaRPr>
          </a:p>
          <a:p>
            <a:pPr marL="457200" indent="-457200">
              <a:buFont typeface="+mj-lt"/>
              <a:buAutoNum type="arabicPeriod"/>
            </a:pPr>
            <a:r>
              <a:rPr lang="ja-JP" altLang="en-US" sz="2000">
                <a:latin typeface="Meiryo UI" panose="020B0604030504040204" pitchFamily="50" charset="-128"/>
                <a:ea typeface="Meiryo UI" panose="020B0604030504040204" pitchFamily="50" charset="-128"/>
              </a:rPr>
              <a:t>データ活用サービス</a:t>
            </a:r>
            <a:endParaRPr lang="en-US" altLang="ja-JP" sz="2000">
              <a:latin typeface="Meiryo UI" panose="020B0604030504040204" pitchFamily="50" charset="-128"/>
              <a:ea typeface="Meiryo UI" panose="020B0604030504040204" pitchFamily="50" charset="-128"/>
            </a:endParaRPr>
          </a:p>
          <a:p>
            <a:pPr marL="457200" indent="-457200">
              <a:buFont typeface="+mj-lt"/>
              <a:buAutoNum type="arabicPeriod"/>
            </a:pPr>
            <a:r>
              <a:rPr kumimoji="1" lang="en-US" altLang="ja-JP" sz="2000">
                <a:solidFill>
                  <a:schemeClr val="bg1">
                    <a:lumMod val="75000"/>
                  </a:schemeClr>
                </a:solidFill>
                <a:latin typeface="Meiryo UI" panose="020B0604030504040204" pitchFamily="34" charset="-128"/>
                <a:ea typeface="Meiryo UI" panose="020B0604030504040204" pitchFamily="34" charset="-128"/>
              </a:rPr>
              <a:t>SaaS</a:t>
            </a:r>
            <a:r>
              <a:rPr lang="ja-JP" altLang="en-US" sz="2000">
                <a:solidFill>
                  <a:schemeClr val="bg1">
                    <a:lumMod val="75000"/>
                  </a:schemeClr>
                </a:solidFill>
                <a:latin typeface="Meiryo UI" panose="020B0604030504040204" pitchFamily="34" charset="-128"/>
                <a:ea typeface="Meiryo UI" panose="020B0604030504040204" pitchFamily="34" charset="-128"/>
              </a:rPr>
              <a:t>提供</a:t>
            </a:r>
            <a:endParaRPr kumimoji="1" lang="en-US" altLang="ja-JP" sz="2000">
              <a:solidFill>
                <a:schemeClr val="bg1">
                  <a:lumMod val="75000"/>
                </a:schemeClr>
              </a:solidFill>
              <a:latin typeface="Meiryo UI" panose="020B0604030504040204" pitchFamily="34" charset="-128"/>
              <a:ea typeface="Meiryo UI" panose="020B0604030504040204" pitchFamily="34" charset="-128"/>
            </a:endParaRPr>
          </a:p>
          <a:p>
            <a:pPr marL="457200" indent="-457200">
              <a:buFont typeface="+mj-lt"/>
              <a:buAutoNum type="arabicPeriod"/>
            </a:pPr>
            <a:r>
              <a:rPr kumimoji="1" lang="ja-JP" altLang="en-US" sz="2000">
                <a:solidFill>
                  <a:schemeClr val="bg1">
                    <a:lumMod val="75000"/>
                  </a:schemeClr>
                </a:solidFill>
                <a:latin typeface="Meiryo UI" panose="020B0604030504040204" pitchFamily="34" charset="-128"/>
                <a:ea typeface="Meiryo UI" panose="020B0604030504040204" pitchFamily="34" charset="-128"/>
              </a:rPr>
              <a:t>国内事例のご紹介</a:t>
            </a:r>
            <a:endParaRPr kumimoji="1" lang="en-US" altLang="ja-JP" sz="2000">
              <a:solidFill>
                <a:schemeClr val="bg1">
                  <a:lumMod val="75000"/>
                </a:schemeClr>
              </a:solidFill>
              <a:latin typeface="Meiryo UI" panose="020B0604030504040204" pitchFamily="34" charset="-128"/>
              <a:ea typeface="Meiryo UI" panose="020B0604030504040204" pitchFamily="34" charset="-128"/>
            </a:endParaRPr>
          </a:p>
          <a:p>
            <a:pPr marL="457200" lvl="1" indent="0">
              <a:lnSpc>
                <a:spcPct val="150000"/>
              </a:lnSpc>
              <a:buClr>
                <a:schemeClr val="bg1">
                  <a:lumMod val="65000"/>
                </a:schemeClr>
              </a:buClr>
              <a:buNone/>
            </a:pPr>
            <a:endParaRPr lang="ja-JP" altLang="en-US"/>
          </a:p>
        </p:txBody>
      </p:sp>
    </p:spTree>
    <p:extLst>
      <p:ext uri="{BB962C8B-B14F-4D97-AF65-F5344CB8AC3E}">
        <p14:creationId xmlns:p14="http://schemas.microsoft.com/office/powerpoint/2010/main" val="316636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669E5B5F-50D8-47FA-981C-C329DCE189C1}"/>
              </a:ext>
            </a:extLst>
          </p:cNvPr>
          <p:cNvSpPr>
            <a:spLocks noGrp="1"/>
          </p:cNvSpPr>
          <p:nvPr>
            <p:ph type="title"/>
          </p:nvPr>
        </p:nvSpPr>
        <p:spPr>
          <a:xfrm>
            <a:off x="445290" y="251814"/>
            <a:ext cx="10461600" cy="547200"/>
          </a:xfrm>
        </p:spPr>
        <p:txBody>
          <a:bodyPr>
            <a:normAutofit/>
          </a:bodyPr>
          <a:lstStyle/>
          <a:p>
            <a:r>
              <a:rPr kumimoji="1" lang="en-US" altLang="ja-JP" sz="2800" b="1">
                <a:latin typeface="+mj-lt"/>
                <a:ea typeface="Meiryo UI" panose="020B0604030504040204" pitchFamily="50" charset="-128"/>
              </a:rPr>
              <a:t>FPT</a:t>
            </a:r>
            <a:r>
              <a:rPr kumimoji="1" lang="ja-JP" altLang="en-US" sz="2800" b="1">
                <a:latin typeface="+mj-lt"/>
                <a:ea typeface="Meiryo UI" panose="020B0604030504040204" pitchFamily="50" charset="-128"/>
              </a:rPr>
              <a:t>のデータサービス</a:t>
            </a:r>
          </a:p>
        </p:txBody>
      </p:sp>
      <p:sp>
        <p:nvSpPr>
          <p:cNvPr id="2" name="フッター プレースホルダー 1">
            <a:extLst>
              <a:ext uri="{FF2B5EF4-FFF2-40B4-BE49-F238E27FC236}">
                <a16:creationId xmlns:a16="http://schemas.microsoft.com/office/drawing/2014/main" id="{232AB68F-38BD-4C8D-804C-FE58A54C28E9}"/>
              </a:ext>
            </a:extLst>
          </p:cNvPr>
          <p:cNvSpPr>
            <a:spLocks noGrp="1"/>
          </p:cNvSpPr>
          <p:nvPr>
            <p:ph type="ftr" sz="quarter" idx="10"/>
          </p:nvPr>
        </p:nvSpPr>
        <p:spPr>
          <a:xfrm>
            <a:off x="1218507" y="6484924"/>
            <a:ext cx="4114800" cy="247726"/>
          </a:xfrm>
        </p:spPr>
        <p:txBody>
          <a:bodyPr/>
          <a:lstStyle/>
          <a:p>
            <a:r>
              <a:rPr kumimoji="1" lang="en-US" altLang="ja-JP">
                <a:latin typeface="+mj-lt"/>
              </a:rPr>
              <a:t>Copyright © 2022 FPT Software All rights reserved.</a:t>
            </a:r>
            <a:endParaRPr kumimoji="1" lang="ja-JP" altLang="en-US">
              <a:latin typeface="+mj-lt"/>
            </a:endParaRPr>
          </a:p>
        </p:txBody>
      </p:sp>
      <p:sp>
        <p:nvSpPr>
          <p:cNvPr id="4" name="スライド番号プレースホルダー 3">
            <a:extLst>
              <a:ext uri="{FF2B5EF4-FFF2-40B4-BE49-F238E27FC236}">
                <a16:creationId xmlns:a16="http://schemas.microsoft.com/office/drawing/2014/main" id="{1582C795-27BD-4B44-9796-FD90F0BB2ECF}"/>
              </a:ext>
            </a:extLst>
          </p:cNvPr>
          <p:cNvSpPr>
            <a:spLocks noGrp="1"/>
          </p:cNvSpPr>
          <p:nvPr>
            <p:ph type="sldNum" sz="quarter" idx="11"/>
          </p:nvPr>
        </p:nvSpPr>
        <p:spPr/>
        <p:txBody>
          <a:bodyPr/>
          <a:lstStyle/>
          <a:p>
            <a:fld id="{64426991-36D0-4DC2-898E-6B6E1FAFABE8}" type="slidenum">
              <a:rPr kumimoji="1" lang="ja-JP" altLang="en-US" smtClean="0">
                <a:latin typeface="+mj-lt"/>
              </a:rPr>
              <a:t>7</a:t>
            </a:fld>
            <a:endParaRPr kumimoji="1" lang="ja-JP" altLang="en-US">
              <a:latin typeface="+mj-lt"/>
            </a:endParaRPr>
          </a:p>
        </p:txBody>
      </p:sp>
      <p:sp>
        <p:nvSpPr>
          <p:cNvPr id="92" name="テキスト ボックス 91">
            <a:extLst>
              <a:ext uri="{FF2B5EF4-FFF2-40B4-BE49-F238E27FC236}">
                <a16:creationId xmlns:a16="http://schemas.microsoft.com/office/drawing/2014/main" id="{DE8C4B55-196E-4090-A6B1-6470CCAF845B}"/>
              </a:ext>
            </a:extLst>
          </p:cNvPr>
          <p:cNvSpPr txBox="1"/>
          <p:nvPr/>
        </p:nvSpPr>
        <p:spPr>
          <a:xfrm>
            <a:off x="523627" y="880031"/>
            <a:ext cx="10997789" cy="369332"/>
          </a:xfrm>
          <a:prstGeom prst="rect">
            <a:avLst/>
          </a:prstGeom>
          <a:noFill/>
        </p:spPr>
        <p:txBody>
          <a:bodyPr wrap="square">
            <a:spAutoFit/>
          </a:bodyPr>
          <a:lstStyle/>
          <a:p>
            <a:r>
              <a:rPr lang="ja-JP" altLang="en-US" sz="1800">
                <a:latin typeface="+mj-lt"/>
                <a:ea typeface="+mn-ea"/>
              </a:rPr>
              <a:t>クラウド上のデータ収集から活用までのプラットフォーム構築及び</a:t>
            </a:r>
            <a:r>
              <a:rPr lang="en-US" altLang="ja-JP" sz="1800">
                <a:latin typeface="+mj-lt"/>
                <a:ea typeface="+mn-ea"/>
              </a:rPr>
              <a:t>AI</a:t>
            </a:r>
            <a:r>
              <a:rPr lang="ja-JP" altLang="en-US" sz="1800">
                <a:latin typeface="+mj-lt"/>
                <a:ea typeface="+mn-ea"/>
              </a:rPr>
              <a:t>・データ分析など、データ活用サービスを提供しております</a:t>
            </a:r>
            <a:endParaRPr lang="ja-JP" altLang="en-US">
              <a:latin typeface="+mj-lt"/>
            </a:endParaRPr>
          </a:p>
        </p:txBody>
      </p:sp>
      <p:grpSp>
        <p:nvGrpSpPr>
          <p:cNvPr id="81" name="グループ化 80">
            <a:extLst>
              <a:ext uri="{FF2B5EF4-FFF2-40B4-BE49-F238E27FC236}">
                <a16:creationId xmlns:a16="http://schemas.microsoft.com/office/drawing/2014/main" id="{1D75E98E-9E9F-43D4-8DCD-5AEF29201045}"/>
              </a:ext>
            </a:extLst>
          </p:cNvPr>
          <p:cNvGrpSpPr/>
          <p:nvPr/>
        </p:nvGrpSpPr>
        <p:grpSpPr>
          <a:xfrm>
            <a:off x="523627" y="1432111"/>
            <a:ext cx="10930638" cy="3757560"/>
            <a:chOff x="523627" y="1432110"/>
            <a:chExt cx="10930638" cy="4873489"/>
          </a:xfrm>
        </p:grpSpPr>
        <p:sp>
          <p:nvSpPr>
            <p:cNvPr id="35" name="正方形/長方形 34">
              <a:extLst>
                <a:ext uri="{FF2B5EF4-FFF2-40B4-BE49-F238E27FC236}">
                  <a16:creationId xmlns:a16="http://schemas.microsoft.com/office/drawing/2014/main" id="{8E40801E-E483-44A3-8897-8DB5C1F91615}"/>
                </a:ext>
              </a:extLst>
            </p:cNvPr>
            <p:cNvSpPr/>
            <p:nvPr/>
          </p:nvSpPr>
          <p:spPr>
            <a:xfrm>
              <a:off x="9004382" y="2049355"/>
              <a:ext cx="2449883" cy="42562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latin typeface="+mj-lt"/>
                <a:ea typeface="Meiryo UI" panose="020B0604030504040204" pitchFamily="50" charset="-128"/>
              </a:endParaRPr>
            </a:p>
          </p:txBody>
        </p:sp>
        <p:sp>
          <p:nvSpPr>
            <p:cNvPr id="5" name="矢印: 五方向 4">
              <a:extLst>
                <a:ext uri="{FF2B5EF4-FFF2-40B4-BE49-F238E27FC236}">
                  <a16:creationId xmlns:a16="http://schemas.microsoft.com/office/drawing/2014/main" id="{5469DBA4-D332-4DD5-9DEA-AE8F3820D80F}"/>
                </a:ext>
              </a:extLst>
            </p:cNvPr>
            <p:cNvSpPr/>
            <p:nvPr/>
          </p:nvSpPr>
          <p:spPr>
            <a:xfrm>
              <a:off x="523627" y="1452210"/>
              <a:ext cx="2105274" cy="413023"/>
            </a:xfrm>
            <a:prstGeom prst="homePlate">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bg1"/>
                  </a:solidFill>
                  <a:latin typeface="+mj-lt"/>
                  <a:ea typeface="Meiryo UI" panose="020B0604030504040204" pitchFamily="50" charset="-128"/>
                </a:rPr>
                <a:t>インプット</a:t>
              </a:r>
            </a:p>
          </p:txBody>
        </p:sp>
        <p:sp>
          <p:nvSpPr>
            <p:cNvPr id="7" name="矢印: 五方向 6">
              <a:extLst>
                <a:ext uri="{FF2B5EF4-FFF2-40B4-BE49-F238E27FC236}">
                  <a16:creationId xmlns:a16="http://schemas.microsoft.com/office/drawing/2014/main" id="{A1B3E7AF-E0B9-415F-AC6F-C290A3927D4E}"/>
                </a:ext>
              </a:extLst>
            </p:cNvPr>
            <p:cNvSpPr/>
            <p:nvPr/>
          </p:nvSpPr>
          <p:spPr>
            <a:xfrm>
              <a:off x="2746795" y="1432110"/>
              <a:ext cx="6070634" cy="413023"/>
            </a:xfrm>
            <a:prstGeom prst="homePlate">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bg1"/>
                  </a:solidFill>
                  <a:latin typeface="+mj-lt"/>
                  <a:ea typeface="Meiryo UI" panose="020B0604030504040204" pitchFamily="50" charset="-128"/>
                </a:rPr>
                <a:t>収集・連携・結合・蓄積・加工</a:t>
              </a:r>
            </a:p>
          </p:txBody>
        </p:sp>
        <p:sp>
          <p:nvSpPr>
            <p:cNvPr id="8" name="矢印: 五方向 7">
              <a:extLst>
                <a:ext uri="{FF2B5EF4-FFF2-40B4-BE49-F238E27FC236}">
                  <a16:creationId xmlns:a16="http://schemas.microsoft.com/office/drawing/2014/main" id="{FF54364C-9E51-43D9-8AA2-2A1AC5B11A80}"/>
                </a:ext>
              </a:extLst>
            </p:cNvPr>
            <p:cNvSpPr/>
            <p:nvPr/>
          </p:nvSpPr>
          <p:spPr>
            <a:xfrm>
              <a:off x="9007085" y="1472474"/>
              <a:ext cx="2447180" cy="413023"/>
            </a:xfrm>
            <a:prstGeom prst="homePlate">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bg1"/>
                  </a:solidFill>
                  <a:latin typeface="+mj-lt"/>
                  <a:ea typeface="Meiryo UI" panose="020B0604030504040204" pitchFamily="50" charset="-128"/>
                </a:rPr>
                <a:t>活用</a:t>
              </a:r>
            </a:p>
          </p:txBody>
        </p:sp>
        <p:grpSp>
          <p:nvGrpSpPr>
            <p:cNvPr id="16" name="グループ化 15">
              <a:extLst>
                <a:ext uri="{FF2B5EF4-FFF2-40B4-BE49-F238E27FC236}">
                  <a16:creationId xmlns:a16="http://schemas.microsoft.com/office/drawing/2014/main" id="{9848C5BC-37B6-4346-B673-150897E8BF68}"/>
                </a:ext>
              </a:extLst>
            </p:cNvPr>
            <p:cNvGrpSpPr/>
            <p:nvPr/>
          </p:nvGrpSpPr>
          <p:grpSpPr>
            <a:xfrm>
              <a:off x="527247" y="2015751"/>
              <a:ext cx="1860345" cy="2145809"/>
              <a:chOff x="1212631" y="2131886"/>
              <a:chExt cx="2070484" cy="1444433"/>
            </a:xfrm>
          </p:grpSpPr>
          <p:sp>
            <p:nvSpPr>
              <p:cNvPr id="10" name="正方形/長方形 9">
                <a:extLst>
                  <a:ext uri="{FF2B5EF4-FFF2-40B4-BE49-F238E27FC236}">
                    <a16:creationId xmlns:a16="http://schemas.microsoft.com/office/drawing/2014/main" id="{2787EBB3-AD39-4F80-89CC-C65289583F18}"/>
                  </a:ext>
                </a:extLst>
              </p:cNvPr>
              <p:cNvSpPr/>
              <p:nvPr/>
            </p:nvSpPr>
            <p:spPr>
              <a:xfrm>
                <a:off x="1212632" y="2418550"/>
                <a:ext cx="2070483" cy="1157769"/>
              </a:xfrm>
              <a:prstGeom prst="rect">
                <a:avLst/>
              </a:prstGeom>
              <a:solidFill>
                <a:schemeClr val="bg1"/>
              </a:solidFill>
              <a:ln>
                <a:solidFill>
                  <a:srgbClr val="1569B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563" indent="-182563">
                  <a:buFont typeface="Arial" panose="020B0604020202020204" pitchFamily="34" charset="0"/>
                  <a:buChar char="•"/>
                </a:pPr>
                <a:r>
                  <a:rPr lang="en-US" altLang="ja-JP" sz="1200" b="1">
                    <a:solidFill>
                      <a:schemeClr val="tx1"/>
                    </a:solidFill>
                    <a:latin typeface="+mj-lt"/>
                    <a:ea typeface="Meiryo UI" panose="020B0604030504040204" pitchFamily="50" charset="-128"/>
                  </a:rPr>
                  <a:t>IoT</a:t>
                </a:r>
                <a:r>
                  <a:rPr lang="ja-JP" altLang="en-US" sz="1200" b="1">
                    <a:solidFill>
                      <a:schemeClr val="tx1"/>
                    </a:solidFill>
                    <a:latin typeface="+mj-lt"/>
                    <a:ea typeface="Meiryo UI" panose="020B0604030504040204" pitchFamily="50" charset="-128"/>
                  </a:rPr>
                  <a:t>データ</a:t>
                </a:r>
                <a:endParaRPr lang="en-US" altLang="ja-JP" sz="1200" b="1">
                  <a:solidFill>
                    <a:schemeClr val="tx1"/>
                  </a:solidFill>
                  <a:latin typeface="+mj-lt"/>
                  <a:ea typeface="Meiryo UI" panose="020B0604030504040204" pitchFamily="50" charset="-128"/>
                </a:endParaRPr>
              </a:p>
              <a:p>
                <a:pPr marL="182563" indent="-182563">
                  <a:buFont typeface="Arial" panose="020B0604020202020204" pitchFamily="34" charset="0"/>
                  <a:buChar char="•"/>
                </a:pPr>
                <a:r>
                  <a:rPr lang="ja-JP" altLang="en-US" sz="1200" b="1">
                    <a:solidFill>
                      <a:schemeClr val="tx1"/>
                    </a:solidFill>
                    <a:latin typeface="+mj-lt"/>
                    <a:ea typeface="Meiryo UI" panose="020B0604030504040204" pitchFamily="50" charset="-128"/>
                  </a:rPr>
                  <a:t>販売実績データ </a:t>
                </a:r>
                <a:endParaRPr lang="en-US" altLang="ja-JP" sz="1200" b="1">
                  <a:solidFill>
                    <a:schemeClr val="tx1"/>
                  </a:solidFill>
                  <a:latin typeface="+mj-lt"/>
                  <a:ea typeface="Meiryo UI" panose="020B0604030504040204" pitchFamily="50" charset="-128"/>
                </a:endParaRPr>
              </a:p>
              <a:p>
                <a:pPr marL="182563" indent="-182563">
                  <a:buFont typeface="Arial" panose="020B0604020202020204" pitchFamily="34" charset="0"/>
                  <a:buChar char="•"/>
                </a:pPr>
                <a:r>
                  <a:rPr lang="ja-JP" altLang="en-US" sz="1200" b="1">
                    <a:solidFill>
                      <a:schemeClr val="tx1"/>
                    </a:solidFill>
                    <a:latin typeface="+mj-lt"/>
                    <a:ea typeface="Meiryo UI" panose="020B0604030504040204" pitchFamily="50" charset="-128"/>
                  </a:rPr>
                  <a:t>商品マスター </a:t>
                </a:r>
                <a:endParaRPr lang="en-US" altLang="ja-JP" sz="1200" b="1">
                  <a:solidFill>
                    <a:schemeClr val="tx1"/>
                  </a:solidFill>
                  <a:latin typeface="+mj-lt"/>
                  <a:ea typeface="Meiryo UI" panose="020B0604030504040204" pitchFamily="50" charset="-128"/>
                </a:endParaRPr>
              </a:p>
              <a:p>
                <a:pPr marL="182563" indent="-182563">
                  <a:buFont typeface="Arial" panose="020B0604020202020204" pitchFamily="34" charset="0"/>
                  <a:buChar char="•"/>
                </a:pPr>
                <a:r>
                  <a:rPr lang="ja-JP" altLang="en-US" sz="1200" b="1">
                    <a:solidFill>
                      <a:schemeClr val="tx1"/>
                    </a:solidFill>
                    <a:latin typeface="+mj-lt"/>
                    <a:ea typeface="Meiryo UI" panose="020B0604030504040204" pitchFamily="50" charset="-128"/>
                  </a:rPr>
                  <a:t>入出荷量</a:t>
                </a:r>
                <a:endParaRPr lang="en-US" altLang="ja-JP" sz="1200" b="1">
                  <a:solidFill>
                    <a:schemeClr val="tx1"/>
                  </a:solidFill>
                  <a:latin typeface="+mj-lt"/>
                  <a:ea typeface="Meiryo UI" panose="020B0604030504040204" pitchFamily="50" charset="-128"/>
                </a:endParaRPr>
              </a:p>
              <a:p>
                <a:pPr marL="182563" indent="-182563">
                  <a:buFont typeface="Arial" panose="020B0604020202020204" pitchFamily="34" charset="0"/>
                  <a:buChar char="•"/>
                </a:pPr>
                <a:r>
                  <a:rPr lang="ja-JP" altLang="en-US" sz="1200" b="1">
                    <a:solidFill>
                      <a:schemeClr val="tx1"/>
                    </a:solidFill>
                    <a:latin typeface="+mj-lt"/>
                    <a:ea typeface="Meiryo UI" panose="020B0604030504040204" pitchFamily="50" charset="-128"/>
                  </a:rPr>
                  <a:t>ビジネスカレンダー</a:t>
                </a:r>
                <a:endParaRPr lang="en-US" altLang="ja-JP" sz="1200" b="1">
                  <a:solidFill>
                    <a:schemeClr val="tx1"/>
                  </a:solidFill>
                  <a:latin typeface="+mj-lt"/>
                  <a:ea typeface="Meiryo UI" panose="020B0604030504040204" pitchFamily="50" charset="-128"/>
                </a:endParaRPr>
              </a:p>
              <a:p>
                <a:r>
                  <a:rPr lang="ja-JP" altLang="en-US" sz="1200" b="1">
                    <a:solidFill>
                      <a:schemeClr val="tx1"/>
                    </a:solidFill>
                    <a:latin typeface="+mj-lt"/>
                    <a:ea typeface="Meiryo UI" panose="020B0604030504040204" pitchFamily="50" charset="-128"/>
                  </a:rPr>
                  <a:t>など</a:t>
                </a:r>
                <a:endParaRPr lang="en-US" altLang="ja-JP" sz="1200" b="1">
                  <a:solidFill>
                    <a:schemeClr val="tx1"/>
                  </a:solidFill>
                  <a:latin typeface="+mj-lt"/>
                  <a:ea typeface="Meiryo UI" panose="020B0604030504040204" pitchFamily="50" charset="-128"/>
                </a:endParaRPr>
              </a:p>
            </p:txBody>
          </p:sp>
          <p:sp>
            <p:nvSpPr>
              <p:cNvPr id="12" name="正方形/長方形 11">
                <a:extLst>
                  <a:ext uri="{FF2B5EF4-FFF2-40B4-BE49-F238E27FC236}">
                    <a16:creationId xmlns:a16="http://schemas.microsoft.com/office/drawing/2014/main" id="{48E6EEE8-188F-4AB1-BE0C-69D2EE06F45D}"/>
                  </a:ext>
                </a:extLst>
              </p:cNvPr>
              <p:cNvSpPr/>
              <p:nvPr/>
            </p:nvSpPr>
            <p:spPr>
              <a:xfrm>
                <a:off x="1212631" y="2131886"/>
                <a:ext cx="2070483" cy="286665"/>
              </a:xfrm>
              <a:prstGeom prst="rect">
                <a:avLst/>
              </a:prstGeom>
              <a:solidFill>
                <a:srgbClr val="1569B2"/>
              </a:solidFill>
              <a:ln>
                <a:solidFill>
                  <a:srgbClr val="1569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latin typeface="+mj-lt"/>
                    <a:ea typeface="Meiryo UI" panose="020B0604030504040204" pitchFamily="50" charset="-128"/>
                  </a:rPr>
                  <a:t>内部データ</a:t>
                </a:r>
              </a:p>
            </p:txBody>
          </p:sp>
        </p:grpSp>
        <p:grpSp>
          <p:nvGrpSpPr>
            <p:cNvPr id="15" name="グループ化 14">
              <a:extLst>
                <a:ext uri="{FF2B5EF4-FFF2-40B4-BE49-F238E27FC236}">
                  <a16:creationId xmlns:a16="http://schemas.microsoft.com/office/drawing/2014/main" id="{00247D11-5AF0-4EF7-BF2D-16CAA53BF2C5}"/>
                </a:ext>
              </a:extLst>
            </p:cNvPr>
            <p:cNvGrpSpPr/>
            <p:nvPr/>
          </p:nvGrpSpPr>
          <p:grpSpPr>
            <a:xfrm>
              <a:off x="529968" y="4374837"/>
              <a:ext cx="1861200" cy="1910496"/>
              <a:chOff x="1043938" y="4073940"/>
              <a:chExt cx="2246780" cy="2468810"/>
            </a:xfrm>
          </p:grpSpPr>
          <p:sp>
            <p:nvSpPr>
              <p:cNvPr id="11" name="正方形/長方形 10">
                <a:extLst>
                  <a:ext uri="{FF2B5EF4-FFF2-40B4-BE49-F238E27FC236}">
                    <a16:creationId xmlns:a16="http://schemas.microsoft.com/office/drawing/2014/main" id="{02D5BA71-84DE-488A-9DAA-27CBBF740A20}"/>
                  </a:ext>
                </a:extLst>
              </p:cNvPr>
              <p:cNvSpPr/>
              <p:nvPr/>
            </p:nvSpPr>
            <p:spPr>
              <a:xfrm>
                <a:off x="1043938" y="4370005"/>
                <a:ext cx="2246780" cy="2172745"/>
              </a:xfrm>
              <a:prstGeom prst="rect">
                <a:avLst/>
              </a:prstGeom>
              <a:solidFill>
                <a:schemeClr val="bg1"/>
              </a:solidFill>
              <a:ln>
                <a:solidFill>
                  <a:srgbClr val="1569B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563" indent="-182563">
                  <a:buFont typeface="Arial" panose="020B0604020202020204" pitchFamily="34" charset="0"/>
                  <a:buChar char="•"/>
                </a:pPr>
                <a:r>
                  <a:rPr lang="ja-JP" altLang="en-US" sz="1200" b="1">
                    <a:solidFill>
                      <a:schemeClr val="tx1"/>
                    </a:solidFill>
                    <a:latin typeface="+mj-lt"/>
                    <a:ea typeface="Meiryo UI" panose="020B0604030504040204" pitchFamily="50" charset="-128"/>
                  </a:rPr>
                  <a:t>イベント情報 </a:t>
                </a:r>
                <a:endParaRPr lang="en-US" altLang="ja-JP" sz="1200" b="1">
                  <a:solidFill>
                    <a:schemeClr val="tx1"/>
                  </a:solidFill>
                  <a:latin typeface="+mj-lt"/>
                  <a:ea typeface="Meiryo UI" panose="020B0604030504040204" pitchFamily="50" charset="-128"/>
                </a:endParaRPr>
              </a:p>
              <a:p>
                <a:pPr marL="182563" indent="-182563">
                  <a:buFont typeface="Arial" panose="020B0604020202020204" pitchFamily="34" charset="0"/>
                  <a:buChar char="•"/>
                </a:pPr>
                <a:r>
                  <a:rPr lang="ja-JP" altLang="en-US" sz="1200" b="1">
                    <a:solidFill>
                      <a:schemeClr val="tx1"/>
                    </a:solidFill>
                    <a:latin typeface="+mj-lt"/>
                    <a:ea typeface="Meiryo UI" panose="020B0604030504040204" pitchFamily="50" charset="-128"/>
                  </a:rPr>
                  <a:t>気象データ</a:t>
                </a:r>
                <a:endParaRPr lang="en-US" altLang="ja-JP" sz="1200" b="1">
                  <a:solidFill>
                    <a:schemeClr val="tx1"/>
                  </a:solidFill>
                  <a:latin typeface="+mj-lt"/>
                  <a:ea typeface="Meiryo UI" panose="020B0604030504040204" pitchFamily="50" charset="-128"/>
                </a:endParaRPr>
              </a:p>
              <a:p>
                <a:pPr marL="182563" indent="-182563">
                  <a:buFont typeface="Arial" panose="020B0604020202020204" pitchFamily="34" charset="0"/>
                  <a:buChar char="•"/>
                </a:pPr>
                <a:r>
                  <a:rPr lang="ja-JP" altLang="en-US" sz="1200" b="1">
                    <a:solidFill>
                      <a:schemeClr val="tx1"/>
                    </a:solidFill>
                    <a:latin typeface="+mj-lt"/>
                    <a:ea typeface="Meiryo UI" panose="020B0604030504040204" pitchFamily="50" charset="-128"/>
                  </a:rPr>
                  <a:t>経済指数</a:t>
                </a:r>
                <a:endParaRPr lang="en-US" altLang="ja-JP" sz="1200" b="1">
                  <a:solidFill>
                    <a:schemeClr val="tx1"/>
                  </a:solidFill>
                  <a:latin typeface="+mj-lt"/>
                  <a:ea typeface="Meiryo UI" panose="020B0604030504040204" pitchFamily="50" charset="-128"/>
                </a:endParaRPr>
              </a:p>
              <a:p>
                <a:pPr marL="182563" indent="-182563">
                  <a:buFont typeface="Arial" panose="020B0604020202020204" pitchFamily="34" charset="0"/>
                  <a:buChar char="•"/>
                </a:pPr>
                <a:r>
                  <a:rPr lang="ja-JP" altLang="en-US" sz="1200" b="1">
                    <a:solidFill>
                      <a:schemeClr val="tx1"/>
                    </a:solidFill>
                    <a:latin typeface="+mj-lt"/>
                    <a:ea typeface="Meiryo UI" panose="020B0604030504040204" pitchFamily="50" charset="-128"/>
                  </a:rPr>
                  <a:t>人口統計情報</a:t>
                </a:r>
                <a:endParaRPr lang="en-US" altLang="ja-JP" sz="1200" b="1">
                  <a:solidFill>
                    <a:schemeClr val="tx1"/>
                  </a:solidFill>
                  <a:latin typeface="+mj-lt"/>
                  <a:ea typeface="Meiryo UI" panose="020B0604030504040204" pitchFamily="50" charset="-128"/>
                </a:endParaRPr>
              </a:p>
              <a:p>
                <a:pPr marL="182563" indent="-182563">
                  <a:buFont typeface="Arial" panose="020B0604020202020204" pitchFamily="34" charset="0"/>
                  <a:buChar char="•"/>
                </a:pPr>
                <a:r>
                  <a:rPr kumimoji="1" lang="en-US" altLang="ja-JP" sz="1200" b="1">
                    <a:solidFill>
                      <a:schemeClr val="tx1"/>
                    </a:solidFill>
                    <a:latin typeface="+mj-lt"/>
                    <a:ea typeface="Meiryo UI" panose="020B0604030504040204" pitchFamily="50" charset="-128"/>
                  </a:rPr>
                  <a:t>SNS</a:t>
                </a:r>
                <a:r>
                  <a:rPr kumimoji="1" lang="ja-JP" altLang="en-US" sz="1200" b="1">
                    <a:solidFill>
                      <a:schemeClr val="tx1"/>
                    </a:solidFill>
                    <a:latin typeface="+mj-lt"/>
                    <a:ea typeface="Meiryo UI" panose="020B0604030504040204" pitchFamily="50" charset="-128"/>
                  </a:rPr>
                  <a:t>データ</a:t>
                </a:r>
                <a:endParaRPr lang="en-US" altLang="ja-JP" sz="1200" b="1">
                  <a:solidFill>
                    <a:schemeClr val="tx1"/>
                  </a:solidFill>
                  <a:latin typeface="+mj-lt"/>
                  <a:ea typeface="Meiryo UI" panose="020B0604030504040204" pitchFamily="50" charset="-128"/>
                </a:endParaRPr>
              </a:p>
              <a:p>
                <a:r>
                  <a:rPr kumimoji="1" lang="ja-JP" altLang="en-US" sz="1200" b="1">
                    <a:solidFill>
                      <a:schemeClr val="tx1"/>
                    </a:solidFill>
                    <a:latin typeface="+mj-lt"/>
                    <a:ea typeface="Meiryo UI" panose="020B0604030504040204" pitchFamily="50" charset="-128"/>
                  </a:rPr>
                  <a:t>など</a:t>
                </a:r>
                <a:endParaRPr kumimoji="1" lang="ja-JP" altLang="en-US" sz="1600" b="1">
                  <a:solidFill>
                    <a:schemeClr val="tx1"/>
                  </a:solidFill>
                  <a:latin typeface="+mj-lt"/>
                  <a:ea typeface="Meiryo UI" panose="020B0604030504040204" pitchFamily="50" charset="-128"/>
                </a:endParaRPr>
              </a:p>
            </p:txBody>
          </p:sp>
          <p:sp>
            <p:nvSpPr>
              <p:cNvPr id="13" name="正方形/長方形 12">
                <a:extLst>
                  <a:ext uri="{FF2B5EF4-FFF2-40B4-BE49-F238E27FC236}">
                    <a16:creationId xmlns:a16="http://schemas.microsoft.com/office/drawing/2014/main" id="{04205F96-C1BD-43EC-8DB9-30C1B67FA678}"/>
                  </a:ext>
                </a:extLst>
              </p:cNvPr>
              <p:cNvSpPr/>
              <p:nvPr/>
            </p:nvSpPr>
            <p:spPr>
              <a:xfrm>
                <a:off x="1043938" y="4073940"/>
                <a:ext cx="2246780" cy="292069"/>
              </a:xfrm>
              <a:prstGeom prst="rect">
                <a:avLst/>
              </a:prstGeom>
              <a:solidFill>
                <a:srgbClr val="1569B2"/>
              </a:solidFill>
              <a:ln>
                <a:solidFill>
                  <a:srgbClr val="1569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latin typeface="+mj-lt"/>
                    <a:ea typeface="Meiryo UI" panose="020B0604030504040204" pitchFamily="50" charset="-128"/>
                  </a:rPr>
                  <a:t>外部データ</a:t>
                </a:r>
              </a:p>
            </p:txBody>
          </p:sp>
        </p:grpSp>
        <p:sp>
          <p:nvSpPr>
            <p:cNvPr id="24" name="円柱 23">
              <a:extLst>
                <a:ext uri="{FF2B5EF4-FFF2-40B4-BE49-F238E27FC236}">
                  <a16:creationId xmlns:a16="http://schemas.microsoft.com/office/drawing/2014/main" id="{3A9C66F8-73BC-4FF8-B861-7152243E466C}"/>
                </a:ext>
              </a:extLst>
            </p:cNvPr>
            <p:cNvSpPr/>
            <p:nvPr/>
          </p:nvSpPr>
          <p:spPr>
            <a:xfrm>
              <a:off x="3499029" y="2621911"/>
              <a:ext cx="1260000" cy="3420000"/>
            </a:xfrm>
            <a:prstGeom prst="can">
              <a:avLst>
                <a:gd name="adj" fmla="val 26141"/>
              </a:avLst>
            </a:prstGeom>
            <a:solidFill>
              <a:schemeClr val="accent1">
                <a:lumMod val="40000"/>
                <a:lumOff val="60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solidFill>
                  <a:srgbClr val="020673"/>
                </a:solidFill>
                <a:latin typeface="+mj-lt"/>
              </a:endParaRPr>
            </a:p>
          </p:txBody>
        </p:sp>
        <p:sp>
          <p:nvSpPr>
            <p:cNvPr id="25" name="円柱 24">
              <a:extLst>
                <a:ext uri="{FF2B5EF4-FFF2-40B4-BE49-F238E27FC236}">
                  <a16:creationId xmlns:a16="http://schemas.microsoft.com/office/drawing/2014/main" id="{8B381DAC-DBBC-453B-8EA3-87CA0CA02F3D}"/>
                </a:ext>
              </a:extLst>
            </p:cNvPr>
            <p:cNvSpPr/>
            <p:nvPr/>
          </p:nvSpPr>
          <p:spPr>
            <a:xfrm>
              <a:off x="5297207" y="2608438"/>
              <a:ext cx="1260000" cy="3420000"/>
            </a:xfrm>
            <a:prstGeom prst="can">
              <a:avLst>
                <a:gd name="adj" fmla="val 26141"/>
              </a:avLst>
            </a:prstGeom>
            <a:solidFill>
              <a:schemeClr val="accent1">
                <a:lumMod val="40000"/>
                <a:lumOff val="60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latin typeface="+mj-lt"/>
              </a:endParaRPr>
            </a:p>
          </p:txBody>
        </p:sp>
        <p:sp>
          <p:nvSpPr>
            <p:cNvPr id="26" name="矢印: 右 25">
              <a:extLst>
                <a:ext uri="{FF2B5EF4-FFF2-40B4-BE49-F238E27FC236}">
                  <a16:creationId xmlns:a16="http://schemas.microsoft.com/office/drawing/2014/main" id="{1B437BD2-2529-4126-8878-676008679B73}"/>
                </a:ext>
              </a:extLst>
            </p:cNvPr>
            <p:cNvSpPr/>
            <p:nvPr/>
          </p:nvSpPr>
          <p:spPr>
            <a:xfrm>
              <a:off x="4892249" y="3947093"/>
              <a:ext cx="254749" cy="710072"/>
            </a:xfrm>
            <a:prstGeom prst="rightArrow">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j-lt"/>
              </a:endParaRPr>
            </a:p>
          </p:txBody>
        </p:sp>
        <p:sp>
          <p:nvSpPr>
            <p:cNvPr id="28" name="テキスト ボックス 27">
              <a:extLst>
                <a:ext uri="{FF2B5EF4-FFF2-40B4-BE49-F238E27FC236}">
                  <a16:creationId xmlns:a16="http://schemas.microsoft.com/office/drawing/2014/main" id="{6E4FEA20-0B9D-4E49-A68D-72C7186A477B}"/>
                </a:ext>
              </a:extLst>
            </p:cNvPr>
            <p:cNvSpPr txBox="1"/>
            <p:nvPr/>
          </p:nvSpPr>
          <p:spPr>
            <a:xfrm>
              <a:off x="3335072" y="2247206"/>
              <a:ext cx="1548000" cy="359263"/>
            </a:xfrm>
            <a:prstGeom prst="rect">
              <a:avLst/>
            </a:prstGeom>
            <a:noFill/>
          </p:spPr>
          <p:txBody>
            <a:bodyPr wrap="square" rtlCol="0">
              <a:spAutoFit/>
            </a:bodyPr>
            <a:lstStyle/>
            <a:p>
              <a:pPr algn="ctr"/>
              <a:r>
                <a:rPr kumimoji="1" lang="ja-JP" altLang="en-US" sz="1200" b="1">
                  <a:latin typeface="+mj-lt"/>
                  <a:ea typeface="Meiryo UI" panose="020B0604030504040204" pitchFamily="50" charset="-128"/>
                </a:rPr>
                <a:t>データレイク</a:t>
              </a:r>
            </a:p>
          </p:txBody>
        </p:sp>
        <p:sp>
          <p:nvSpPr>
            <p:cNvPr id="29" name="テキスト ボックス 28">
              <a:extLst>
                <a:ext uri="{FF2B5EF4-FFF2-40B4-BE49-F238E27FC236}">
                  <a16:creationId xmlns:a16="http://schemas.microsoft.com/office/drawing/2014/main" id="{C7D1A96B-989D-4796-BFDB-D66B31CA770D}"/>
                </a:ext>
              </a:extLst>
            </p:cNvPr>
            <p:cNvSpPr txBox="1"/>
            <p:nvPr/>
          </p:nvSpPr>
          <p:spPr>
            <a:xfrm>
              <a:off x="5166826" y="2247206"/>
              <a:ext cx="1520762" cy="359263"/>
            </a:xfrm>
            <a:prstGeom prst="rect">
              <a:avLst/>
            </a:prstGeom>
            <a:noFill/>
          </p:spPr>
          <p:txBody>
            <a:bodyPr wrap="square" rtlCol="0">
              <a:spAutoFit/>
            </a:bodyPr>
            <a:lstStyle/>
            <a:p>
              <a:pPr algn="ctr"/>
              <a:r>
                <a:rPr kumimoji="1" lang="ja-JP" altLang="en-US" sz="1200" b="1">
                  <a:latin typeface="+mj-lt"/>
                  <a:ea typeface="Meiryo UI" panose="020B0604030504040204" pitchFamily="50" charset="-128"/>
                </a:rPr>
                <a:t>データウェアハウス</a:t>
              </a:r>
            </a:p>
          </p:txBody>
        </p:sp>
        <p:sp>
          <p:nvSpPr>
            <p:cNvPr id="30" name="正方形/長方形 29">
              <a:extLst>
                <a:ext uri="{FF2B5EF4-FFF2-40B4-BE49-F238E27FC236}">
                  <a16:creationId xmlns:a16="http://schemas.microsoft.com/office/drawing/2014/main" id="{3B5F97F7-D156-4355-88E5-5E99698F6BD4}"/>
                </a:ext>
              </a:extLst>
            </p:cNvPr>
            <p:cNvSpPr/>
            <p:nvPr/>
          </p:nvSpPr>
          <p:spPr>
            <a:xfrm>
              <a:off x="3668674" y="3087026"/>
              <a:ext cx="900000" cy="831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rgbClr val="020673"/>
                  </a:solidFill>
                  <a:latin typeface="+mj-lt"/>
                  <a:ea typeface="Meiryo UI" panose="020B0604030504040204" pitchFamily="50" charset="-128"/>
                </a:rPr>
                <a:t>非構造化</a:t>
              </a:r>
              <a:endParaRPr kumimoji="1" lang="en-US" altLang="ja-JP" sz="1200" b="1">
                <a:solidFill>
                  <a:srgbClr val="020673"/>
                </a:solidFill>
                <a:latin typeface="+mj-lt"/>
                <a:ea typeface="Meiryo UI" panose="020B0604030504040204" pitchFamily="50" charset="-128"/>
              </a:endParaRPr>
            </a:p>
            <a:p>
              <a:pPr algn="ctr"/>
              <a:r>
                <a:rPr kumimoji="1" lang="ja-JP" altLang="en-US" sz="1200" b="1">
                  <a:solidFill>
                    <a:srgbClr val="020673"/>
                  </a:solidFill>
                  <a:latin typeface="+mj-lt"/>
                  <a:ea typeface="Meiryo UI" panose="020B0604030504040204" pitchFamily="50" charset="-128"/>
                </a:rPr>
                <a:t>データ</a:t>
              </a:r>
            </a:p>
          </p:txBody>
        </p:sp>
        <p:sp>
          <p:nvSpPr>
            <p:cNvPr id="31" name="正方形/長方形 30">
              <a:extLst>
                <a:ext uri="{FF2B5EF4-FFF2-40B4-BE49-F238E27FC236}">
                  <a16:creationId xmlns:a16="http://schemas.microsoft.com/office/drawing/2014/main" id="{6A5690B6-F64D-469C-8743-63EF2F9058F4}"/>
                </a:ext>
              </a:extLst>
            </p:cNvPr>
            <p:cNvSpPr/>
            <p:nvPr/>
          </p:nvSpPr>
          <p:spPr>
            <a:xfrm>
              <a:off x="3686383" y="4991953"/>
              <a:ext cx="900000" cy="831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rgbClr val="020673"/>
                  </a:solidFill>
                  <a:latin typeface="+mj-lt"/>
                  <a:ea typeface="Meiryo UI" panose="020B0604030504040204" pitchFamily="50" charset="-128"/>
                </a:rPr>
                <a:t>構造化</a:t>
              </a:r>
              <a:endParaRPr kumimoji="1" lang="en-US" altLang="ja-JP" sz="1200" b="1">
                <a:solidFill>
                  <a:srgbClr val="020673"/>
                </a:solidFill>
                <a:latin typeface="+mj-lt"/>
                <a:ea typeface="Meiryo UI" panose="020B0604030504040204" pitchFamily="50" charset="-128"/>
              </a:endParaRPr>
            </a:p>
            <a:p>
              <a:pPr algn="ctr"/>
              <a:r>
                <a:rPr kumimoji="1" lang="ja-JP" altLang="en-US" sz="1200" b="1">
                  <a:solidFill>
                    <a:srgbClr val="020673"/>
                  </a:solidFill>
                  <a:latin typeface="+mj-lt"/>
                  <a:ea typeface="Meiryo UI" panose="020B0604030504040204" pitchFamily="50" charset="-128"/>
                </a:rPr>
                <a:t>データ</a:t>
              </a:r>
            </a:p>
          </p:txBody>
        </p:sp>
        <p:sp>
          <p:nvSpPr>
            <p:cNvPr id="32" name="正方形/長方形 31">
              <a:extLst>
                <a:ext uri="{FF2B5EF4-FFF2-40B4-BE49-F238E27FC236}">
                  <a16:creationId xmlns:a16="http://schemas.microsoft.com/office/drawing/2014/main" id="{BA177475-501D-4112-9425-762A11A9EB6D}"/>
                </a:ext>
              </a:extLst>
            </p:cNvPr>
            <p:cNvSpPr/>
            <p:nvPr/>
          </p:nvSpPr>
          <p:spPr>
            <a:xfrm>
              <a:off x="5454165" y="3935556"/>
              <a:ext cx="900000" cy="831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rgbClr val="020673"/>
                  </a:solidFill>
                  <a:latin typeface="+mj-lt"/>
                  <a:ea typeface="Meiryo UI" panose="020B0604030504040204" pitchFamily="50" charset="-128"/>
                </a:rPr>
                <a:t>構造化データ</a:t>
              </a:r>
            </a:p>
          </p:txBody>
        </p:sp>
        <p:sp>
          <p:nvSpPr>
            <p:cNvPr id="37" name="矢印: 右 36">
              <a:extLst>
                <a:ext uri="{FF2B5EF4-FFF2-40B4-BE49-F238E27FC236}">
                  <a16:creationId xmlns:a16="http://schemas.microsoft.com/office/drawing/2014/main" id="{F12D8B49-0455-4085-8351-60DD8B575D31}"/>
                </a:ext>
              </a:extLst>
            </p:cNvPr>
            <p:cNvSpPr/>
            <p:nvPr/>
          </p:nvSpPr>
          <p:spPr>
            <a:xfrm>
              <a:off x="8690793" y="3754089"/>
              <a:ext cx="204203" cy="767841"/>
            </a:xfrm>
            <a:prstGeom prst="rightArrow">
              <a:avLst>
                <a:gd name="adj1" fmla="val 50000"/>
                <a:gd name="adj2" fmla="val 100000"/>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j-lt"/>
              </a:endParaRPr>
            </a:p>
          </p:txBody>
        </p:sp>
        <p:sp>
          <p:nvSpPr>
            <p:cNvPr id="44" name="正方形/長方形 43">
              <a:extLst>
                <a:ext uri="{FF2B5EF4-FFF2-40B4-BE49-F238E27FC236}">
                  <a16:creationId xmlns:a16="http://schemas.microsoft.com/office/drawing/2014/main" id="{68DAF93B-D765-43D1-920B-BAB8C338524D}"/>
                </a:ext>
              </a:extLst>
            </p:cNvPr>
            <p:cNvSpPr/>
            <p:nvPr/>
          </p:nvSpPr>
          <p:spPr>
            <a:xfrm>
              <a:off x="9336037" y="4045968"/>
              <a:ext cx="2003658" cy="399181"/>
            </a:xfrm>
            <a:prstGeom prst="rect">
              <a:avLst/>
            </a:prstGeom>
          </p:spPr>
          <p:txBody>
            <a:bodyPr wrap="square">
              <a:spAutoFit/>
            </a:bodyPr>
            <a:lstStyle/>
            <a:p>
              <a:r>
                <a:rPr lang="en-US" altLang="ja-JP" sz="1400">
                  <a:solidFill>
                    <a:srgbClr val="333333"/>
                  </a:solidFill>
                  <a:latin typeface="+mj-lt"/>
                  <a:ea typeface="Meiryo" panose="020B0604030504040204" pitchFamily="50" charset="-128"/>
                </a:rPr>
                <a:t>AI</a:t>
              </a:r>
              <a:r>
                <a:rPr lang="ja-JP" altLang="en-US" sz="1400">
                  <a:solidFill>
                    <a:srgbClr val="333333"/>
                  </a:solidFill>
                  <a:latin typeface="+mj-lt"/>
                  <a:ea typeface="Meiryo" panose="020B0604030504040204" pitchFamily="50" charset="-128"/>
                </a:rPr>
                <a:t>学習モデル作成</a:t>
              </a:r>
            </a:p>
          </p:txBody>
        </p:sp>
        <p:grpSp>
          <p:nvGrpSpPr>
            <p:cNvPr id="47" name="グループ化 46">
              <a:extLst>
                <a:ext uri="{FF2B5EF4-FFF2-40B4-BE49-F238E27FC236}">
                  <a16:creationId xmlns:a16="http://schemas.microsoft.com/office/drawing/2014/main" id="{D81E8C78-5CD4-44AA-A7EF-C6D175D9F8B4}"/>
                </a:ext>
              </a:extLst>
            </p:cNvPr>
            <p:cNvGrpSpPr/>
            <p:nvPr/>
          </p:nvGrpSpPr>
          <p:grpSpPr>
            <a:xfrm>
              <a:off x="9526031" y="5695514"/>
              <a:ext cx="502598" cy="523685"/>
              <a:chOff x="-1100929" y="3159233"/>
              <a:chExt cx="1487009" cy="1216152"/>
            </a:xfrm>
            <a:solidFill>
              <a:schemeClr val="accent5">
                <a:lumMod val="75000"/>
              </a:schemeClr>
            </a:solidFill>
          </p:grpSpPr>
          <p:sp>
            <p:nvSpPr>
              <p:cNvPr id="45" name="矢印: 左カーブ 44">
                <a:extLst>
                  <a:ext uri="{FF2B5EF4-FFF2-40B4-BE49-F238E27FC236}">
                    <a16:creationId xmlns:a16="http://schemas.microsoft.com/office/drawing/2014/main" id="{FFC0EC7C-A6D5-498F-B9E2-AD509CAF8C28}"/>
                  </a:ext>
                </a:extLst>
              </p:cNvPr>
              <p:cNvSpPr/>
              <p:nvPr/>
            </p:nvSpPr>
            <p:spPr>
              <a:xfrm>
                <a:off x="-345440" y="3159233"/>
                <a:ext cx="731520" cy="1216152"/>
              </a:xfrm>
              <a:prstGeom prst="curvedLeftArrow">
                <a:avLst/>
              </a:prstGeom>
              <a:gr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latin typeface="+mj-lt"/>
                </a:endParaRPr>
              </a:p>
            </p:txBody>
          </p:sp>
          <p:sp>
            <p:nvSpPr>
              <p:cNvPr id="46" name="矢印: 左カーブ 45">
                <a:extLst>
                  <a:ext uri="{FF2B5EF4-FFF2-40B4-BE49-F238E27FC236}">
                    <a16:creationId xmlns:a16="http://schemas.microsoft.com/office/drawing/2014/main" id="{7B44F22B-8B24-4705-84ED-486118D2E678}"/>
                  </a:ext>
                </a:extLst>
              </p:cNvPr>
              <p:cNvSpPr/>
              <p:nvPr/>
            </p:nvSpPr>
            <p:spPr>
              <a:xfrm rot="10800000">
                <a:off x="-1100929" y="3159233"/>
                <a:ext cx="731520" cy="1216152"/>
              </a:xfrm>
              <a:prstGeom prst="curvedLeftArrow">
                <a:avLst/>
              </a:prstGeom>
              <a:gr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latin typeface="+mj-lt"/>
                </a:endParaRPr>
              </a:p>
            </p:txBody>
          </p:sp>
        </p:grpSp>
        <p:grpSp>
          <p:nvGrpSpPr>
            <p:cNvPr id="48" name="グループ化 47">
              <a:extLst>
                <a:ext uri="{FF2B5EF4-FFF2-40B4-BE49-F238E27FC236}">
                  <a16:creationId xmlns:a16="http://schemas.microsoft.com/office/drawing/2014/main" id="{1FE96C88-88F9-44D3-A917-3F7A800459C3}"/>
                </a:ext>
              </a:extLst>
            </p:cNvPr>
            <p:cNvGrpSpPr/>
            <p:nvPr/>
          </p:nvGrpSpPr>
          <p:grpSpPr>
            <a:xfrm>
              <a:off x="9881857" y="5695514"/>
              <a:ext cx="502598" cy="523685"/>
              <a:chOff x="-1100929" y="3159233"/>
              <a:chExt cx="1487009" cy="1216152"/>
            </a:xfrm>
            <a:solidFill>
              <a:schemeClr val="accent5">
                <a:lumMod val="75000"/>
              </a:schemeClr>
            </a:solidFill>
          </p:grpSpPr>
          <p:sp>
            <p:nvSpPr>
              <p:cNvPr id="49" name="矢印: 左カーブ 48">
                <a:extLst>
                  <a:ext uri="{FF2B5EF4-FFF2-40B4-BE49-F238E27FC236}">
                    <a16:creationId xmlns:a16="http://schemas.microsoft.com/office/drawing/2014/main" id="{40483409-9B3B-4067-8188-C419D190C9BD}"/>
                  </a:ext>
                </a:extLst>
              </p:cNvPr>
              <p:cNvSpPr/>
              <p:nvPr/>
            </p:nvSpPr>
            <p:spPr>
              <a:xfrm>
                <a:off x="-345440" y="3159233"/>
                <a:ext cx="731520" cy="1216152"/>
              </a:xfrm>
              <a:prstGeom prst="curvedLeftArrow">
                <a:avLst/>
              </a:prstGeom>
              <a:gr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latin typeface="+mj-lt"/>
                </a:endParaRPr>
              </a:p>
            </p:txBody>
          </p:sp>
          <p:sp>
            <p:nvSpPr>
              <p:cNvPr id="50" name="矢印: 左カーブ 49">
                <a:extLst>
                  <a:ext uri="{FF2B5EF4-FFF2-40B4-BE49-F238E27FC236}">
                    <a16:creationId xmlns:a16="http://schemas.microsoft.com/office/drawing/2014/main" id="{213DE7E5-9D67-422E-9008-D60B89834EA0}"/>
                  </a:ext>
                </a:extLst>
              </p:cNvPr>
              <p:cNvSpPr/>
              <p:nvPr/>
            </p:nvSpPr>
            <p:spPr>
              <a:xfrm rot="10800000">
                <a:off x="-1100929" y="3159233"/>
                <a:ext cx="731520" cy="1216152"/>
              </a:xfrm>
              <a:prstGeom prst="curvedLeftArrow">
                <a:avLst/>
              </a:prstGeom>
              <a:gr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latin typeface="+mj-lt"/>
                </a:endParaRPr>
              </a:p>
            </p:txBody>
          </p:sp>
        </p:grpSp>
        <p:grpSp>
          <p:nvGrpSpPr>
            <p:cNvPr id="51" name="グループ化 50">
              <a:extLst>
                <a:ext uri="{FF2B5EF4-FFF2-40B4-BE49-F238E27FC236}">
                  <a16:creationId xmlns:a16="http://schemas.microsoft.com/office/drawing/2014/main" id="{986635E8-B7CA-497A-BAA9-5AE2EDDEDC04}"/>
                </a:ext>
              </a:extLst>
            </p:cNvPr>
            <p:cNvGrpSpPr/>
            <p:nvPr/>
          </p:nvGrpSpPr>
          <p:grpSpPr>
            <a:xfrm>
              <a:off x="10257080" y="5695514"/>
              <a:ext cx="502598" cy="523685"/>
              <a:chOff x="-1100929" y="3159233"/>
              <a:chExt cx="1487009" cy="1216152"/>
            </a:xfrm>
            <a:solidFill>
              <a:schemeClr val="accent5">
                <a:lumMod val="75000"/>
              </a:schemeClr>
            </a:solidFill>
          </p:grpSpPr>
          <p:sp>
            <p:nvSpPr>
              <p:cNvPr id="52" name="矢印: 左カーブ 51">
                <a:extLst>
                  <a:ext uri="{FF2B5EF4-FFF2-40B4-BE49-F238E27FC236}">
                    <a16:creationId xmlns:a16="http://schemas.microsoft.com/office/drawing/2014/main" id="{2B76DB6E-7D38-491B-9BAA-650833FA7F11}"/>
                  </a:ext>
                </a:extLst>
              </p:cNvPr>
              <p:cNvSpPr/>
              <p:nvPr/>
            </p:nvSpPr>
            <p:spPr>
              <a:xfrm>
                <a:off x="-345440" y="3159233"/>
                <a:ext cx="731520" cy="1216152"/>
              </a:xfrm>
              <a:prstGeom prst="curvedLeftArrow">
                <a:avLst/>
              </a:prstGeom>
              <a:gr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latin typeface="+mj-lt"/>
                </a:endParaRPr>
              </a:p>
            </p:txBody>
          </p:sp>
          <p:sp>
            <p:nvSpPr>
              <p:cNvPr id="53" name="矢印: 左カーブ 52">
                <a:extLst>
                  <a:ext uri="{FF2B5EF4-FFF2-40B4-BE49-F238E27FC236}">
                    <a16:creationId xmlns:a16="http://schemas.microsoft.com/office/drawing/2014/main" id="{65511496-7B52-4F03-B0A3-4137F7EA2CA2}"/>
                  </a:ext>
                </a:extLst>
              </p:cNvPr>
              <p:cNvSpPr/>
              <p:nvPr/>
            </p:nvSpPr>
            <p:spPr>
              <a:xfrm rot="10800000">
                <a:off x="-1100929" y="3159233"/>
                <a:ext cx="731520" cy="1216152"/>
              </a:xfrm>
              <a:prstGeom prst="curvedLeftArrow">
                <a:avLst/>
              </a:prstGeom>
              <a:gr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latin typeface="+mj-lt"/>
                </a:endParaRPr>
              </a:p>
            </p:txBody>
          </p:sp>
        </p:grpSp>
        <p:sp>
          <p:nvSpPr>
            <p:cNvPr id="54" name="正方形/長方形 53">
              <a:extLst>
                <a:ext uri="{FF2B5EF4-FFF2-40B4-BE49-F238E27FC236}">
                  <a16:creationId xmlns:a16="http://schemas.microsoft.com/office/drawing/2014/main" id="{B8F4D5DF-2DBD-4A54-B4BD-DE4C9BFE3FC2}"/>
                </a:ext>
              </a:extLst>
            </p:cNvPr>
            <p:cNvSpPr/>
            <p:nvPr/>
          </p:nvSpPr>
          <p:spPr>
            <a:xfrm>
              <a:off x="9005966" y="5317830"/>
              <a:ext cx="2397112" cy="399181"/>
            </a:xfrm>
            <a:prstGeom prst="rect">
              <a:avLst/>
            </a:prstGeom>
          </p:spPr>
          <p:txBody>
            <a:bodyPr wrap="square">
              <a:spAutoFit/>
            </a:bodyPr>
            <a:lstStyle/>
            <a:p>
              <a:pPr algn="ctr"/>
              <a:r>
                <a:rPr lang="ja-JP" altLang="en-US" sz="1400">
                  <a:solidFill>
                    <a:srgbClr val="333333"/>
                  </a:solidFill>
                  <a:latin typeface="+mj-lt"/>
                  <a:ea typeface="Meiryo" panose="020B0604030504040204" pitchFamily="50" charset="-128"/>
                </a:rPr>
                <a:t>継続的なモデル改善</a:t>
              </a:r>
            </a:p>
          </p:txBody>
        </p:sp>
        <p:grpSp>
          <p:nvGrpSpPr>
            <p:cNvPr id="180" name="グループ化 179">
              <a:extLst>
                <a:ext uri="{FF2B5EF4-FFF2-40B4-BE49-F238E27FC236}">
                  <a16:creationId xmlns:a16="http://schemas.microsoft.com/office/drawing/2014/main" id="{E91720D3-C02B-4012-81F5-C537771D7D4B}"/>
                </a:ext>
              </a:extLst>
            </p:cNvPr>
            <p:cNvGrpSpPr/>
            <p:nvPr/>
          </p:nvGrpSpPr>
          <p:grpSpPr>
            <a:xfrm>
              <a:off x="9947608" y="4351550"/>
              <a:ext cx="750503" cy="523627"/>
              <a:chOff x="-1227531" y="3528430"/>
              <a:chExt cx="1007451" cy="931824"/>
            </a:xfrm>
          </p:grpSpPr>
          <p:sp>
            <p:nvSpPr>
              <p:cNvPr id="57" name="フローチャート: 結合子 56">
                <a:extLst>
                  <a:ext uri="{FF2B5EF4-FFF2-40B4-BE49-F238E27FC236}">
                    <a16:creationId xmlns:a16="http://schemas.microsoft.com/office/drawing/2014/main" id="{96EB3837-59B5-459A-A5F9-C58E02FC7CA8}"/>
                  </a:ext>
                </a:extLst>
              </p:cNvPr>
              <p:cNvSpPr/>
              <p:nvPr/>
            </p:nvSpPr>
            <p:spPr>
              <a:xfrm>
                <a:off x="-772160" y="3815817"/>
                <a:ext cx="108000" cy="108000"/>
              </a:xfrm>
              <a:prstGeom prst="flowChartConnector">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j-lt"/>
                </a:endParaRPr>
              </a:p>
            </p:txBody>
          </p:sp>
          <p:sp>
            <p:nvSpPr>
              <p:cNvPr id="59" name="フローチャート: 結合子 58">
                <a:extLst>
                  <a:ext uri="{FF2B5EF4-FFF2-40B4-BE49-F238E27FC236}">
                    <a16:creationId xmlns:a16="http://schemas.microsoft.com/office/drawing/2014/main" id="{7C1B6F35-1001-4070-9EE9-036B66F8C2B2}"/>
                  </a:ext>
                </a:extLst>
              </p:cNvPr>
              <p:cNvSpPr/>
              <p:nvPr/>
            </p:nvSpPr>
            <p:spPr>
              <a:xfrm>
                <a:off x="-979683" y="4085456"/>
                <a:ext cx="108000" cy="108000"/>
              </a:xfrm>
              <a:prstGeom prst="flowChartConnector">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j-lt"/>
                </a:endParaRPr>
              </a:p>
            </p:txBody>
          </p:sp>
          <p:sp>
            <p:nvSpPr>
              <p:cNvPr id="60" name="フローチャート: 結合子 59">
                <a:extLst>
                  <a:ext uri="{FF2B5EF4-FFF2-40B4-BE49-F238E27FC236}">
                    <a16:creationId xmlns:a16="http://schemas.microsoft.com/office/drawing/2014/main" id="{00A6C695-AEC3-4EC2-B7C0-81D88294650D}"/>
                  </a:ext>
                </a:extLst>
              </p:cNvPr>
              <p:cNvSpPr/>
              <p:nvPr/>
            </p:nvSpPr>
            <p:spPr>
              <a:xfrm>
                <a:off x="-611202" y="4191758"/>
                <a:ext cx="108000" cy="108000"/>
              </a:xfrm>
              <a:prstGeom prst="flowChartConnector">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j-lt"/>
                </a:endParaRPr>
              </a:p>
            </p:txBody>
          </p:sp>
          <p:sp>
            <p:nvSpPr>
              <p:cNvPr id="61" name="フローチャート: 結合子 60">
                <a:extLst>
                  <a:ext uri="{FF2B5EF4-FFF2-40B4-BE49-F238E27FC236}">
                    <a16:creationId xmlns:a16="http://schemas.microsoft.com/office/drawing/2014/main" id="{EFADF6FF-D0E9-4A55-BDA5-CF42E6737834}"/>
                  </a:ext>
                </a:extLst>
              </p:cNvPr>
              <p:cNvSpPr/>
              <p:nvPr/>
            </p:nvSpPr>
            <p:spPr>
              <a:xfrm>
                <a:off x="-328080" y="3984145"/>
                <a:ext cx="108000" cy="108000"/>
              </a:xfrm>
              <a:prstGeom prst="flowChartConnector">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j-lt"/>
                </a:endParaRPr>
              </a:p>
            </p:txBody>
          </p:sp>
          <p:sp>
            <p:nvSpPr>
              <p:cNvPr id="62" name="フローチャート: 結合子 61">
                <a:extLst>
                  <a:ext uri="{FF2B5EF4-FFF2-40B4-BE49-F238E27FC236}">
                    <a16:creationId xmlns:a16="http://schemas.microsoft.com/office/drawing/2014/main" id="{3FC6EE2B-7FE1-43F1-8071-8B3430805DE1}"/>
                  </a:ext>
                </a:extLst>
              </p:cNvPr>
              <p:cNvSpPr/>
              <p:nvPr/>
            </p:nvSpPr>
            <p:spPr>
              <a:xfrm>
                <a:off x="-979683" y="3528430"/>
                <a:ext cx="108000" cy="108000"/>
              </a:xfrm>
              <a:prstGeom prst="flowChartConnector">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mj-lt"/>
                </a:endParaRPr>
              </a:p>
            </p:txBody>
          </p:sp>
          <p:sp>
            <p:nvSpPr>
              <p:cNvPr id="64" name="フローチャート: 結合子 63">
                <a:extLst>
                  <a:ext uri="{FF2B5EF4-FFF2-40B4-BE49-F238E27FC236}">
                    <a16:creationId xmlns:a16="http://schemas.microsoft.com/office/drawing/2014/main" id="{5E5C4E68-D2C9-4F1F-A8AE-713C5C401395}"/>
                  </a:ext>
                </a:extLst>
              </p:cNvPr>
              <p:cNvSpPr/>
              <p:nvPr/>
            </p:nvSpPr>
            <p:spPr>
              <a:xfrm>
                <a:off x="-1188751" y="3864086"/>
                <a:ext cx="108000" cy="108000"/>
              </a:xfrm>
              <a:prstGeom prst="flowChartConnector">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mj-lt"/>
                </a:endParaRPr>
              </a:p>
            </p:txBody>
          </p:sp>
          <p:cxnSp>
            <p:nvCxnSpPr>
              <p:cNvPr id="66" name="直線コネクタ 65">
                <a:extLst>
                  <a:ext uri="{FF2B5EF4-FFF2-40B4-BE49-F238E27FC236}">
                    <a16:creationId xmlns:a16="http://schemas.microsoft.com/office/drawing/2014/main" id="{08E950CD-0592-4B01-B421-9702D46C4A30}"/>
                  </a:ext>
                </a:extLst>
              </p:cNvPr>
              <p:cNvCxnSpPr>
                <a:cxnSpLocks/>
                <a:stCxn id="62" idx="3"/>
                <a:endCxn id="64" idx="0"/>
              </p:cNvCxnSpPr>
              <p:nvPr/>
            </p:nvCxnSpPr>
            <p:spPr>
              <a:xfrm flipH="1">
                <a:off x="-1134751" y="3620614"/>
                <a:ext cx="170884" cy="24347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69" name="直線コネクタ 68">
                <a:extLst>
                  <a:ext uri="{FF2B5EF4-FFF2-40B4-BE49-F238E27FC236}">
                    <a16:creationId xmlns:a16="http://schemas.microsoft.com/office/drawing/2014/main" id="{9B60096C-DAE5-4F93-AD49-3144FE37E331}"/>
                  </a:ext>
                </a:extLst>
              </p:cNvPr>
              <p:cNvCxnSpPr>
                <a:cxnSpLocks/>
                <a:stCxn id="57" idx="1"/>
                <a:endCxn id="64" idx="7"/>
              </p:cNvCxnSpPr>
              <p:nvPr/>
            </p:nvCxnSpPr>
            <p:spPr>
              <a:xfrm flipH="1">
                <a:off x="-1096567" y="3831633"/>
                <a:ext cx="340223" cy="48269"/>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72" name="直線コネクタ 71">
                <a:extLst>
                  <a:ext uri="{FF2B5EF4-FFF2-40B4-BE49-F238E27FC236}">
                    <a16:creationId xmlns:a16="http://schemas.microsoft.com/office/drawing/2014/main" id="{24E06153-D9C3-41E7-B143-4AE72D4A5CF5}"/>
                  </a:ext>
                </a:extLst>
              </p:cNvPr>
              <p:cNvCxnSpPr>
                <a:cxnSpLocks/>
                <a:stCxn id="57" idx="0"/>
                <a:endCxn id="62" idx="7"/>
              </p:cNvCxnSpPr>
              <p:nvPr/>
            </p:nvCxnSpPr>
            <p:spPr>
              <a:xfrm flipH="1" flipV="1">
                <a:off x="-887499" y="3544246"/>
                <a:ext cx="169339" cy="27157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75" name="直線コネクタ 74">
                <a:extLst>
                  <a:ext uri="{FF2B5EF4-FFF2-40B4-BE49-F238E27FC236}">
                    <a16:creationId xmlns:a16="http://schemas.microsoft.com/office/drawing/2014/main" id="{F1FC49A6-5AEA-4C2D-AC9B-788F2D5212B9}"/>
                  </a:ext>
                </a:extLst>
              </p:cNvPr>
              <p:cNvCxnSpPr>
                <a:cxnSpLocks/>
                <a:stCxn id="61" idx="2"/>
                <a:endCxn id="57" idx="0"/>
              </p:cNvCxnSpPr>
              <p:nvPr/>
            </p:nvCxnSpPr>
            <p:spPr>
              <a:xfrm flipH="1" flipV="1">
                <a:off x="-718160" y="3815817"/>
                <a:ext cx="390080" cy="222328"/>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82" name="直線コネクタ 81">
                <a:extLst>
                  <a:ext uri="{FF2B5EF4-FFF2-40B4-BE49-F238E27FC236}">
                    <a16:creationId xmlns:a16="http://schemas.microsoft.com/office/drawing/2014/main" id="{D7EFFEB1-0EE2-4C11-8584-ED5B0780917F}"/>
                  </a:ext>
                </a:extLst>
              </p:cNvPr>
              <p:cNvCxnSpPr>
                <a:cxnSpLocks/>
                <a:stCxn id="60" idx="7"/>
                <a:endCxn id="61" idx="0"/>
              </p:cNvCxnSpPr>
              <p:nvPr/>
            </p:nvCxnSpPr>
            <p:spPr>
              <a:xfrm flipV="1">
                <a:off x="-519018" y="3984145"/>
                <a:ext cx="244938" cy="223429"/>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88" name="直線コネクタ 87">
                <a:extLst>
                  <a:ext uri="{FF2B5EF4-FFF2-40B4-BE49-F238E27FC236}">
                    <a16:creationId xmlns:a16="http://schemas.microsoft.com/office/drawing/2014/main" id="{3BDCA393-99D9-4A80-8111-75797344EF2A}"/>
                  </a:ext>
                </a:extLst>
              </p:cNvPr>
              <p:cNvCxnSpPr>
                <a:cxnSpLocks/>
                <a:stCxn id="60" idx="2"/>
                <a:endCxn id="59" idx="6"/>
              </p:cNvCxnSpPr>
              <p:nvPr/>
            </p:nvCxnSpPr>
            <p:spPr>
              <a:xfrm flipH="1" flipV="1">
                <a:off x="-871683" y="4139456"/>
                <a:ext cx="260481" cy="10630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93" name="直線コネクタ 92">
                <a:extLst>
                  <a:ext uri="{FF2B5EF4-FFF2-40B4-BE49-F238E27FC236}">
                    <a16:creationId xmlns:a16="http://schemas.microsoft.com/office/drawing/2014/main" id="{75D852F7-E058-44E3-99CC-348C961FB550}"/>
                  </a:ext>
                </a:extLst>
              </p:cNvPr>
              <p:cNvCxnSpPr>
                <a:cxnSpLocks/>
                <a:stCxn id="59" idx="1"/>
                <a:endCxn id="64" idx="5"/>
              </p:cNvCxnSpPr>
              <p:nvPr/>
            </p:nvCxnSpPr>
            <p:spPr>
              <a:xfrm flipH="1" flipV="1">
                <a:off x="-1096567" y="3956270"/>
                <a:ext cx="132700" cy="14500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97" name="直線コネクタ 96">
                <a:extLst>
                  <a:ext uri="{FF2B5EF4-FFF2-40B4-BE49-F238E27FC236}">
                    <a16:creationId xmlns:a16="http://schemas.microsoft.com/office/drawing/2014/main" id="{2E6DA255-8500-4F76-8B7F-6F2C6AE7635D}"/>
                  </a:ext>
                </a:extLst>
              </p:cNvPr>
              <p:cNvCxnSpPr>
                <a:cxnSpLocks/>
                <a:stCxn id="60" idx="1"/>
                <a:endCxn id="57" idx="5"/>
              </p:cNvCxnSpPr>
              <p:nvPr/>
            </p:nvCxnSpPr>
            <p:spPr>
              <a:xfrm flipH="1" flipV="1">
                <a:off x="-679976" y="3908001"/>
                <a:ext cx="84590" cy="2995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01" name="直線コネクタ 100">
                <a:extLst>
                  <a:ext uri="{FF2B5EF4-FFF2-40B4-BE49-F238E27FC236}">
                    <a16:creationId xmlns:a16="http://schemas.microsoft.com/office/drawing/2014/main" id="{79548707-F573-4DA0-AAE6-A0C8F42F5E77}"/>
                  </a:ext>
                </a:extLst>
              </p:cNvPr>
              <p:cNvCxnSpPr>
                <a:cxnSpLocks/>
                <a:stCxn id="57" idx="3"/>
                <a:endCxn id="59" idx="7"/>
              </p:cNvCxnSpPr>
              <p:nvPr/>
            </p:nvCxnSpPr>
            <p:spPr>
              <a:xfrm flipH="1">
                <a:off x="-887499" y="3908001"/>
                <a:ext cx="131155" cy="19327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05" name="直線コネクタ 104">
                <a:extLst>
                  <a:ext uri="{FF2B5EF4-FFF2-40B4-BE49-F238E27FC236}">
                    <a16:creationId xmlns:a16="http://schemas.microsoft.com/office/drawing/2014/main" id="{4FDDFEE5-9760-4465-80B9-C8B30E981663}"/>
                  </a:ext>
                </a:extLst>
              </p:cNvPr>
              <p:cNvCxnSpPr>
                <a:cxnSpLocks/>
                <a:stCxn id="61" idx="2"/>
                <a:endCxn id="62" idx="0"/>
              </p:cNvCxnSpPr>
              <p:nvPr/>
            </p:nvCxnSpPr>
            <p:spPr>
              <a:xfrm flipH="1" flipV="1">
                <a:off x="-925683" y="3528430"/>
                <a:ext cx="597603" cy="50971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11" name="フローチャート: 結合子 110">
                <a:extLst>
                  <a:ext uri="{FF2B5EF4-FFF2-40B4-BE49-F238E27FC236}">
                    <a16:creationId xmlns:a16="http://schemas.microsoft.com/office/drawing/2014/main" id="{79956B6E-4A11-419B-8B0C-C1A218BF0B3E}"/>
                  </a:ext>
                </a:extLst>
              </p:cNvPr>
              <p:cNvSpPr/>
              <p:nvPr/>
            </p:nvSpPr>
            <p:spPr>
              <a:xfrm>
                <a:off x="-829432" y="4352254"/>
                <a:ext cx="108000" cy="108000"/>
              </a:xfrm>
              <a:prstGeom prst="flowChartConnector">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j-lt"/>
                </a:endParaRPr>
              </a:p>
            </p:txBody>
          </p:sp>
          <p:sp>
            <p:nvSpPr>
              <p:cNvPr id="112" name="フローチャート: 結合子 111">
                <a:extLst>
                  <a:ext uri="{FF2B5EF4-FFF2-40B4-BE49-F238E27FC236}">
                    <a16:creationId xmlns:a16="http://schemas.microsoft.com/office/drawing/2014/main" id="{EA3C40FB-8840-48A3-804C-DD2BCF90181A}"/>
                  </a:ext>
                </a:extLst>
              </p:cNvPr>
              <p:cNvSpPr/>
              <p:nvPr/>
            </p:nvSpPr>
            <p:spPr>
              <a:xfrm>
                <a:off x="-1193977" y="4139456"/>
                <a:ext cx="108000" cy="108000"/>
              </a:xfrm>
              <a:prstGeom prst="flowChartConnector">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mj-lt"/>
                </a:endParaRPr>
              </a:p>
            </p:txBody>
          </p:sp>
          <p:sp>
            <p:nvSpPr>
              <p:cNvPr id="113" name="フローチャート: 結合子 112">
                <a:extLst>
                  <a:ext uri="{FF2B5EF4-FFF2-40B4-BE49-F238E27FC236}">
                    <a16:creationId xmlns:a16="http://schemas.microsoft.com/office/drawing/2014/main" id="{16B09606-7F96-458D-A065-40E8FC14BE64}"/>
                  </a:ext>
                </a:extLst>
              </p:cNvPr>
              <p:cNvSpPr/>
              <p:nvPr/>
            </p:nvSpPr>
            <p:spPr>
              <a:xfrm>
                <a:off x="-1227531" y="3556595"/>
                <a:ext cx="108000" cy="108000"/>
              </a:xfrm>
              <a:prstGeom prst="flowChartConnector">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j-lt"/>
                </a:endParaRPr>
              </a:p>
            </p:txBody>
          </p:sp>
          <p:cxnSp>
            <p:nvCxnSpPr>
              <p:cNvPr id="114" name="直線コネクタ 113">
                <a:extLst>
                  <a:ext uri="{FF2B5EF4-FFF2-40B4-BE49-F238E27FC236}">
                    <a16:creationId xmlns:a16="http://schemas.microsoft.com/office/drawing/2014/main" id="{19955B12-4DD7-42B9-8030-AAA15B16D044}"/>
                  </a:ext>
                </a:extLst>
              </p:cNvPr>
              <p:cNvCxnSpPr>
                <a:cxnSpLocks/>
                <a:stCxn id="112" idx="0"/>
                <a:endCxn id="64" idx="2"/>
              </p:cNvCxnSpPr>
              <p:nvPr/>
            </p:nvCxnSpPr>
            <p:spPr>
              <a:xfrm flipH="1" flipV="1">
                <a:off x="-1188751" y="3918086"/>
                <a:ext cx="48774" cy="22137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8" name="直線コネクタ 117">
                <a:extLst>
                  <a:ext uri="{FF2B5EF4-FFF2-40B4-BE49-F238E27FC236}">
                    <a16:creationId xmlns:a16="http://schemas.microsoft.com/office/drawing/2014/main" id="{3DA81EE6-910B-4144-93D1-BB919EBDAC79}"/>
                  </a:ext>
                </a:extLst>
              </p:cNvPr>
              <p:cNvCxnSpPr>
                <a:cxnSpLocks/>
                <a:stCxn id="111" idx="2"/>
                <a:endCxn id="112" idx="7"/>
              </p:cNvCxnSpPr>
              <p:nvPr/>
            </p:nvCxnSpPr>
            <p:spPr>
              <a:xfrm flipH="1" flipV="1">
                <a:off x="-1101793" y="4155272"/>
                <a:ext cx="272361" cy="25098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2" name="直線コネクタ 121">
                <a:extLst>
                  <a:ext uri="{FF2B5EF4-FFF2-40B4-BE49-F238E27FC236}">
                    <a16:creationId xmlns:a16="http://schemas.microsoft.com/office/drawing/2014/main" id="{4BBA2958-5557-4932-81C9-FAF69D28C549}"/>
                  </a:ext>
                </a:extLst>
              </p:cNvPr>
              <p:cNvCxnSpPr>
                <a:cxnSpLocks/>
                <a:stCxn id="59" idx="1"/>
                <a:endCxn id="112" idx="6"/>
              </p:cNvCxnSpPr>
              <p:nvPr/>
            </p:nvCxnSpPr>
            <p:spPr>
              <a:xfrm flipH="1">
                <a:off x="-1085977" y="4101272"/>
                <a:ext cx="122110" cy="9218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5" name="直線コネクタ 124">
                <a:extLst>
                  <a:ext uri="{FF2B5EF4-FFF2-40B4-BE49-F238E27FC236}">
                    <a16:creationId xmlns:a16="http://schemas.microsoft.com/office/drawing/2014/main" id="{77DF80C1-DAE2-4090-B8BB-45213E7461EE}"/>
                  </a:ext>
                </a:extLst>
              </p:cNvPr>
              <p:cNvCxnSpPr>
                <a:cxnSpLocks/>
                <a:stCxn id="59" idx="0"/>
                <a:endCxn id="111" idx="2"/>
              </p:cNvCxnSpPr>
              <p:nvPr/>
            </p:nvCxnSpPr>
            <p:spPr>
              <a:xfrm>
                <a:off x="-925683" y="4085456"/>
                <a:ext cx="96251" cy="320798"/>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8" name="直線コネクタ 127">
                <a:extLst>
                  <a:ext uri="{FF2B5EF4-FFF2-40B4-BE49-F238E27FC236}">
                    <a16:creationId xmlns:a16="http://schemas.microsoft.com/office/drawing/2014/main" id="{1DF18A38-895A-4BC0-A532-FE9AE68E31AC}"/>
                  </a:ext>
                </a:extLst>
              </p:cNvPr>
              <p:cNvCxnSpPr>
                <a:cxnSpLocks/>
                <a:stCxn id="111" idx="7"/>
                <a:endCxn id="60" idx="2"/>
              </p:cNvCxnSpPr>
              <p:nvPr/>
            </p:nvCxnSpPr>
            <p:spPr>
              <a:xfrm flipV="1">
                <a:off x="-737248" y="4245758"/>
                <a:ext cx="126046" cy="12231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3" name="直線コネクタ 132">
                <a:extLst>
                  <a:ext uri="{FF2B5EF4-FFF2-40B4-BE49-F238E27FC236}">
                    <a16:creationId xmlns:a16="http://schemas.microsoft.com/office/drawing/2014/main" id="{446F4756-D3CA-457B-A8F0-33095E228A38}"/>
                  </a:ext>
                </a:extLst>
              </p:cNvPr>
              <p:cNvCxnSpPr>
                <a:cxnSpLocks/>
                <a:stCxn id="62" idx="0"/>
                <a:endCxn id="59" idx="0"/>
              </p:cNvCxnSpPr>
              <p:nvPr/>
            </p:nvCxnSpPr>
            <p:spPr>
              <a:xfrm>
                <a:off x="-925683" y="3528430"/>
                <a:ext cx="0" cy="55702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6" name="直線コネクタ 135">
                <a:extLst>
                  <a:ext uri="{FF2B5EF4-FFF2-40B4-BE49-F238E27FC236}">
                    <a16:creationId xmlns:a16="http://schemas.microsoft.com/office/drawing/2014/main" id="{8C6FF36E-155A-40AB-A8AD-26AF5DD8BE76}"/>
                  </a:ext>
                </a:extLst>
              </p:cNvPr>
              <p:cNvCxnSpPr>
                <a:cxnSpLocks/>
                <a:stCxn id="113" idx="5"/>
                <a:endCxn id="59" idx="0"/>
              </p:cNvCxnSpPr>
              <p:nvPr/>
            </p:nvCxnSpPr>
            <p:spPr>
              <a:xfrm>
                <a:off x="-1135347" y="3648779"/>
                <a:ext cx="209664" cy="436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9" name="直線コネクタ 138">
                <a:extLst>
                  <a:ext uri="{FF2B5EF4-FFF2-40B4-BE49-F238E27FC236}">
                    <a16:creationId xmlns:a16="http://schemas.microsoft.com/office/drawing/2014/main" id="{C7F92085-7682-4D0F-8A11-B9CD54CA6533}"/>
                  </a:ext>
                </a:extLst>
              </p:cNvPr>
              <p:cNvCxnSpPr>
                <a:cxnSpLocks/>
                <a:stCxn id="113" idx="0"/>
                <a:endCxn id="64" idx="1"/>
              </p:cNvCxnSpPr>
              <p:nvPr/>
            </p:nvCxnSpPr>
            <p:spPr>
              <a:xfrm>
                <a:off x="-1173531" y="3556595"/>
                <a:ext cx="596" cy="32330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42" name="直線コネクタ 141">
                <a:extLst>
                  <a:ext uri="{FF2B5EF4-FFF2-40B4-BE49-F238E27FC236}">
                    <a16:creationId xmlns:a16="http://schemas.microsoft.com/office/drawing/2014/main" id="{317AC678-B4DE-451A-8C1D-7D61CBFA2640}"/>
                  </a:ext>
                </a:extLst>
              </p:cNvPr>
              <p:cNvCxnSpPr>
                <a:cxnSpLocks/>
                <a:stCxn id="113" idx="7"/>
                <a:endCxn id="62" idx="0"/>
              </p:cNvCxnSpPr>
              <p:nvPr/>
            </p:nvCxnSpPr>
            <p:spPr>
              <a:xfrm flipV="1">
                <a:off x="-1135347" y="3528430"/>
                <a:ext cx="209664" cy="4398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45" name="直線コネクタ 144">
                <a:extLst>
                  <a:ext uri="{FF2B5EF4-FFF2-40B4-BE49-F238E27FC236}">
                    <a16:creationId xmlns:a16="http://schemas.microsoft.com/office/drawing/2014/main" id="{A3107752-8DD7-431F-A415-CD36534265CC}"/>
                  </a:ext>
                </a:extLst>
              </p:cNvPr>
              <p:cNvCxnSpPr>
                <a:cxnSpLocks/>
                <a:stCxn id="59" idx="6"/>
                <a:endCxn id="61" idx="3"/>
              </p:cNvCxnSpPr>
              <p:nvPr/>
            </p:nvCxnSpPr>
            <p:spPr>
              <a:xfrm flipV="1">
                <a:off x="-871683" y="4076329"/>
                <a:ext cx="559419" cy="6312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48" name="直線コネクタ 147">
                <a:extLst>
                  <a:ext uri="{FF2B5EF4-FFF2-40B4-BE49-F238E27FC236}">
                    <a16:creationId xmlns:a16="http://schemas.microsoft.com/office/drawing/2014/main" id="{287B0792-2DDB-4B21-82F1-D66F291B2067}"/>
                  </a:ext>
                </a:extLst>
              </p:cNvPr>
              <p:cNvCxnSpPr>
                <a:cxnSpLocks/>
                <a:stCxn id="64" idx="6"/>
                <a:endCxn id="61" idx="1"/>
              </p:cNvCxnSpPr>
              <p:nvPr/>
            </p:nvCxnSpPr>
            <p:spPr>
              <a:xfrm>
                <a:off x="-1080751" y="3918086"/>
                <a:ext cx="768487" cy="8187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51" name="直線コネクタ 150">
                <a:extLst>
                  <a:ext uri="{FF2B5EF4-FFF2-40B4-BE49-F238E27FC236}">
                    <a16:creationId xmlns:a16="http://schemas.microsoft.com/office/drawing/2014/main" id="{AB494D27-74B8-4B7D-BB05-05B976B0C35A}"/>
                  </a:ext>
                </a:extLst>
              </p:cNvPr>
              <p:cNvCxnSpPr>
                <a:cxnSpLocks/>
                <a:stCxn id="111" idx="0"/>
                <a:endCxn id="57" idx="3"/>
              </p:cNvCxnSpPr>
              <p:nvPr/>
            </p:nvCxnSpPr>
            <p:spPr>
              <a:xfrm flipV="1">
                <a:off x="-775432" y="3908001"/>
                <a:ext cx="19088" cy="44425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54" name="直線コネクタ 153">
                <a:extLst>
                  <a:ext uri="{FF2B5EF4-FFF2-40B4-BE49-F238E27FC236}">
                    <a16:creationId xmlns:a16="http://schemas.microsoft.com/office/drawing/2014/main" id="{BBA59CA8-ACB5-4F6F-A183-6D61E5F82B14}"/>
                  </a:ext>
                </a:extLst>
              </p:cNvPr>
              <p:cNvCxnSpPr>
                <a:cxnSpLocks/>
                <a:stCxn id="111" idx="0"/>
                <a:endCxn id="62" idx="6"/>
              </p:cNvCxnSpPr>
              <p:nvPr/>
            </p:nvCxnSpPr>
            <p:spPr>
              <a:xfrm flipH="1" flipV="1">
                <a:off x="-871683" y="3582430"/>
                <a:ext cx="96251" cy="76982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57" name="直線コネクタ 156">
                <a:extLst>
                  <a:ext uri="{FF2B5EF4-FFF2-40B4-BE49-F238E27FC236}">
                    <a16:creationId xmlns:a16="http://schemas.microsoft.com/office/drawing/2014/main" id="{DC964023-23DA-446D-8535-6128ED96C573}"/>
                  </a:ext>
                </a:extLst>
              </p:cNvPr>
              <p:cNvCxnSpPr>
                <a:cxnSpLocks/>
                <a:stCxn id="112" idx="0"/>
                <a:endCxn id="62" idx="7"/>
              </p:cNvCxnSpPr>
              <p:nvPr/>
            </p:nvCxnSpPr>
            <p:spPr>
              <a:xfrm flipV="1">
                <a:off x="-1139977" y="3544246"/>
                <a:ext cx="252478" cy="59521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1" name="直線コネクタ 160">
                <a:extLst>
                  <a:ext uri="{FF2B5EF4-FFF2-40B4-BE49-F238E27FC236}">
                    <a16:creationId xmlns:a16="http://schemas.microsoft.com/office/drawing/2014/main" id="{6DF417C4-B4A6-4311-A25A-2A879EF73370}"/>
                  </a:ext>
                </a:extLst>
              </p:cNvPr>
              <p:cNvCxnSpPr>
                <a:cxnSpLocks/>
                <a:stCxn id="113" idx="6"/>
                <a:endCxn id="57" idx="2"/>
              </p:cNvCxnSpPr>
              <p:nvPr/>
            </p:nvCxnSpPr>
            <p:spPr>
              <a:xfrm>
                <a:off x="-1119531" y="3610595"/>
                <a:ext cx="347371" cy="2592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64" name="フローチャート: 結合子 163">
                <a:extLst>
                  <a:ext uri="{FF2B5EF4-FFF2-40B4-BE49-F238E27FC236}">
                    <a16:creationId xmlns:a16="http://schemas.microsoft.com/office/drawing/2014/main" id="{B6809DCA-D380-45AB-918A-705B12E70D94}"/>
                  </a:ext>
                </a:extLst>
              </p:cNvPr>
              <p:cNvSpPr/>
              <p:nvPr/>
            </p:nvSpPr>
            <p:spPr>
              <a:xfrm>
                <a:off x="-411069" y="3580084"/>
                <a:ext cx="108000" cy="108000"/>
              </a:xfrm>
              <a:prstGeom prst="flowChartConnector">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mj-lt"/>
                </a:endParaRPr>
              </a:p>
            </p:txBody>
          </p:sp>
          <p:cxnSp>
            <p:nvCxnSpPr>
              <p:cNvPr id="165" name="直線コネクタ 164">
                <a:extLst>
                  <a:ext uri="{FF2B5EF4-FFF2-40B4-BE49-F238E27FC236}">
                    <a16:creationId xmlns:a16="http://schemas.microsoft.com/office/drawing/2014/main" id="{BAF23220-E408-47D4-9908-54A2B44354B3}"/>
                  </a:ext>
                </a:extLst>
              </p:cNvPr>
              <p:cNvCxnSpPr>
                <a:cxnSpLocks/>
                <a:stCxn id="61" idx="4"/>
                <a:endCxn id="164" idx="4"/>
              </p:cNvCxnSpPr>
              <p:nvPr/>
            </p:nvCxnSpPr>
            <p:spPr>
              <a:xfrm flipH="1" flipV="1">
                <a:off x="-357069" y="3688084"/>
                <a:ext cx="82989" cy="40406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1" name="直線コネクタ 170">
                <a:extLst>
                  <a:ext uri="{FF2B5EF4-FFF2-40B4-BE49-F238E27FC236}">
                    <a16:creationId xmlns:a16="http://schemas.microsoft.com/office/drawing/2014/main" id="{2F7F602E-01CF-4278-93A0-A1D1896AD367}"/>
                  </a:ext>
                </a:extLst>
              </p:cNvPr>
              <p:cNvCxnSpPr>
                <a:cxnSpLocks/>
                <a:stCxn id="57" idx="7"/>
                <a:endCxn id="164" idx="2"/>
              </p:cNvCxnSpPr>
              <p:nvPr/>
            </p:nvCxnSpPr>
            <p:spPr>
              <a:xfrm flipV="1">
                <a:off x="-679976" y="3634084"/>
                <a:ext cx="268907" cy="197549"/>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4" name="直線コネクタ 173">
                <a:extLst>
                  <a:ext uri="{FF2B5EF4-FFF2-40B4-BE49-F238E27FC236}">
                    <a16:creationId xmlns:a16="http://schemas.microsoft.com/office/drawing/2014/main" id="{54B5BB8E-B98B-4F6C-8DB8-1D8732B3732A}"/>
                  </a:ext>
                </a:extLst>
              </p:cNvPr>
              <p:cNvCxnSpPr>
                <a:cxnSpLocks/>
                <a:stCxn id="62" idx="6"/>
                <a:endCxn id="164" idx="0"/>
              </p:cNvCxnSpPr>
              <p:nvPr/>
            </p:nvCxnSpPr>
            <p:spPr>
              <a:xfrm flipV="1">
                <a:off x="-871683" y="3580084"/>
                <a:ext cx="514614" cy="234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7" name="直線コネクタ 176">
                <a:extLst>
                  <a:ext uri="{FF2B5EF4-FFF2-40B4-BE49-F238E27FC236}">
                    <a16:creationId xmlns:a16="http://schemas.microsoft.com/office/drawing/2014/main" id="{2632FB63-BEDF-4589-9B2B-332194707E9C}"/>
                  </a:ext>
                </a:extLst>
              </p:cNvPr>
              <p:cNvCxnSpPr>
                <a:cxnSpLocks/>
                <a:stCxn id="64" idx="7"/>
                <a:endCxn id="164" idx="1"/>
              </p:cNvCxnSpPr>
              <p:nvPr/>
            </p:nvCxnSpPr>
            <p:spPr>
              <a:xfrm flipV="1">
                <a:off x="-1096567" y="3595900"/>
                <a:ext cx="701314" cy="28400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sp>
          <p:nvSpPr>
            <p:cNvPr id="182" name="矢印: 右 181">
              <a:extLst>
                <a:ext uri="{FF2B5EF4-FFF2-40B4-BE49-F238E27FC236}">
                  <a16:creationId xmlns:a16="http://schemas.microsoft.com/office/drawing/2014/main" id="{BE4B452E-B5E8-4625-B5EA-60453219FCE0}"/>
                </a:ext>
              </a:extLst>
            </p:cNvPr>
            <p:cNvSpPr/>
            <p:nvPr/>
          </p:nvSpPr>
          <p:spPr>
            <a:xfrm rot="5400000">
              <a:off x="10062125" y="3655971"/>
              <a:ext cx="336051" cy="484632"/>
            </a:xfrm>
            <a:prstGeom prst="rightArrow">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j-lt"/>
              </a:endParaRPr>
            </a:p>
          </p:txBody>
        </p:sp>
        <p:sp>
          <p:nvSpPr>
            <p:cNvPr id="183" name="矢印: 右 182">
              <a:extLst>
                <a:ext uri="{FF2B5EF4-FFF2-40B4-BE49-F238E27FC236}">
                  <a16:creationId xmlns:a16="http://schemas.microsoft.com/office/drawing/2014/main" id="{7A8FD95D-8CF4-4C7E-A9F0-E20A935F6642}"/>
                </a:ext>
              </a:extLst>
            </p:cNvPr>
            <p:cNvSpPr/>
            <p:nvPr/>
          </p:nvSpPr>
          <p:spPr>
            <a:xfrm rot="5400000">
              <a:off x="10089944" y="4857018"/>
              <a:ext cx="407328" cy="484632"/>
            </a:xfrm>
            <a:prstGeom prst="rightArrow">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j-lt"/>
              </a:endParaRPr>
            </a:p>
          </p:txBody>
        </p:sp>
        <p:grpSp>
          <p:nvGrpSpPr>
            <p:cNvPr id="89" name="グループ化 88">
              <a:extLst>
                <a:ext uri="{FF2B5EF4-FFF2-40B4-BE49-F238E27FC236}">
                  <a16:creationId xmlns:a16="http://schemas.microsoft.com/office/drawing/2014/main" id="{A5049371-7D58-4A94-A3A5-B3405F788318}"/>
                </a:ext>
              </a:extLst>
            </p:cNvPr>
            <p:cNvGrpSpPr/>
            <p:nvPr/>
          </p:nvGrpSpPr>
          <p:grpSpPr>
            <a:xfrm>
              <a:off x="10604373" y="5695514"/>
              <a:ext cx="502598" cy="523685"/>
              <a:chOff x="-1100929" y="3159233"/>
              <a:chExt cx="1487009" cy="1216152"/>
            </a:xfrm>
            <a:solidFill>
              <a:schemeClr val="accent5">
                <a:lumMod val="75000"/>
              </a:schemeClr>
            </a:solidFill>
          </p:grpSpPr>
          <p:sp>
            <p:nvSpPr>
              <p:cNvPr id="90" name="矢印: 左カーブ 89">
                <a:extLst>
                  <a:ext uri="{FF2B5EF4-FFF2-40B4-BE49-F238E27FC236}">
                    <a16:creationId xmlns:a16="http://schemas.microsoft.com/office/drawing/2014/main" id="{73BD197D-B7A2-4D61-88CC-81D4F11A9F3B}"/>
                  </a:ext>
                </a:extLst>
              </p:cNvPr>
              <p:cNvSpPr/>
              <p:nvPr/>
            </p:nvSpPr>
            <p:spPr>
              <a:xfrm>
                <a:off x="-345440" y="3159233"/>
                <a:ext cx="731520" cy="1216152"/>
              </a:xfrm>
              <a:prstGeom prst="curvedLeftArrow">
                <a:avLst/>
              </a:prstGeom>
              <a:gr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latin typeface="+mj-lt"/>
                </a:endParaRPr>
              </a:p>
            </p:txBody>
          </p:sp>
          <p:sp>
            <p:nvSpPr>
              <p:cNvPr id="91" name="矢印: 左カーブ 90">
                <a:extLst>
                  <a:ext uri="{FF2B5EF4-FFF2-40B4-BE49-F238E27FC236}">
                    <a16:creationId xmlns:a16="http://schemas.microsoft.com/office/drawing/2014/main" id="{B729C50B-91C6-4F27-972A-8729319CF87D}"/>
                  </a:ext>
                </a:extLst>
              </p:cNvPr>
              <p:cNvSpPr/>
              <p:nvPr/>
            </p:nvSpPr>
            <p:spPr>
              <a:xfrm rot="10800000">
                <a:off x="-1100929" y="3159233"/>
                <a:ext cx="731520" cy="1216152"/>
              </a:xfrm>
              <a:prstGeom prst="curvedLeftArrow">
                <a:avLst/>
              </a:prstGeom>
              <a:gr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latin typeface="+mj-lt"/>
                </a:endParaRPr>
              </a:p>
            </p:txBody>
          </p:sp>
        </p:grpSp>
        <p:sp>
          <p:nvSpPr>
            <p:cNvPr id="3" name="正方形/長方形 2">
              <a:extLst>
                <a:ext uri="{FF2B5EF4-FFF2-40B4-BE49-F238E27FC236}">
                  <a16:creationId xmlns:a16="http://schemas.microsoft.com/office/drawing/2014/main" id="{FB7C189A-6E1F-4571-B3C5-913B74C27C9E}"/>
                </a:ext>
              </a:extLst>
            </p:cNvPr>
            <p:cNvSpPr/>
            <p:nvPr/>
          </p:nvSpPr>
          <p:spPr>
            <a:xfrm>
              <a:off x="2746795" y="2049355"/>
              <a:ext cx="5868565" cy="4231848"/>
            </a:xfrm>
            <a:prstGeom prst="rect">
              <a:avLst/>
            </a:prstGeom>
            <a:noFill/>
            <a:ln w="127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latin typeface="+mj-lt"/>
              </a:endParaRPr>
            </a:p>
          </p:txBody>
        </p:sp>
        <p:sp>
          <p:nvSpPr>
            <p:cNvPr id="95" name="正方形/長方形 94">
              <a:extLst>
                <a:ext uri="{FF2B5EF4-FFF2-40B4-BE49-F238E27FC236}">
                  <a16:creationId xmlns:a16="http://schemas.microsoft.com/office/drawing/2014/main" id="{C432BA39-59C8-43A4-A415-20125CF4E8BD}"/>
                </a:ext>
              </a:extLst>
            </p:cNvPr>
            <p:cNvSpPr/>
            <p:nvPr/>
          </p:nvSpPr>
          <p:spPr>
            <a:xfrm>
              <a:off x="3675168" y="4058032"/>
              <a:ext cx="900000" cy="831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a:solidFill>
                    <a:srgbClr val="020673"/>
                  </a:solidFill>
                  <a:latin typeface="+mj-lt"/>
                  <a:ea typeface="Meiryo UI" panose="020B0604030504040204" pitchFamily="50" charset="-128"/>
                </a:rPr>
                <a:t>半</a:t>
              </a:r>
              <a:r>
                <a:rPr kumimoji="1" lang="ja-JP" altLang="en-US" sz="1200" b="1">
                  <a:solidFill>
                    <a:srgbClr val="020673"/>
                  </a:solidFill>
                  <a:latin typeface="+mj-lt"/>
                  <a:ea typeface="Meiryo UI" panose="020B0604030504040204" pitchFamily="50" charset="-128"/>
                </a:rPr>
                <a:t>構造化</a:t>
              </a:r>
              <a:endParaRPr kumimoji="1" lang="en-US" altLang="ja-JP" sz="1200" b="1">
                <a:solidFill>
                  <a:srgbClr val="020673"/>
                </a:solidFill>
                <a:latin typeface="+mj-lt"/>
                <a:ea typeface="Meiryo UI" panose="020B0604030504040204" pitchFamily="50" charset="-128"/>
              </a:endParaRPr>
            </a:p>
            <a:p>
              <a:pPr algn="ctr"/>
              <a:r>
                <a:rPr kumimoji="1" lang="ja-JP" altLang="en-US" sz="1200" b="1">
                  <a:solidFill>
                    <a:srgbClr val="020673"/>
                  </a:solidFill>
                  <a:latin typeface="+mj-lt"/>
                  <a:ea typeface="Meiryo UI" panose="020B0604030504040204" pitchFamily="50" charset="-128"/>
                </a:rPr>
                <a:t>データ</a:t>
              </a:r>
            </a:p>
          </p:txBody>
        </p:sp>
        <p:grpSp>
          <p:nvGrpSpPr>
            <p:cNvPr id="94" name="グループ化 93">
              <a:extLst>
                <a:ext uri="{FF2B5EF4-FFF2-40B4-BE49-F238E27FC236}">
                  <a16:creationId xmlns:a16="http://schemas.microsoft.com/office/drawing/2014/main" id="{CAA36878-FB01-457A-9066-5B3A1DDE80BA}"/>
                </a:ext>
              </a:extLst>
            </p:cNvPr>
            <p:cNvGrpSpPr/>
            <p:nvPr/>
          </p:nvGrpSpPr>
          <p:grpSpPr>
            <a:xfrm>
              <a:off x="9185781" y="2185313"/>
              <a:ext cx="2197278" cy="686990"/>
              <a:chOff x="3610816" y="1225461"/>
              <a:chExt cx="1392152" cy="861349"/>
            </a:xfrm>
            <a:solidFill>
              <a:srgbClr val="2F5697"/>
            </a:solidFill>
          </p:grpSpPr>
          <p:sp>
            <p:nvSpPr>
              <p:cNvPr id="96" name="四角形: 角を丸くする 95">
                <a:extLst>
                  <a:ext uri="{FF2B5EF4-FFF2-40B4-BE49-F238E27FC236}">
                    <a16:creationId xmlns:a16="http://schemas.microsoft.com/office/drawing/2014/main" id="{0E37913D-1E58-4A1B-A632-1D0104619363}"/>
                  </a:ext>
                </a:extLst>
              </p:cNvPr>
              <p:cNvSpPr/>
              <p:nvPr/>
            </p:nvSpPr>
            <p:spPr>
              <a:xfrm>
                <a:off x="3610816" y="1225461"/>
                <a:ext cx="1392152" cy="861349"/>
              </a:xfrm>
              <a:prstGeom prst="roundRect">
                <a:avLst>
                  <a:gd name="adj" fmla="val 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ja-JP" altLang="en-US"/>
              </a:p>
            </p:txBody>
          </p:sp>
          <p:sp>
            <p:nvSpPr>
              <p:cNvPr id="98" name="四角形: 角を丸くする 8">
                <a:extLst>
                  <a:ext uri="{FF2B5EF4-FFF2-40B4-BE49-F238E27FC236}">
                    <a16:creationId xmlns:a16="http://schemas.microsoft.com/office/drawing/2014/main" id="{374BDF7F-6047-4EE3-BAE7-C093D8B43360}"/>
                  </a:ext>
                </a:extLst>
              </p:cNvPr>
              <p:cNvSpPr txBox="1"/>
              <p:nvPr/>
            </p:nvSpPr>
            <p:spPr>
              <a:xfrm>
                <a:off x="3652864" y="1267509"/>
                <a:ext cx="1308056" cy="77725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ja-JP" altLang="en-US" sz="1400" kern="1200">
                    <a:solidFill>
                      <a:schemeClr val="bg1"/>
                    </a:solidFill>
                    <a:latin typeface="+mj-lt"/>
                    <a:ea typeface="Meiryo UI" pitchFamily="50" charset="-128"/>
                    <a:cs typeface="Meiryo UI" pitchFamily="50" charset="-128"/>
                  </a:rPr>
                  <a:t>データ可視化</a:t>
                </a:r>
                <a:br>
                  <a:rPr kumimoji="1" lang="en-US" altLang="ja-JP" sz="1400" kern="1200">
                    <a:solidFill>
                      <a:schemeClr val="bg1"/>
                    </a:solidFill>
                    <a:latin typeface="+mj-lt"/>
                    <a:ea typeface="Meiryo UI" pitchFamily="50" charset="-128"/>
                    <a:cs typeface="Meiryo UI" pitchFamily="50" charset="-128"/>
                  </a:rPr>
                </a:br>
                <a:r>
                  <a:rPr kumimoji="1" lang="ja-JP" altLang="en-US" sz="1400" kern="1200">
                    <a:solidFill>
                      <a:schemeClr val="bg1"/>
                    </a:solidFill>
                    <a:latin typeface="+mj-lt"/>
                    <a:ea typeface="Meiryo UI" pitchFamily="50" charset="-128"/>
                    <a:cs typeface="Meiryo UI" pitchFamily="50" charset="-128"/>
                  </a:rPr>
                  <a:t>データ分析</a:t>
                </a:r>
                <a:endParaRPr kumimoji="1" lang="en-US" altLang="ja-JP" sz="1400" kern="1200">
                  <a:solidFill>
                    <a:schemeClr val="bg1"/>
                  </a:solidFill>
                  <a:latin typeface="+mj-lt"/>
                  <a:ea typeface="Meiryo UI" pitchFamily="50" charset="-128"/>
                  <a:cs typeface="Meiryo UI" pitchFamily="50" charset="-128"/>
                </a:endParaRPr>
              </a:p>
            </p:txBody>
          </p:sp>
        </p:grpSp>
        <p:grpSp>
          <p:nvGrpSpPr>
            <p:cNvPr id="99" name="グループ化 98">
              <a:extLst>
                <a:ext uri="{FF2B5EF4-FFF2-40B4-BE49-F238E27FC236}">
                  <a16:creationId xmlns:a16="http://schemas.microsoft.com/office/drawing/2014/main" id="{6E6A52B1-340F-4A34-89D6-CE85039186D6}"/>
                </a:ext>
              </a:extLst>
            </p:cNvPr>
            <p:cNvGrpSpPr/>
            <p:nvPr/>
          </p:nvGrpSpPr>
          <p:grpSpPr>
            <a:xfrm>
              <a:off x="9203603" y="3255052"/>
              <a:ext cx="2161593" cy="506204"/>
              <a:chOff x="5439016" y="1309157"/>
              <a:chExt cx="1424008" cy="777653"/>
            </a:xfrm>
            <a:solidFill>
              <a:srgbClr val="2F5697"/>
            </a:solidFill>
          </p:grpSpPr>
          <p:sp>
            <p:nvSpPr>
              <p:cNvPr id="100" name="四角形: 角を丸くする 99">
                <a:extLst>
                  <a:ext uri="{FF2B5EF4-FFF2-40B4-BE49-F238E27FC236}">
                    <a16:creationId xmlns:a16="http://schemas.microsoft.com/office/drawing/2014/main" id="{1D7020F6-53E4-4F49-9B14-EE680D2B6CE1}"/>
                  </a:ext>
                </a:extLst>
              </p:cNvPr>
              <p:cNvSpPr/>
              <p:nvPr/>
            </p:nvSpPr>
            <p:spPr>
              <a:xfrm>
                <a:off x="5439016" y="1309157"/>
                <a:ext cx="1424008" cy="777653"/>
              </a:xfrm>
              <a:prstGeom prst="roundRect">
                <a:avLst>
                  <a:gd name="adj" fmla="val 5018"/>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ja-JP" altLang="en-US"/>
              </a:p>
            </p:txBody>
          </p:sp>
          <p:sp>
            <p:nvSpPr>
              <p:cNvPr id="102" name="四角形: 角を丸くする 10">
                <a:extLst>
                  <a:ext uri="{FF2B5EF4-FFF2-40B4-BE49-F238E27FC236}">
                    <a16:creationId xmlns:a16="http://schemas.microsoft.com/office/drawing/2014/main" id="{6FE824D0-B958-4DE3-BC54-66A84FA7CB0B}"/>
                  </a:ext>
                </a:extLst>
              </p:cNvPr>
              <p:cNvSpPr txBox="1"/>
              <p:nvPr/>
            </p:nvSpPr>
            <p:spPr>
              <a:xfrm>
                <a:off x="5481064" y="1409523"/>
                <a:ext cx="1308056" cy="63523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ja-JP" altLang="en-US" sz="1400" kern="1200">
                    <a:solidFill>
                      <a:schemeClr val="bg1"/>
                    </a:solidFill>
                    <a:latin typeface="+mj-lt"/>
                    <a:ea typeface="Meiryo UI" pitchFamily="50" charset="-128"/>
                    <a:cs typeface="Meiryo UI" pitchFamily="50" charset="-128"/>
                  </a:rPr>
                  <a:t>特徴量エンジニアリング</a:t>
                </a:r>
                <a:endParaRPr kumimoji="1" lang="en-US" altLang="ja-JP" sz="1400" kern="1200">
                  <a:solidFill>
                    <a:schemeClr val="bg1"/>
                  </a:solidFill>
                  <a:latin typeface="+mj-lt"/>
                  <a:ea typeface="Meiryo UI" pitchFamily="50" charset="-128"/>
                  <a:cs typeface="Meiryo UI" pitchFamily="50" charset="-128"/>
                </a:endParaRPr>
              </a:p>
            </p:txBody>
          </p:sp>
        </p:grpSp>
        <p:sp>
          <p:nvSpPr>
            <p:cNvPr id="103" name="矢印: 右 102">
              <a:extLst>
                <a:ext uri="{FF2B5EF4-FFF2-40B4-BE49-F238E27FC236}">
                  <a16:creationId xmlns:a16="http://schemas.microsoft.com/office/drawing/2014/main" id="{6EB1C6F0-CE28-498A-BA13-BA1481D12A4A}"/>
                </a:ext>
              </a:extLst>
            </p:cNvPr>
            <p:cNvSpPr/>
            <p:nvPr/>
          </p:nvSpPr>
          <p:spPr>
            <a:xfrm rot="5400000">
              <a:off x="10032890" y="2844710"/>
              <a:ext cx="336051" cy="484632"/>
            </a:xfrm>
            <a:prstGeom prst="rightArrow">
              <a:avLst/>
            </a:prstGeom>
            <a:gradFill>
              <a:gsLst>
                <a:gs pos="53000">
                  <a:srgbClr val="160976"/>
                </a:gs>
                <a:gs pos="84000">
                  <a:srgbClr val="010673"/>
                </a:gs>
                <a:gs pos="0">
                  <a:srgbClr val="4F127F">
                    <a:alpha val="90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j-lt"/>
              </a:endParaRPr>
            </a:p>
          </p:txBody>
        </p:sp>
        <p:sp>
          <p:nvSpPr>
            <p:cNvPr id="104" name="円柱 103">
              <a:extLst>
                <a:ext uri="{FF2B5EF4-FFF2-40B4-BE49-F238E27FC236}">
                  <a16:creationId xmlns:a16="http://schemas.microsoft.com/office/drawing/2014/main" id="{4EDE85AB-F3D5-4DAF-884F-6309B28BB132}"/>
                </a:ext>
              </a:extLst>
            </p:cNvPr>
            <p:cNvSpPr/>
            <p:nvPr/>
          </p:nvSpPr>
          <p:spPr>
            <a:xfrm>
              <a:off x="7095384" y="2594510"/>
              <a:ext cx="1260000" cy="941563"/>
            </a:xfrm>
            <a:prstGeom prst="can">
              <a:avLst>
                <a:gd name="adj" fmla="val 26141"/>
              </a:avLst>
            </a:prstGeom>
            <a:solidFill>
              <a:schemeClr val="accent1">
                <a:lumMod val="40000"/>
                <a:lumOff val="60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latin typeface="+mj-lt"/>
              </a:endParaRPr>
            </a:p>
          </p:txBody>
        </p:sp>
        <p:sp>
          <p:nvSpPr>
            <p:cNvPr id="106" name="円柱 105">
              <a:extLst>
                <a:ext uri="{FF2B5EF4-FFF2-40B4-BE49-F238E27FC236}">
                  <a16:creationId xmlns:a16="http://schemas.microsoft.com/office/drawing/2014/main" id="{F6587C11-BA2E-4606-87E4-5FD5BB4C727C}"/>
                </a:ext>
              </a:extLst>
            </p:cNvPr>
            <p:cNvSpPr/>
            <p:nvPr/>
          </p:nvSpPr>
          <p:spPr>
            <a:xfrm>
              <a:off x="7095384" y="3847657"/>
              <a:ext cx="1260000" cy="941563"/>
            </a:xfrm>
            <a:prstGeom prst="can">
              <a:avLst>
                <a:gd name="adj" fmla="val 26141"/>
              </a:avLst>
            </a:prstGeom>
            <a:solidFill>
              <a:schemeClr val="accent1">
                <a:lumMod val="40000"/>
                <a:lumOff val="60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latin typeface="+mj-lt"/>
              </a:endParaRPr>
            </a:p>
          </p:txBody>
        </p:sp>
        <p:sp>
          <p:nvSpPr>
            <p:cNvPr id="107" name="円柱 106">
              <a:extLst>
                <a:ext uri="{FF2B5EF4-FFF2-40B4-BE49-F238E27FC236}">
                  <a16:creationId xmlns:a16="http://schemas.microsoft.com/office/drawing/2014/main" id="{7266E38A-50C7-4DFC-9BEE-E5904B0B82BA}"/>
                </a:ext>
              </a:extLst>
            </p:cNvPr>
            <p:cNvSpPr/>
            <p:nvPr/>
          </p:nvSpPr>
          <p:spPr>
            <a:xfrm>
              <a:off x="7095384" y="5086875"/>
              <a:ext cx="1260000" cy="941563"/>
            </a:xfrm>
            <a:prstGeom prst="can">
              <a:avLst>
                <a:gd name="adj" fmla="val 26141"/>
              </a:avLst>
            </a:prstGeom>
            <a:solidFill>
              <a:schemeClr val="accent1">
                <a:lumMod val="40000"/>
                <a:lumOff val="60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latin typeface="+mj-lt"/>
              </a:endParaRPr>
            </a:p>
          </p:txBody>
        </p:sp>
        <p:sp>
          <p:nvSpPr>
            <p:cNvPr id="108" name="テキスト ボックス 107">
              <a:extLst>
                <a:ext uri="{FF2B5EF4-FFF2-40B4-BE49-F238E27FC236}">
                  <a16:creationId xmlns:a16="http://schemas.microsoft.com/office/drawing/2014/main" id="{3B0F56E0-940E-4CD3-A6E3-AD4D5B20F803}"/>
                </a:ext>
              </a:extLst>
            </p:cNvPr>
            <p:cNvSpPr txBox="1"/>
            <p:nvPr/>
          </p:nvSpPr>
          <p:spPr>
            <a:xfrm>
              <a:off x="7143102" y="2247206"/>
              <a:ext cx="1162768" cy="359263"/>
            </a:xfrm>
            <a:prstGeom prst="rect">
              <a:avLst/>
            </a:prstGeom>
            <a:noFill/>
          </p:spPr>
          <p:txBody>
            <a:bodyPr wrap="square" rtlCol="0">
              <a:spAutoFit/>
            </a:bodyPr>
            <a:lstStyle/>
            <a:p>
              <a:pPr algn="ctr"/>
              <a:r>
                <a:rPr kumimoji="1" lang="ja-JP" altLang="en-US" sz="1200" b="1">
                  <a:latin typeface="+mj-lt"/>
                  <a:ea typeface="Meiryo UI" panose="020B0604030504040204" pitchFamily="50" charset="-128"/>
                </a:rPr>
                <a:t>データマート</a:t>
              </a:r>
            </a:p>
          </p:txBody>
        </p:sp>
        <p:cxnSp>
          <p:nvCxnSpPr>
            <p:cNvPr id="20" name="直線矢印コネクタ 19">
              <a:extLst>
                <a:ext uri="{FF2B5EF4-FFF2-40B4-BE49-F238E27FC236}">
                  <a16:creationId xmlns:a16="http://schemas.microsoft.com/office/drawing/2014/main" id="{9F477D6C-6229-4134-9D2A-983482572316}"/>
                </a:ext>
              </a:extLst>
            </p:cNvPr>
            <p:cNvCxnSpPr>
              <a:cxnSpLocks/>
              <a:stCxn id="25" idx="4"/>
              <a:endCxn id="104" idx="2"/>
            </p:cNvCxnSpPr>
            <p:nvPr/>
          </p:nvCxnSpPr>
          <p:spPr>
            <a:xfrm flipV="1">
              <a:off x="6557207" y="3065292"/>
              <a:ext cx="538177" cy="1253146"/>
            </a:xfrm>
            <a:prstGeom prst="bentConnector3">
              <a:avLst>
                <a:gd name="adj1" fmla="val 50000"/>
              </a:avLst>
            </a:prstGeom>
            <a:ln w="19050">
              <a:solidFill>
                <a:srgbClr val="020673"/>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9">
              <a:extLst>
                <a:ext uri="{FF2B5EF4-FFF2-40B4-BE49-F238E27FC236}">
                  <a16:creationId xmlns:a16="http://schemas.microsoft.com/office/drawing/2014/main" id="{A3B802BB-E87C-4049-AF9D-D80C01773706}"/>
                </a:ext>
              </a:extLst>
            </p:cNvPr>
            <p:cNvCxnSpPr>
              <a:cxnSpLocks/>
              <a:stCxn id="25" idx="4"/>
              <a:endCxn id="106" idx="2"/>
            </p:cNvCxnSpPr>
            <p:nvPr/>
          </p:nvCxnSpPr>
          <p:spPr>
            <a:xfrm>
              <a:off x="6557207" y="4318438"/>
              <a:ext cx="538177" cy="1"/>
            </a:xfrm>
            <a:prstGeom prst="bentConnector3">
              <a:avLst>
                <a:gd name="adj1" fmla="val 50000"/>
              </a:avLst>
            </a:prstGeom>
            <a:ln w="19050">
              <a:solidFill>
                <a:srgbClr val="020673"/>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9">
              <a:extLst>
                <a:ext uri="{FF2B5EF4-FFF2-40B4-BE49-F238E27FC236}">
                  <a16:creationId xmlns:a16="http://schemas.microsoft.com/office/drawing/2014/main" id="{073B7F9A-0DE2-4238-9E8A-A04E16608378}"/>
                </a:ext>
              </a:extLst>
            </p:cNvPr>
            <p:cNvCxnSpPr>
              <a:cxnSpLocks/>
              <a:stCxn id="25" idx="4"/>
              <a:endCxn id="107" idx="2"/>
            </p:cNvCxnSpPr>
            <p:nvPr/>
          </p:nvCxnSpPr>
          <p:spPr>
            <a:xfrm>
              <a:off x="6557207" y="4318438"/>
              <a:ext cx="538177" cy="1239219"/>
            </a:xfrm>
            <a:prstGeom prst="bentConnector3">
              <a:avLst>
                <a:gd name="adj1" fmla="val 50000"/>
              </a:avLst>
            </a:prstGeom>
            <a:ln w="19050">
              <a:solidFill>
                <a:srgbClr val="020673"/>
              </a:solidFill>
              <a:tailEnd type="triangle"/>
            </a:ln>
          </p:spPr>
          <p:style>
            <a:lnRef idx="1">
              <a:schemeClr val="accent1"/>
            </a:lnRef>
            <a:fillRef idx="0">
              <a:schemeClr val="accent1"/>
            </a:fillRef>
            <a:effectRef idx="0">
              <a:schemeClr val="accent1"/>
            </a:effectRef>
            <a:fontRef idx="minor">
              <a:schemeClr val="tx1"/>
            </a:fontRef>
          </p:style>
        </p:cxnSp>
        <p:sp>
          <p:nvSpPr>
            <p:cNvPr id="127" name="正方形/長方形 126">
              <a:extLst>
                <a:ext uri="{FF2B5EF4-FFF2-40B4-BE49-F238E27FC236}">
                  <a16:creationId xmlns:a16="http://schemas.microsoft.com/office/drawing/2014/main" id="{C1C0E1F1-AFC4-4E86-9D17-627603895026}"/>
                </a:ext>
              </a:extLst>
            </p:cNvPr>
            <p:cNvSpPr/>
            <p:nvPr/>
          </p:nvSpPr>
          <p:spPr>
            <a:xfrm>
              <a:off x="7286739" y="2904390"/>
              <a:ext cx="900000" cy="524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rgbClr val="020673"/>
                  </a:solidFill>
                  <a:latin typeface="+mj-lt"/>
                  <a:ea typeface="Meiryo UI" panose="020B0604030504040204" pitchFamily="50" charset="-128"/>
                </a:rPr>
                <a:t>分析用データ</a:t>
              </a:r>
            </a:p>
          </p:txBody>
        </p:sp>
        <p:sp>
          <p:nvSpPr>
            <p:cNvPr id="129" name="正方形/長方形 128">
              <a:extLst>
                <a:ext uri="{FF2B5EF4-FFF2-40B4-BE49-F238E27FC236}">
                  <a16:creationId xmlns:a16="http://schemas.microsoft.com/office/drawing/2014/main" id="{C8E1A13B-670E-44C1-8D1B-5A9E11D7B0DC}"/>
                </a:ext>
              </a:extLst>
            </p:cNvPr>
            <p:cNvSpPr/>
            <p:nvPr/>
          </p:nvSpPr>
          <p:spPr>
            <a:xfrm>
              <a:off x="7286739" y="4152562"/>
              <a:ext cx="900000" cy="524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rgbClr val="020673"/>
                  </a:solidFill>
                  <a:latin typeface="+mj-lt"/>
                  <a:ea typeface="Meiryo UI" panose="020B0604030504040204" pitchFamily="50" charset="-128"/>
                </a:rPr>
                <a:t>分析用データ</a:t>
              </a:r>
            </a:p>
          </p:txBody>
        </p:sp>
        <p:sp>
          <p:nvSpPr>
            <p:cNvPr id="130" name="正方形/長方形 129">
              <a:extLst>
                <a:ext uri="{FF2B5EF4-FFF2-40B4-BE49-F238E27FC236}">
                  <a16:creationId xmlns:a16="http://schemas.microsoft.com/office/drawing/2014/main" id="{A57DF509-AE59-4684-B13F-8A3657AC6A86}"/>
                </a:ext>
              </a:extLst>
            </p:cNvPr>
            <p:cNvSpPr/>
            <p:nvPr/>
          </p:nvSpPr>
          <p:spPr>
            <a:xfrm>
              <a:off x="7286739" y="5379781"/>
              <a:ext cx="900000" cy="524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rgbClr val="020673"/>
                  </a:solidFill>
                  <a:latin typeface="+mj-lt"/>
                  <a:ea typeface="Meiryo UI" panose="020B0604030504040204" pitchFamily="50" charset="-128"/>
                </a:rPr>
                <a:t>分析用データ</a:t>
              </a:r>
            </a:p>
          </p:txBody>
        </p:sp>
        <p:cxnSp>
          <p:nvCxnSpPr>
            <p:cNvPr id="74" name="直線矢印コネクタ 73">
              <a:extLst>
                <a:ext uri="{FF2B5EF4-FFF2-40B4-BE49-F238E27FC236}">
                  <a16:creationId xmlns:a16="http://schemas.microsoft.com/office/drawing/2014/main" id="{AE73F8B3-AE65-48EA-9762-19CE9BEE8794}"/>
                </a:ext>
              </a:extLst>
            </p:cNvPr>
            <p:cNvCxnSpPr>
              <a:cxnSpLocks/>
            </p:cNvCxnSpPr>
            <p:nvPr/>
          </p:nvCxnSpPr>
          <p:spPr>
            <a:xfrm>
              <a:off x="2387591" y="2932846"/>
              <a:ext cx="1111438" cy="1400741"/>
            </a:xfrm>
            <a:prstGeom prst="bentConnector3">
              <a:avLst>
                <a:gd name="adj1" fmla="val 52870"/>
              </a:avLst>
            </a:prstGeom>
            <a:ln w="38100">
              <a:solidFill>
                <a:srgbClr val="020673"/>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73">
              <a:extLst>
                <a:ext uri="{FF2B5EF4-FFF2-40B4-BE49-F238E27FC236}">
                  <a16:creationId xmlns:a16="http://schemas.microsoft.com/office/drawing/2014/main" id="{B4FBEDC7-C0EA-4E4A-9BCF-2C7223CD83EE}"/>
                </a:ext>
              </a:extLst>
            </p:cNvPr>
            <p:cNvCxnSpPr>
              <a:cxnSpLocks/>
            </p:cNvCxnSpPr>
            <p:nvPr/>
          </p:nvCxnSpPr>
          <p:spPr>
            <a:xfrm flipV="1">
              <a:off x="2381092" y="4331911"/>
              <a:ext cx="1126101" cy="1400741"/>
            </a:xfrm>
            <a:prstGeom prst="bentConnector3">
              <a:avLst>
                <a:gd name="adj1" fmla="val 59998"/>
              </a:avLst>
            </a:prstGeom>
            <a:ln w="38100">
              <a:solidFill>
                <a:srgbClr val="020673"/>
              </a:solidFill>
              <a:tailEnd type="triangle"/>
            </a:ln>
          </p:spPr>
          <p:style>
            <a:lnRef idx="1">
              <a:schemeClr val="accent1"/>
            </a:lnRef>
            <a:fillRef idx="0">
              <a:schemeClr val="accent1"/>
            </a:fillRef>
            <a:effectRef idx="0">
              <a:schemeClr val="accent1"/>
            </a:effectRef>
            <a:fontRef idx="minor">
              <a:schemeClr val="tx1"/>
            </a:fontRef>
          </p:style>
        </p:cxnSp>
        <p:sp>
          <p:nvSpPr>
            <p:cNvPr id="138" name="四角形: 角を丸くする 137">
              <a:extLst>
                <a:ext uri="{FF2B5EF4-FFF2-40B4-BE49-F238E27FC236}">
                  <a16:creationId xmlns:a16="http://schemas.microsoft.com/office/drawing/2014/main" id="{5BB37716-8E71-4FB4-A35D-F1A1A8EB7269}"/>
                </a:ext>
              </a:extLst>
            </p:cNvPr>
            <p:cNvSpPr/>
            <p:nvPr/>
          </p:nvSpPr>
          <p:spPr>
            <a:xfrm>
              <a:off x="2818240" y="3429000"/>
              <a:ext cx="420805" cy="1873997"/>
            </a:xfrm>
            <a:prstGeom prst="roundRect">
              <a:avLst>
                <a:gd name="adj" fmla="val 5018"/>
              </a:avLst>
            </a:prstGeom>
            <a:solidFill>
              <a:srgbClr val="2F569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ja-JP" altLang="en-US"/>
            </a:p>
          </p:txBody>
        </p:sp>
        <p:sp>
          <p:nvSpPr>
            <p:cNvPr id="141" name="テキスト ボックス 140">
              <a:extLst>
                <a:ext uri="{FF2B5EF4-FFF2-40B4-BE49-F238E27FC236}">
                  <a16:creationId xmlns:a16="http://schemas.microsoft.com/office/drawing/2014/main" id="{E5C0448B-79BE-4278-BD0A-1C7E8927455D}"/>
                </a:ext>
              </a:extLst>
            </p:cNvPr>
            <p:cNvSpPr txBox="1"/>
            <p:nvPr/>
          </p:nvSpPr>
          <p:spPr>
            <a:xfrm>
              <a:off x="2863122" y="3492207"/>
              <a:ext cx="383951" cy="1880142"/>
            </a:xfrm>
            <a:prstGeom prst="rect">
              <a:avLst/>
            </a:prstGeom>
            <a:noFill/>
          </p:spPr>
          <p:txBody>
            <a:bodyPr vert="eaVert" wrap="square">
              <a:spAutoFit/>
            </a:bodyPr>
            <a:lstStyle/>
            <a:p>
              <a:pPr marL="0" lvl="0" indent="0" algn="ctr" defTabSz="711200">
                <a:lnSpc>
                  <a:spcPct val="90000"/>
                </a:lnSpc>
                <a:spcBef>
                  <a:spcPct val="0"/>
                </a:spcBef>
                <a:spcAft>
                  <a:spcPct val="35000"/>
                </a:spcAft>
                <a:buNone/>
              </a:pPr>
              <a:r>
                <a:rPr kumimoji="1" lang="ja-JP" altLang="en-US" sz="1400" kern="1200">
                  <a:solidFill>
                    <a:schemeClr val="bg1"/>
                  </a:solidFill>
                  <a:latin typeface="+mj-lt"/>
                  <a:ea typeface="Meiryo UI" pitchFamily="50" charset="-128"/>
                  <a:cs typeface="Meiryo UI" pitchFamily="50" charset="-128"/>
                </a:rPr>
                <a:t>データ取り込み</a:t>
              </a:r>
              <a:endParaRPr kumimoji="1" lang="en-US" altLang="ja-JP" sz="1400" kern="1200">
                <a:solidFill>
                  <a:schemeClr val="bg1"/>
                </a:solidFill>
                <a:latin typeface="+mj-lt"/>
                <a:ea typeface="Meiryo UI" pitchFamily="50" charset="-128"/>
                <a:cs typeface="Meiryo UI" pitchFamily="50" charset="-128"/>
              </a:endParaRPr>
            </a:p>
          </p:txBody>
        </p:sp>
      </p:grpSp>
      <p:sp>
        <p:nvSpPr>
          <p:cNvPr id="83" name="正方形/長方形 82">
            <a:extLst>
              <a:ext uri="{FF2B5EF4-FFF2-40B4-BE49-F238E27FC236}">
                <a16:creationId xmlns:a16="http://schemas.microsoft.com/office/drawing/2014/main" id="{DF57535F-FCED-4889-BCF3-123D3B9B0A14}"/>
              </a:ext>
            </a:extLst>
          </p:cNvPr>
          <p:cNvSpPr/>
          <p:nvPr/>
        </p:nvSpPr>
        <p:spPr>
          <a:xfrm>
            <a:off x="604295" y="5654268"/>
            <a:ext cx="3676898" cy="499723"/>
          </a:xfrm>
          <a:prstGeom prst="rect">
            <a:avLst/>
          </a:prstGeom>
          <a:solidFill>
            <a:srgbClr val="0206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j-lt"/>
              </a:rPr>
              <a:t>プラットフォーム設計・構築・運用支援</a:t>
            </a:r>
          </a:p>
        </p:txBody>
      </p:sp>
      <p:sp>
        <p:nvSpPr>
          <p:cNvPr id="144" name="正方形/長方形 143">
            <a:extLst>
              <a:ext uri="{FF2B5EF4-FFF2-40B4-BE49-F238E27FC236}">
                <a16:creationId xmlns:a16="http://schemas.microsoft.com/office/drawing/2014/main" id="{A3756884-B0EC-4E94-AF17-B82014D09210}"/>
              </a:ext>
            </a:extLst>
          </p:cNvPr>
          <p:cNvSpPr/>
          <p:nvPr/>
        </p:nvSpPr>
        <p:spPr>
          <a:xfrm>
            <a:off x="4358435" y="5664021"/>
            <a:ext cx="2736949" cy="489970"/>
          </a:xfrm>
          <a:prstGeom prst="rect">
            <a:avLst/>
          </a:prstGeom>
          <a:solidFill>
            <a:srgbClr val="0206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j-lt"/>
              </a:rPr>
              <a:t>予測</a:t>
            </a:r>
            <a:r>
              <a:rPr kumimoji="1" lang="en-US" altLang="ja-JP" b="1">
                <a:latin typeface="+mj-lt"/>
              </a:rPr>
              <a:t>SaaS(Usee)</a:t>
            </a:r>
            <a:r>
              <a:rPr kumimoji="1" lang="ja-JP" altLang="en-US" b="1">
                <a:latin typeface="+mj-lt"/>
              </a:rPr>
              <a:t>提供</a:t>
            </a:r>
          </a:p>
        </p:txBody>
      </p:sp>
      <p:sp>
        <p:nvSpPr>
          <p:cNvPr id="146" name="正方形/長方形 145">
            <a:extLst>
              <a:ext uri="{FF2B5EF4-FFF2-40B4-BE49-F238E27FC236}">
                <a16:creationId xmlns:a16="http://schemas.microsoft.com/office/drawing/2014/main" id="{10587EBD-CD52-48E7-B89E-3F52E7E5A815}"/>
              </a:ext>
            </a:extLst>
          </p:cNvPr>
          <p:cNvSpPr/>
          <p:nvPr/>
        </p:nvSpPr>
        <p:spPr>
          <a:xfrm>
            <a:off x="7172626" y="5664022"/>
            <a:ext cx="4210433" cy="489970"/>
          </a:xfrm>
          <a:prstGeom prst="rect">
            <a:avLst/>
          </a:prstGeom>
          <a:solidFill>
            <a:srgbClr val="0206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j-lt"/>
              </a:rPr>
              <a:t>データ連携・</a:t>
            </a:r>
            <a:r>
              <a:rPr kumimoji="1" lang="en-US" altLang="ja-JP" b="1">
                <a:latin typeface="+mj-lt"/>
              </a:rPr>
              <a:t>ETL</a:t>
            </a:r>
            <a:r>
              <a:rPr kumimoji="1" lang="ja-JP" altLang="en-US" b="1">
                <a:latin typeface="+mj-lt"/>
              </a:rPr>
              <a:t>・</a:t>
            </a:r>
            <a:r>
              <a:rPr kumimoji="1" lang="en-US" altLang="ja-JP" b="1">
                <a:latin typeface="+mj-lt"/>
              </a:rPr>
              <a:t>AI</a:t>
            </a:r>
            <a:r>
              <a:rPr kumimoji="1" lang="ja-JP" altLang="en-US" b="1">
                <a:latin typeface="+mj-lt"/>
              </a:rPr>
              <a:t>・データ分析・可視化</a:t>
            </a:r>
          </a:p>
        </p:txBody>
      </p:sp>
      <p:sp>
        <p:nvSpPr>
          <p:cNvPr id="84" name="四角形: 角を丸くする 83">
            <a:extLst>
              <a:ext uri="{FF2B5EF4-FFF2-40B4-BE49-F238E27FC236}">
                <a16:creationId xmlns:a16="http://schemas.microsoft.com/office/drawing/2014/main" id="{4F50F4EC-98B3-408C-B408-D86D7764953B}"/>
              </a:ext>
            </a:extLst>
          </p:cNvPr>
          <p:cNvSpPr/>
          <p:nvPr/>
        </p:nvSpPr>
        <p:spPr>
          <a:xfrm>
            <a:off x="523627" y="5277619"/>
            <a:ext cx="10930638" cy="1044321"/>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149" name="テキスト ボックス 148">
            <a:extLst>
              <a:ext uri="{FF2B5EF4-FFF2-40B4-BE49-F238E27FC236}">
                <a16:creationId xmlns:a16="http://schemas.microsoft.com/office/drawing/2014/main" id="{2E437BF6-EAAA-417B-B23D-A3BDF75F5FB8}"/>
              </a:ext>
            </a:extLst>
          </p:cNvPr>
          <p:cNvSpPr txBox="1"/>
          <p:nvPr/>
        </p:nvSpPr>
        <p:spPr>
          <a:xfrm>
            <a:off x="4759029" y="5302865"/>
            <a:ext cx="2679995" cy="307777"/>
          </a:xfrm>
          <a:prstGeom prst="rect">
            <a:avLst/>
          </a:prstGeom>
          <a:noFill/>
        </p:spPr>
        <p:txBody>
          <a:bodyPr wrap="square" rtlCol="0">
            <a:spAutoFit/>
          </a:bodyPr>
          <a:lstStyle/>
          <a:p>
            <a:r>
              <a:rPr kumimoji="1" lang="en-US" altLang="ja-JP" sz="1400" b="1">
                <a:latin typeface="+mj-lt"/>
                <a:ea typeface="Meiryo UI" panose="020B0604030504040204" pitchFamily="50" charset="-128"/>
              </a:rPr>
              <a:t>FPT</a:t>
            </a:r>
            <a:r>
              <a:rPr kumimoji="1" lang="ja-JP" altLang="en-US" sz="1400" b="1">
                <a:latin typeface="+mj-lt"/>
                <a:ea typeface="Meiryo UI" panose="020B0604030504040204" pitchFamily="50" charset="-128"/>
              </a:rPr>
              <a:t>のデータサービス</a:t>
            </a:r>
          </a:p>
        </p:txBody>
      </p:sp>
    </p:spTree>
    <p:extLst>
      <p:ext uri="{BB962C8B-B14F-4D97-AF65-F5344CB8AC3E}">
        <p14:creationId xmlns:p14="http://schemas.microsoft.com/office/powerpoint/2010/main" val="3299653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20" name="Picture 22">
            <a:extLst>
              <a:ext uri="{FF2B5EF4-FFF2-40B4-BE49-F238E27FC236}">
                <a16:creationId xmlns:a16="http://schemas.microsoft.com/office/drawing/2014/main" id="{EA013AB7-A1D3-AA47-ADF0-518F469AD1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84635" y="0"/>
            <a:ext cx="5107365" cy="6858000"/>
          </a:xfrm>
          <a:prstGeom prst="rect">
            <a:avLst/>
          </a:prstGeom>
        </p:spPr>
      </p:pic>
      <p:sp>
        <p:nvSpPr>
          <p:cNvPr id="19" name="テキスト プレースホルダー 1">
            <a:extLst>
              <a:ext uri="{FF2B5EF4-FFF2-40B4-BE49-F238E27FC236}">
                <a16:creationId xmlns:a16="http://schemas.microsoft.com/office/drawing/2014/main" id="{DCFF0EE4-28F3-114C-A6C1-DF39189C3D2C}"/>
              </a:ext>
            </a:extLst>
          </p:cNvPr>
          <p:cNvSpPr txBox="1">
            <a:spLocks/>
          </p:cNvSpPr>
          <p:nvPr/>
        </p:nvSpPr>
        <p:spPr>
          <a:xfrm>
            <a:off x="572953" y="1106606"/>
            <a:ext cx="5749856" cy="46447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accent3"/>
                </a:solidFill>
                <a:latin typeface="Saira"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3"/>
                </a:solidFill>
                <a:latin typeface="Saira"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Clr>
                <a:schemeClr val="bg1">
                  <a:lumMod val="65000"/>
                </a:schemeClr>
              </a:buClr>
              <a:buFont typeface="+mj-lt"/>
              <a:buAutoNum type="arabicPeriod"/>
            </a:pPr>
            <a:endParaRPr kumimoji="1" lang="en-US" altLang="ja-JP" sz="1800">
              <a:solidFill>
                <a:schemeClr val="tx1"/>
              </a:solidFill>
              <a:latin typeface="Meiryo UI" panose="020B0604030504040204" pitchFamily="34" charset="-128"/>
              <a:ea typeface="Meiryo UI" panose="020B0604030504040204" pitchFamily="34" charset="-128"/>
            </a:endParaRPr>
          </a:p>
        </p:txBody>
      </p:sp>
      <p:pic>
        <p:nvPicPr>
          <p:cNvPr id="21" name="Picture 20">
            <a:extLst>
              <a:ext uri="{FF2B5EF4-FFF2-40B4-BE49-F238E27FC236}">
                <a16:creationId xmlns:a16="http://schemas.microsoft.com/office/drawing/2014/main" id="{A82A0F96-1B31-3E40-9218-719E3EA0175F}"/>
              </a:ext>
            </a:extLst>
          </p:cNvPr>
          <p:cNvPicPr>
            <a:picLocks noChangeAspect="1"/>
          </p:cNvPicPr>
          <p:nvPr/>
        </p:nvPicPr>
        <p:blipFill>
          <a:blip r:embed="rId4"/>
          <a:stretch>
            <a:fillRect/>
          </a:stretch>
        </p:blipFill>
        <p:spPr>
          <a:xfrm>
            <a:off x="10875322" y="466413"/>
            <a:ext cx="798934" cy="486623"/>
          </a:xfrm>
          <a:prstGeom prst="rect">
            <a:avLst/>
          </a:prstGeom>
        </p:spPr>
      </p:pic>
      <p:sp>
        <p:nvSpPr>
          <p:cNvPr id="2" name="タイトル 1">
            <a:extLst>
              <a:ext uri="{FF2B5EF4-FFF2-40B4-BE49-F238E27FC236}">
                <a16:creationId xmlns:a16="http://schemas.microsoft.com/office/drawing/2014/main" id="{356BE615-AF8C-432E-8090-69F4BA4A0401}"/>
              </a:ext>
            </a:extLst>
          </p:cNvPr>
          <p:cNvSpPr>
            <a:spLocks noGrp="1"/>
          </p:cNvSpPr>
          <p:nvPr>
            <p:ph type="title"/>
          </p:nvPr>
        </p:nvSpPr>
        <p:spPr/>
        <p:txBody>
          <a:bodyPr>
            <a:normAutofit/>
          </a:bodyPr>
          <a:lstStyle/>
          <a:p>
            <a:r>
              <a:rPr kumimoji="1" lang="ja-JP" altLang="en-US" sz="2800" b="1">
                <a:latin typeface="Meiryo UI" panose="020B0604030504040204" pitchFamily="50" charset="-128"/>
                <a:ea typeface="Meiryo UI" panose="020B0604030504040204" pitchFamily="50" charset="-128"/>
              </a:rPr>
              <a:t>目次</a:t>
            </a:r>
            <a:endParaRPr lang="ja-JP" altLang="en-US"/>
          </a:p>
        </p:txBody>
      </p:sp>
      <p:sp>
        <p:nvSpPr>
          <p:cNvPr id="6" name="フッター プレースホルダー 5">
            <a:extLst>
              <a:ext uri="{FF2B5EF4-FFF2-40B4-BE49-F238E27FC236}">
                <a16:creationId xmlns:a16="http://schemas.microsoft.com/office/drawing/2014/main" id="{00BF0284-C245-42EA-B67B-0A7DF9837D4C}"/>
              </a:ext>
            </a:extLst>
          </p:cNvPr>
          <p:cNvSpPr>
            <a:spLocks noGrp="1"/>
          </p:cNvSpPr>
          <p:nvPr>
            <p:ph type="ftr" sz="quarter" idx="10"/>
          </p:nvPr>
        </p:nvSpPr>
        <p:spPr/>
        <p:txBody>
          <a:bodyPr/>
          <a:lstStyle/>
          <a:p>
            <a:r>
              <a:rPr lang="en-US" altLang="ja-JP"/>
              <a:t>Copyright © 2022 FPT Software All rights reserved.</a:t>
            </a:r>
            <a:endParaRPr kumimoji="1" lang="ja-JP" altLang="en-US"/>
          </a:p>
        </p:txBody>
      </p:sp>
      <p:sp>
        <p:nvSpPr>
          <p:cNvPr id="7" name="スライド番号プレースホルダー 6">
            <a:extLst>
              <a:ext uri="{FF2B5EF4-FFF2-40B4-BE49-F238E27FC236}">
                <a16:creationId xmlns:a16="http://schemas.microsoft.com/office/drawing/2014/main" id="{198A4CF2-2E2E-48C3-9E09-84B4C3C983CE}"/>
              </a:ext>
            </a:extLst>
          </p:cNvPr>
          <p:cNvSpPr>
            <a:spLocks noGrp="1"/>
          </p:cNvSpPr>
          <p:nvPr>
            <p:ph type="sldNum" sz="quarter" idx="11"/>
          </p:nvPr>
        </p:nvSpPr>
        <p:spPr/>
        <p:txBody>
          <a:bodyPr/>
          <a:lstStyle/>
          <a:p>
            <a:fld id="{64426991-36D0-4DC2-898E-6B6E1FAFABE8}" type="slidenum">
              <a:rPr kumimoji="1" lang="ja-JP" altLang="en-US" smtClean="0"/>
              <a:t>8</a:t>
            </a:fld>
            <a:endParaRPr kumimoji="1" lang="ja-JP" altLang="en-US"/>
          </a:p>
        </p:txBody>
      </p:sp>
      <p:sp>
        <p:nvSpPr>
          <p:cNvPr id="3" name="コンテンツ プレースホルダー 2">
            <a:extLst>
              <a:ext uri="{FF2B5EF4-FFF2-40B4-BE49-F238E27FC236}">
                <a16:creationId xmlns:a16="http://schemas.microsoft.com/office/drawing/2014/main" id="{CA84231B-C711-4A8F-BF47-DE140100141C}"/>
              </a:ext>
            </a:extLst>
          </p:cNvPr>
          <p:cNvSpPr>
            <a:spLocks noGrp="1"/>
          </p:cNvSpPr>
          <p:nvPr>
            <p:ph idx="1"/>
          </p:nvPr>
        </p:nvSpPr>
        <p:spPr/>
        <p:txBody>
          <a:bodyPr/>
          <a:lstStyle/>
          <a:p>
            <a:pPr marL="457200" indent="-457200">
              <a:buFont typeface="+mj-lt"/>
              <a:buAutoNum type="arabicPeriod"/>
            </a:pPr>
            <a:r>
              <a:rPr lang="ja-JP" altLang="en-US" sz="2000">
                <a:solidFill>
                  <a:schemeClr val="bg1">
                    <a:lumMod val="75000"/>
                  </a:schemeClr>
                </a:solidFill>
                <a:latin typeface="Meiryo UI" panose="020B0604030504040204" pitchFamily="50" charset="-128"/>
                <a:ea typeface="Meiryo UI" panose="020B0604030504040204" pitchFamily="50" charset="-128"/>
              </a:rPr>
              <a:t>クラウドサービス</a:t>
            </a:r>
            <a:endParaRPr lang="en-US" altLang="ja-JP" sz="2000">
              <a:solidFill>
                <a:schemeClr val="bg1">
                  <a:lumMod val="75000"/>
                </a:schemeClr>
              </a:solidFill>
              <a:latin typeface="Meiryo UI" panose="020B0604030504040204" pitchFamily="50" charset="-128"/>
              <a:ea typeface="Meiryo UI" panose="020B0604030504040204" pitchFamily="50" charset="-128"/>
            </a:endParaRPr>
          </a:p>
          <a:p>
            <a:pPr marL="457200" indent="-457200">
              <a:buFont typeface="+mj-lt"/>
              <a:buAutoNum type="arabicPeriod"/>
            </a:pPr>
            <a:r>
              <a:rPr lang="ja-JP" altLang="en-US" sz="2000">
                <a:solidFill>
                  <a:schemeClr val="bg1">
                    <a:lumMod val="75000"/>
                  </a:schemeClr>
                </a:solidFill>
                <a:latin typeface="Meiryo UI" panose="020B0604030504040204" pitchFamily="50" charset="-128"/>
                <a:ea typeface="Meiryo UI" panose="020B0604030504040204" pitchFamily="50" charset="-128"/>
              </a:rPr>
              <a:t>データ活用サービス</a:t>
            </a:r>
            <a:endParaRPr lang="en-US" altLang="ja-JP" sz="2000">
              <a:solidFill>
                <a:schemeClr val="bg1">
                  <a:lumMod val="75000"/>
                </a:schemeClr>
              </a:solidFill>
              <a:latin typeface="Meiryo UI" panose="020B0604030504040204" pitchFamily="50" charset="-128"/>
              <a:ea typeface="Meiryo UI" panose="020B0604030504040204" pitchFamily="50" charset="-128"/>
            </a:endParaRPr>
          </a:p>
          <a:p>
            <a:pPr marL="457200" indent="-457200">
              <a:buFont typeface="+mj-lt"/>
              <a:buAutoNum type="arabicPeriod"/>
            </a:pPr>
            <a:r>
              <a:rPr kumimoji="1" lang="en-US" altLang="ja-JP" sz="2000">
                <a:latin typeface="Meiryo UI" panose="020B0604030504040204" pitchFamily="34" charset="-128"/>
                <a:ea typeface="Meiryo UI" panose="020B0604030504040204" pitchFamily="34" charset="-128"/>
              </a:rPr>
              <a:t>SaaS</a:t>
            </a:r>
            <a:r>
              <a:rPr lang="ja-JP" altLang="en-US" sz="2000">
                <a:latin typeface="Meiryo UI" panose="020B0604030504040204" pitchFamily="34" charset="-128"/>
                <a:ea typeface="Meiryo UI" panose="020B0604030504040204" pitchFamily="34" charset="-128"/>
              </a:rPr>
              <a:t>提供</a:t>
            </a:r>
            <a:endParaRPr kumimoji="1" lang="en-US" altLang="ja-JP" sz="2000">
              <a:latin typeface="Meiryo UI" panose="020B0604030504040204" pitchFamily="34" charset="-128"/>
              <a:ea typeface="Meiryo UI" panose="020B0604030504040204" pitchFamily="34" charset="-128"/>
            </a:endParaRPr>
          </a:p>
          <a:p>
            <a:pPr marL="457200" indent="-457200">
              <a:buFont typeface="+mj-lt"/>
              <a:buAutoNum type="arabicPeriod"/>
            </a:pPr>
            <a:r>
              <a:rPr kumimoji="1" lang="ja-JP" altLang="en-US" sz="2000">
                <a:solidFill>
                  <a:schemeClr val="bg1">
                    <a:lumMod val="75000"/>
                  </a:schemeClr>
                </a:solidFill>
                <a:latin typeface="Meiryo UI" panose="020B0604030504040204" pitchFamily="34" charset="-128"/>
                <a:ea typeface="Meiryo UI" panose="020B0604030504040204" pitchFamily="34" charset="-128"/>
              </a:rPr>
              <a:t>国内事例のご紹介</a:t>
            </a:r>
            <a:endParaRPr kumimoji="1" lang="en-US" altLang="ja-JP" sz="2000">
              <a:solidFill>
                <a:schemeClr val="bg1">
                  <a:lumMod val="75000"/>
                </a:schemeClr>
              </a:solidFill>
              <a:latin typeface="Meiryo UI" panose="020B0604030504040204" pitchFamily="34" charset="-128"/>
              <a:ea typeface="Meiryo UI" panose="020B0604030504040204" pitchFamily="34" charset="-128"/>
            </a:endParaRPr>
          </a:p>
          <a:p>
            <a:pPr marL="457200" lvl="1" indent="0">
              <a:lnSpc>
                <a:spcPct val="150000"/>
              </a:lnSpc>
              <a:buClr>
                <a:schemeClr val="bg1">
                  <a:lumMod val="65000"/>
                </a:schemeClr>
              </a:buClr>
              <a:buNone/>
            </a:pPr>
            <a:endParaRPr lang="ja-JP" altLang="en-US"/>
          </a:p>
        </p:txBody>
      </p:sp>
    </p:spTree>
    <p:extLst>
      <p:ext uri="{BB962C8B-B14F-4D97-AF65-F5344CB8AC3E}">
        <p14:creationId xmlns:p14="http://schemas.microsoft.com/office/powerpoint/2010/main" val="355990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B1431-5D0D-4962-95E8-3F4EA7C256FB}"/>
              </a:ext>
            </a:extLst>
          </p:cNvPr>
          <p:cNvSpPr>
            <a:spLocks noGrp="1"/>
          </p:cNvSpPr>
          <p:nvPr>
            <p:ph type="title"/>
          </p:nvPr>
        </p:nvSpPr>
        <p:spPr/>
        <p:txBody>
          <a:bodyPr>
            <a:normAutofit/>
          </a:bodyPr>
          <a:lstStyle/>
          <a:p>
            <a:r>
              <a:rPr kumimoji="1" lang="en-US" altLang="ja-JP">
                <a:latin typeface="+mn-ea"/>
                <a:ea typeface="+mn-ea"/>
              </a:rPr>
              <a:t>Usee</a:t>
            </a:r>
            <a:r>
              <a:rPr kumimoji="1" lang="ja-JP" altLang="en-US">
                <a:latin typeface="+mn-ea"/>
                <a:ea typeface="+mn-ea"/>
              </a:rPr>
              <a:t>予測サービス　</a:t>
            </a:r>
            <a:r>
              <a:rPr lang="ja-JP" altLang="en-US" b="0" i="0">
                <a:solidFill>
                  <a:srgbClr val="000000"/>
                </a:solidFill>
                <a:effectLst/>
                <a:latin typeface="Meiryo UI" panose="020B0604030504040204" pitchFamily="50" charset="-128"/>
                <a:ea typeface="Meiryo UI" panose="020B0604030504040204" pitchFamily="50" charset="-128"/>
              </a:rPr>
              <a:t>​</a:t>
            </a:r>
            <a:endParaRPr kumimoji="1" lang="ja-JP" altLang="en-US">
              <a:latin typeface="+mn-ea"/>
              <a:ea typeface="+mn-ea"/>
            </a:endParaRPr>
          </a:p>
        </p:txBody>
      </p:sp>
      <p:sp>
        <p:nvSpPr>
          <p:cNvPr id="36" name="フッター プレースホルダー 35">
            <a:extLst>
              <a:ext uri="{FF2B5EF4-FFF2-40B4-BE49-F238E27FC236}">
                <a16:creationId xmlns:a16="http://schemas.microsoft.com/office/drawing/2014/main" id="{2B276E10-E043-416B-B04E-706512E03545}"/>
              </a:ext>
            </a:extLst>
          </p:cNvPr>
          <p:cNvSpPr>
            <a:spLocks noGrp="1"/>
          </p:cNvSpPr>
          <p:nvPr>
            <p:ph type="ftr" sz="quarter" idx="10"/>
          </p:nvPr>
        </p:nvSpPr>
        <p:spPr/>
        <p:txBody>
          <a:bodyPr/>
          <a:lstStyle/>
          <a:p>
            <a:r>
              <a:rPr lang="en-US" altLang="ja-JP"/>
              <a:t>Copyright © 2022 FPT Software All rights reserved.</a:t>
            </a:r>
            <a:endParaRPr kumimoji="1" lang="ja-JP" altLang="en-US"/>
          </a:p>
        </p:txBody>
      </p:sp>
      <p:sp>
        <p:nvSpPr>
          <p:cNvPr id="37" name="スライド番号プレースホルダー 36">
            <a:extLst>
              <a:ext uri="{FF2B5EF4-FFF2-40B4-BE49-F238E27FC236}">
                <a16:creationId xmlns:a16="http://schemas.microsoft.com/office/drawing/2014/main" id="{3ABCB7D9-7EAF-4CF4-9CDD-6D6CF34EF0AE}"/>
              </a:ext>
            </a:extLst>
          </p:cNvPr>
          <p:cNvSpPr>
            <a:spLocks noGrp="1"/>
          </p:cNvSpPr>
          <p:nvPr>
            <p:ph type="sldNum" sz="quarter" idx="11"/>
          </p:nvPr>
        </p:nvSpPr>
        <p:spPr/>
        <p:txBody>
          <a:bodyPr/>
          <a:lstStyle/>
          <a:p>
            <a:fld id="{64426991-36D0-4DC2-898E-6B6E1FAFABE8}" type="slidenum">
              <a:rPr kumimoji="1" lang="ja-JP" altLang="en-US" smtClean="0"/>
              <a:t>9</a:t>
            </a:fld>
            <a:endParaRPr kumimoji="1" lang="ja-JP" altLang="en-US"/>
          </a:p>
        </p:txBody>
      </p:sp>
      <p:sp>
        <p:nvSpPr>
          <p:cNvPr id="3" name="コンテンツ プレースホルダー 2">
            <a:extLst>
              <a:ext uri="{FF2B5EF4-FFF2-40B4-BE49-F238E27FC236}">
                <a16:creationId xmlns:a16="http://schemas.microsoft.com/office/drawing/2014/main" id="{160B252A-8DEC-4EA1-A66E-B69CE0B19C20}"/>
              </a:ext>
            </a:extLst>
          </p:cNvPr>
          <p:cNvSpPr>
            <a:spLocks noGrp="1"/>
          </p:cNvSpPr>
          <p:nvPr>
            <p:ph idx="1"/>
          </p:nvPr>
        </p:nvSpPr>
        <p:spPr/>
        <p:txBody>
          <a:bodyPr>
            <a:normAutofit/>
          </a:bodyPr>
          <a:lstStyle/>
          <a:p>
            <a:pPr>
              <a:spcBef>
                <a:spcPts val="0"/>
              </a:spcBef>
            </a:pPr>
            <a:r>
              <a:rPr lang="en-US" altLang="ja-JP" sz="2000"/>
              <a:t>Usee</a:t>
            </a:r>
            <a:r>
              <a:rPr lang="ja-JP" altLang="en-US" sz="2000"/>
              <a:t>は、</a:t>
            </a:r>
            <a:r>
              <a:rPr lang="en-US" altLang="ja-JP" sz="2000"/>
              <a:t>FPT</a:t>
            </a:r>
            <a:r>
              <a:rPr lang="ja-JP" altLang="en-US" sz="2000"/>
              <a:t>が自社開発した</a:t>
            </a:r>
            <a:r>
              <a:rPr lang="en-US" altLang="ja-JP" sz="2000"/>
              <a:t>SaaS</a:t>
            </a:r>
            <a:r>
              <a:rPr lang="ja-JP" altLang="en-US" sz="2000"/>
              <a:t>型の自動データ連携・予測モデル探索エンジンです。</a:t>
            </a:r>
          </a:p>
          <a:p>
            <a:pPr>
              <a:spcBef>
                <a:spcPts val="0"/>
              </a:spcBef>
            </a:pPr>
            <a:r>
              <a:rPr lang="ja-JP" altLang="en-US" sz="2000"/>
              <a:t>お客様が保有するデータ、および気象や地域人口などの公共データを元に、最適な予測モデルを自動構築します。</a:t>
            </a:r>
          </a:p>
        </p:txBody>
      </p:sp>
      <p:sp>
        <p:nvSpPr>
          <p:cNvPr id="45" name="Rounded Rectangle 81">
            <a:extLst>
              <a:ext uri="{FF2B5EF4-FFF2-40B4-BE49-F238E27FC236}">
                <a16:creationId xmlns:a16="http://schemas.microsoft.com/office/drawing/2014/main" id="{24D8557D-F98A-47D9-8666-6AEA853C6949}"/>
              </a:ext>
            </a:extLst>
          </p:cNvPr>
          <p:cNvSpPr/>
          <p:nvPr/>
        </p:nvSpPr>
        <p:spPr>
          <a:xfrm>
            <a:off x="221372" y="6052643"/>
            <a:ext cx="11746779" cy="338847"/>
          </a:xfrm>
          <a:prstGeom prst="roundRect">
            <a:avLst>
              <a:gd name="adj" fmla="val 94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r>
              <a:rPr lang="en-US" altLang="ja-JP" sz="1600">
                <a:solidFill>
                  <a:srgbClr val="002060"/>
                </a:solidFill>
                <a:latin typeface="Meiryo UI" panose="020B0604030504040204" pitchFamily="50" charset="-128"/>
                <a:ea typeface="Meiryo UI" panose="020B0604030504040204" pitchFamily="50" charset="-128"/>
              </a:rPr>
              <a:t>※</a:t>
            </a:r>
            <a:r>
              <a:rPr lang="ja-JP" altLang="en-US" sz="1600">
                <a:solidFill>
                  <a:srgbClr val="002060"/>
                </a:solidFill>
                <a:latin typeface="Meiryo UI" panose="020B0604030504040204" pitchFamily="50" charset="-128"/>
                <a:ea typeface="Meiryo UI" panose="020B0604030504040204" pitchFamily="50" charset="-128"/>
              </a:rPr>
              <a:t>経験豊富なデータサイエンスチームによるサポート（解析・提案・実行）サービスもあります</a:t>
            </a:r>
            <a:endParaRPr lang="en-US" altLang="ja-JP" sz="1600">
              <a:solidFill>
                <a:srgbClr val="002060"/>
              </a:solidFill>
              <a:latin typeface="Meiryo UI" panose="020B0604030504040204" pitchFamily="50" charset="-128"/>
              <a:ea typeface="Meiryo UI" panose="020B0604030504040204" pitchFamily="50" charset="-128"/>
            </a:endParaRPr>
          </a:p>
        </p:txBody>
      </p:sp>
      <p:grpSp>
        <p:nvGrpSpPr>
          <p:cNvPr id="50" name="グループ化 49">
            <a:extLst>
              <a:ext uri="{FF2B5EF4-FFF2-40B4-BE49-F238E27FC236}">
                <a16:creationId xmlns:a16="http://schemas.microsoft.com/office/drawing/2014/main" id="{4107142B-6832-4C88-9053-02642B3E8B27}"/>
              </a:ext>
            </a:extLst>
          </p:cNvPr>
          <p:cNvGrpSpPr/>
          <p:nvPr/>
        </p:nvGrpSpPr>
        <p:grpSpPr>
          <a:xfrm>
            <a:off x="219808" y="1650130"/>
            <a:ext cx="11748343" cy="4398190"/>
            <a:chOff x="251838" y="1797521"/>
            <a:chExt cx="11748343" cy="4398190"/>
          </a:xfrm>
        </p:grpSpPr>
        <p:grpSp>
          <p:nvGrpSpPr>
            <p:cNvPr id="48" name="グループ化 47">
              <a:extLst>
                <a:ext uri="{FF2B5EF4-FFF2-40B4-BE49-F238E27FC236}">
                  <a16:creationId xmlns:a16="http://schemas.microsoft.com/office/drawing/2014/main" id="{7508F8D7-A8D9-4D35-9791-FDD6BA5FF2F3}"/>
                </a:ext>
              </a:extLst>
            </p:cNvPr>
            <p:cNvGrpSpPr/>
            <p:nvPr/>
          </p:nvGrpSpPr>
          <p:grpSpPr>
            <a:xfrm>
              <a:off x="251838" y="1797521"/>
              <a:ext cx="11748343" cy="4390259"/>
              <a:chOff x="245768" y="1548055"/>
              <a:chExt cx="11748343" cy="4390259"/>
            </a:xfrm>
          </p:grpSpPr>
          <p:grpSp>
            <p:nvGrpSpPr>
              <p:cNvPr id="9" name="グループ化 8">
                <a:extLst>
                  <a:ext uri="{FF2B5EF4-FFF2-40B4-BE49-F238E27FC236}">
                    <a16:creationId xmlns:a16="http://schemas.microsoft.com/office/drawing/2014/main" id="{3C37CB3D-B6E7-48F8-ABD4-580B7C4B1403}"/>
                  </a:ext>
                </a:extLst>
              </p:cNvPr>
              <p:cNvGrpSpPr/>
              <p:nvPr/>
            </p:nvGrpSpPr>
            <p:grpSpPr>
              <a:xfrm>
                <a:off x="245768" y="1548055"/>
                <a:ext cx="11748343" cy="4385270"/>
                <a:chOff x="247332" y="1515522"/>
                <a:chExt cx="11748343" cy="4385270"/>
              </a:xfrm>
            </p:grpSpPr>
            <p:sp>
              <p:nvSpPr>
                <p:cNvPr id="47" name="Rounded Rectangle 81">
                  <a:extLst>
                    <a:ext uri="{FF2B5EF4-FFF2-40B4-BE49-F238E27FC236}">
                      <a16:creationId xmlns:a16="http://schemas.microsoft.com/office/drawing/2014/main" id="{F1833AC4-70F5-4A77-840C-1358B3296DC7}"/>
                    </a:ext>
                  </a:extLst>
                </p:cNvPr>
                <p:cNvSpPr/>
                <p:nvPr/>
              </p:nvSpPr>
              <p:spPr>
                <a:xfrm>
                  <a:off x="247332" y="1515522"/>
                  <a:ext cx="11748343" cy="4143390"/>
                </a:xfrm>
                <a:prstGeom prst="roundRect">
                  <a:avLst>
                    <a:gd name="adj" fmla="val 13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endParaRPr lang="en-US" altLang="ja-JP" b="1">
                    <a:solidFill>
                      <a:srgbClr val="002060"/>
                    </a:solidFill>
                    <a:latin typeface="Meiryo UI" panose="020B0604030504040204" pitchFamily="50" charset="-128"/>
                    <a:ea typeface="Meiryo UI" panose="020B0604030504040204" pitchFamily="50" charset="-128"/>
                  </a:endParaRPr>
                </a:p>
              </p:txBody>
            </p:sp>
            <p:sp>
              <p:nvSpPr>
                <p:cNvPr id="16" name="Google Shape;2854;p44">
                  <a:extLst>
                    <a:ext uri="{FF2B5EF4-FFF2-40B4-BE49-F238E27FC236}">
                      <a16:creationId xmlns:a16="http://schemas.microsoft.com/office/drawing/2014/main" id="{02308C29-58B8-44E2-9850-E70E8E360E29}"/>
                    </a:ext>
                  </a:extLst>
                </p:cNvPr>
                <p:cNvSpPr/>
                <p:nvPr/>
              </p:nvSpPr>
              <p:spPr>
                <a:xfrm>
                  <a:off x="1638548" y="1975910"/>
                  <a:ext cx="1122331" cy="291872"/>
                </a:xfrm>
                <a:prstGeom prst="rect">
                  <a:avLst/>
                </a:prstGeom>
                <a:solidFill>
                  <a:srgbClr val="2E60A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altLang="en-US" sz="1200">
                      <a:solidFill>
                        <a:schemeClr val="lt1"/>
                      </a:solidFill>
                      <a:latin typeface="+mn-ea"/>
                      <a:cs typeface="Arial"/>
                      <a:sym typeface="Arial"/>
                    </a:rPr>
                    <a:t>外部のデータ</a:t>
                  </a:r>
                  <a:endParaRPr sz="1200">
                    <a:solidFill>
                      <a:schemeClr val="lt1"/>
                    </a:solidFill>
                    <a:latin typeface="+mn-ea"/>
                    <a:cs typeface="Arial"/>
                    <a:sym typeface="Arial"/>
                  </a:endParaRPr>
                </a:p>
              </p:txBody>
            </p:sp>
            <p:sp>
              <p:nvSpPr>
                <p:cNvPr id="17" name="Google Shape;2855;p44">
                  <a:extLst>
                    <a:ext uri="{FF2B5EF4-FFF2-40B4-BE49-F238E27FC236}">
                      <a16:creationId xmlns:a16="http://schemas.microsoft.com/office/drawing/2014/main" id="{6F1497F0-B205-4623-A4C1-E7CFAE008BDB}"/>
                    </a:ext>
                  </a:extLst>
                </p:cNvPr>
                <p:cNvSpPr/>
                <p:nvPr/>
              </p:nvSpPr>
              <p:spPr>
                <a:xfrm>
                  <a:off x="326328" y="1982188"/>
                  <a:ext cx="1122331" cy="293936"/>
                </a:xfrm>
                <a:prstGeom prst="rect">
                  <a:avLst/>
                </a:prstGeom>
                <a:solidFill>
                  <a:srgbClr val="02A1D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altLang="en-US" sz="1200">
                      <a:solidFill>
                        <a:schemeClr val="lt1"/>
                      </a:solidFill>
                      <a:latin typeface="+mn-ea"/>
                      <a:cs typeface="Arial"/>
                      <a:sym typeface="Arial"/>
                    </a:rPr>
                    <a:t>内部のデータ</a:t>
                  </a:r>
                  <a:endParaRPr sz="1200">
                    <a:solidFill>
                      <a:schemeClr val="lt1"/>
                    </a:solidFill>
                    <a:latin typeface="+mn-ea"/>
                    <a:cs typeface="Arial"/>
                    <a:sym typeface="Arial"/>
                  </a:endParaRPr>
                </a:p>
              </p:txBody>
            </p:sp>
            <p:grpSp>
              <p:nvGrpSpPr>
                <p:cNvPr id="8" name="グループ化 7">
                  <a:extLst>
                    <a:ext uri="{FF2B5EF4-FFF2-40B4-BE49-F238E27FC236}">
                      <a16:creationId xmlns:a16="http://schemas.microsoft.com/office/drawing/2014/main" id="{49E3406F-286F-4E96-B2A2-487705464AFA}"/>
                    </a:ext>
                  </a:extLst>
                </p:cNvPr>
                <p:cNvGrpSpPr/>
                <p:nvPr/>
              </p:nvGrpSpPr>
              <p:grpSpPr>
                <a:xfrm>
                  <a:off x="313278" y="2357611"/>
                  <a:ext cx="2422693" cy="3367447"/>
                  <a:chOff x="413154" y="2392213"/>
                  <a:chExt cx="2422693" cy="3367447"/>
                </a:xfrm>
              </p:grpSpPr>
              <p:sp>
                <p:nvSpPr>
                  <p:cNvPr id="18" name="Google Shape;2856;p44">
                    <a:extLst>
                      <a:ext uri="{FF2B5EF4-FFF2-40B4-BE49-F238E27FC236}">
                        <a16:creationId xmlns:a16="http://schemas.microsoft.com/office/drawing/2014/main" id="{92FEFFA5-7F64-4B01-A35A-A41A0969D8C1}"/>
                      </a:ext>
                    </a:extLst>
                  </p:cNvPr>
                  <p:cNvSpPr/>
                  <p:nvPr/>
                </p:nvSpPr>
                <p:spPr>
                  <a:xfrm>
                    <a:off x="413154" y="3081075"/>
                    <a:ext cx="1008000" cy="612000"/>
                  </a:xfrm>
                  <a:prstGeom prst="flowChartMagneticDisk">
                    <a:avLst/>
                  </a:prstGeom>
                  <a:solidFill>
                    <a:srgbClr val="02A1D1"/>
                  </a:solidFill>
                  <a:ln w="19050" cap="flat" cmpd="sng">
                    <a:solidFill>
                      <a:schemeClr val="bg1">
                        <a:lumMod val="8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1100">
                        <a:solidFill>
                          <a:schemeClr val="lt1"/>
                        </a:solidFill>
                        <a:latin typeface="+mn-ea"/>
                        <a:cs typeface="Arial"/>
                        <a:sym typeface="Arial"/>
                      </a:rPr>
                      <a:t>販売実績</a:t>
                    </a:r>
                    <a:endParaRPr sz="1100">
                      <a:solidFill>
                        <a:schemeClr val="lt1"/>
                      </a:solidFill>
                      <a:latin typeface="+mn-ea"/>
                      <a:cs typeface="Arial"/>
                      <a:sym typeface="Arial"/>
                    </a:endParaRPr>
                  </a:p>
                </p:txBody>
              </p:sp>
              <p:sp>
                <p:nvSpPr>
                  <p:cNvPr id="19" name="Google Shape;2857;p44">
                    <a:extLst>
                      <a:ext uri="{FF2B5EF4-FFF2-40B4-BE49-F238E27FC236}">
                        <a16:creationId xmlns:a16="http://schemas.microsoft.com/office/drawing/2014/main" id="{F8BBEA29-3FCC-4EA0-8E4F-2CC0DB27B7A3}"/>
                      </a:ext>
                    </a:extLst>
                  </p:cNvPr>
                  <p:cNvSpPr/>
                  <p:nvPr/>
                </p:nvSpPr>
                <p:spPr>
                  <a:xfrm>
                    <a:off x="1827847" y="2392213"/>
                    <a:ext cx="1008000" cy="612000"/>
                  </a:xfrm>
                  <a:prstGeom prst="flowChartMagneticDisk">
                    <a:avLst/>
                  </a:prstGeom>
                  <a:solidFill>
                    <a:srgbClr val="2E60AD"/>
                  </a:solidFill>
                  <a:ln w="19050" cap="flat" cmpd="sng">
                    <a:solidFill>
                      <a:schemeClr val="bg1">
                        <a:lumMod val="8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1100">
                        <a:solidFill>
                          <a:schemeClr val="lt1"/>
                        </a:solidFill>
                        <a:latin typeface="+mn-ea"/>
                        <a:cs typeface="Arial"/>
                        <a:sym typeface="Arial"/>
                      </a:rPr>
                      <a:t>気象情報</a:t>
                    </a:r>
                    <a:endParaRPr sz="1100">
                      <a:solidFill>
                        <a:schemeClr val="lt1"/>
                      </a:solidFill>
                      <a:latin typeface="+mn-ea"/>
                      <a:cs typeface="Arial"/>
                      <a:sym typeface="Arial"/>
                    </a:endParaRPr>
                  </a:p>
                </p:txBody>
              </p:sp>
              <p:sp>
                <p:nvSpPr>
                  <p:cNvPr id="20" name="Google Shape;2858;p44">
                    <a:extLst>
                      <a:ext uri="{FF2B5EF4-FFF2-40B4-BE49-F238E27FC236}">
                        <a16:creationId xmlns:a16="http://schemas.microsoft.com/office/drawing/2014/main" id="{E39CED25-20DE-4206-9542-180CBF2FE91C}"/>
                      </a:ext>
                    </a:extLst>
                  </p:cNvPr>
                  <p:cNvSpPr/>
                  <p:nvPr/>
                </p:nvSpPr>
                <p:spPr>
                  <a:xfrm>
                    <a:off x="1827847" y="5147660"/>
                    <a:ext cx="1008000" cy="612000"/>
                  </a:xfrm>
                  <a:prstGeom prst="flowChartMagneticDisk">
                    <a:avLst/>
                  </a:prstGeom>
                  <a:solidFill>
                    <a:srgbClr val="2E60AD"/>
                  </a:solidFill>
                  <a:ln w="19050" cap="flat" cmpd="sng">
                    <a:solidFill>
                      <a:schemeClr val="bg1">
                        <a:lumMod val="8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mn-ea"/>
                        <a:cs typeface="Arial"/>
                        <a:sym typeface="Arial"/>
                      </a:rPr>
                      <a:t>SNS </a:t>
                    </a:r>
                    <a:r>
                      <a:rPr lang="ja-JP" altLang="en-US" sz="1100">
                        <a:solidFill>
                          <a:schemeClr val="lt1"/>
                        </a:solidFill>
                        <a:latin typeface="+mn-ea"/>
                        <a:cs typeface="Arial"/>
                        <a:sym typeface="Arial"/>
                      </a:rPr>
                      <a:t>データ</a:t>
                    </a:r>
                    <a:endParaRPr sz="1100">
                      <a:solidFill>
                        <a:schemeClr val="lt1"/>
                      </a:solidFill>
                      <a:latin typeface="+mn-ea"/>
                      <a:cs typeface="Arial"/>
                      <a:sym typeface="Arial"/>
                    </a:endParaRPr>
                  </a:p>
                </p:txBody>
              </p:sp>
              <p:sp>
                <p:nvSpPr>
                  <p:cNvPr id="21" name="Google Shape;2859;p44">
                    <a:extLst>
                      <a:ext uri="{FF2B5EF4-FFF2-40B4-BE49-F238E27FC236}">
                        <a16:creationId xmlns:a16="http://schemas.microsoft.com/office/drawing/2014/main" id="{3AC7B9FE-4F4C-4C9C-B29C-E1A1E88F73ED}"/>
                      </a:ext>
                    </a:extLst>
                  </p:cNvPr>
                  <p:cNvSpPr/>
                  <p:nvPr/>
                </p:nvSpPr>
                <p:spPr>
                  <a:xfrm>
                    <a:off x="413154" y="5147660"/>
                    <a:ext cx="1008000" cy="612000"/>
                  </a:xfrm>
                  <a:prstGeom prst="flowChartMagneticDisk">
                    <a:avLst/>
                  </a:prstGeom>
                  <a:solidFill>
                    <a:srgbClr val="02A1D1"/>
                  </a:solidFill>
                  <a:ln w="19050" cap="flat" cmpd="sng">
                    <a:solidFill>
                      <a:schemeClr val="bg1">
                        <a:lumMod val="8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1100">
                        <a:solidFill>
                          <a:schemeClr val="lt1"/>
                        </a:solidFill>
                        <a:latin typeface="+mn-ea"/>
                        <a:cs typeface="Arial"/>
                        <a:sym typeface="Arial"/>
                      </a:rPr>
                      <a:t>マーケティング</a:t>
                    </a:r>
                    <a:endParaRPr lang="en-US" altLang="ja-JP" sz="1100">
                      <a:solidFill>
                        <a:schemeClr val="lt1"/>
                      </a:solidFill>
                      <a:latin typeface="+mn-ea"/>
                      <a:cs typeface="Arial"/>
                      <a:sym typeface="Arial"/>
                    </a:endParaRPr>
                  </a:p>
                  <a:p>
                    <a:pPr marL="0" marR="0" lvl="0" indent="0" algn="ctr" rtl="0">
                      <a:spcBef>
                        <a:spcPts val="0"/>
                      </a:spcBef>
                      <a:spcAft>
                        <a:spcPts val="0"/>
                      </a:spcAft>
                      <a:buNone/>
                    </a:pPr>
                    <a:r>
                      <a:rPr lang="ja-JP" altLang="en-US" sz="1100">
                        <a:solidFill>
                          <a:schemeClr val="lt1"/>
                        </a:solidFill>
                        <a:latin typeface="+mn-ea"/>
                        <a:cs typeface="Arial"/>
                        <a:sym typeface="Arial"/>
                      </a:rPr>
                      <a:t>情報</a:t>
                    </a:r>
                    <a:endParaRPr sz="1100">
                      <a:solidFill>
                        <a:schemeClr val="lt1"/>
                      </a:solidFill>
                      <a:latin typeface="+mn-ea"/>
                      <a:cs typeface="Arial"/>
                      <a:sym typeface="Arial"/>
                    </a:endParaRPr>
                  </a:p>
                </p:txBody>
              </p:sp>
              <p:sp>
                <p:nvSpPr>
                  <p:cNvPr id="22" name="Google Shape;2860;p44">
                    <a:extLst>
                      <a:ext uri="{FF2B5EF4-FFF2-40B4-BE49-F238E27FC236}">
                        <a16:creationId xmlns:a16="http://schemas.microsoft.com/office/drawing/2014/main" id="{A222C116-B414-42FF-9201-ED0E52626673}"/>
                      </a:ext>
                    </a:extLst>
                  </p:cNvPr>
                  <p:cNvSpPr/>
                  <p:nvPr/>
                </p:nvSpPr>
                <p:spPr>
                  <a:xfrm>
                    <a:off x="413154" y="3769937"/>
                    <a:ext cx="1008000" cy="612000"/>
                  </a:xfrm>
                  <a:prstGeom prst="flowChartMagneticDisk">
                    <a:avLst/>
                  </a:prstGeom>
                  <a:solidFill>
                    <a:srgbClr val="02A1D1"/>
                  </a:solidFill>
                  <a:ln w="19050" cap="flat" cmpd="sng">
                    <a:solidFill>
                      <a:schemeClr val="bg1">
                        <a:lumMod val="8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1100">
                        <a:solidFill>
                          <a:schemeClr val="lt1"/>
                        </a:solidFill>
                        <a:latin typeface="+mn-ea"/>
                        <a:cs typeface="Arial"/>
                        <a:sym typeface="Arial"/>
                      </a:rPr>
                      <a:t>品目マスタ</a:t>
                    </a:r>
                    <a:endParaRPr sz="1100">
                      <a:solidFill>
                        <a:schemeClr val="lt1"/>
                      </a:solidFill>
                      <a:latin typeface="+mn-ea"/>
                      <a:cs typeface="Arial"/>
                      <a:sym typeface="Arial"/>
                    </a:endParaRPr>
                  </a:p>
                </p:txBody>
              </p:sp>
              <p:sp>
                <p:nvSpPr>
                  <p:cNvPr id="23" name="Google Shape;2861;p44">
                    <a:extLst>
                      <a:ext uri="{FF2B5EF4-FFF2-40B4-BE49-F238E27FC236}">
                        <a16:creationId xmlns:a16="http://schemas.microsoft.com/office/drawing/2014/main" id="{E4320B80-9909-4036-A2C5-879B778D1593}"/>
                      </a:ext>
                    </a:extLst>
                  </p:cNvPr>
                  <p:cNvSpPr/>
                  <p:nvPr/>
                </p:nvSpPr>
                <p:spPr>
                  <a:xfrm>
                    <a:off x="1827847" y="3081075"/>
                    <a:ext cx="1008000" cy="612000"/>
                  </a:xfrm>
                  <a:prstGeom prst="flowChartMagneticDisk">
                    <a:avLst/>
                  </a:prstGeom>
                  <a:solidFill>
                    <a:srgbClr val="2E60AD"/>
                  </a:solidFill>
                  <a:ln w="19050" cap="flat" cmpd="sng">
                    <a:solidFill>
                      <a:schemeClr val="bg1">
                        <a:lumMod val="8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1100">
                        <a:solidFill>
                          <a:schemeClr val="lt1"/>
                        </a:solidFill>
                        <a:latin typeface="+mn-ea"/>
                        <a:cs typeface="Arial"/>
                        <a:sym typeface="Arial"/>
                      </a:rPr>
                      <a:t>カレンダ</a:t>
                    </a:r>
                    <a:endParaRPr lang="en-US" altLang="ja-JP" sz="1100">
                      <a:solidFill>
                        <a:schemeClr val="lt1"/>
                      </a:solidFill>
                      <a:latin typeface="+mn-ea"/>
                      <a:cs typeface="Arial"/>
                      <a:sym typeface="Arial"/>
                    </a:endParaRPr>
                  </a:p>
                  <a:p>
                    <a:pPr marL="0" marR="0" lvl="0" indent="0" algn="ctr" rtl="0">
                      <a:spcBef>
                        <a:spcPts val="0"/>
                      </a:spcBef>
                      <a:spcAft>
                        <a:spcPts val="0"/>
                      </a:spcAft>
                      <a:buNone/>
                    </a:pPr>
                    <a:r>
                      <a:rPr lang="ja-JP" altLang="en-US" sz="1100">
                        <a:solidFill>
                          <a:schemeClr val="lt1"/>
                        </a:solidFill>
                        <a:latin typeface="+mn-ea"/>
                        <a:cs typeface="Arial"/>
                        <a:sym typeface="Arial"/>
                      </a:rPr>
                      <a:t>データ</a:t>
                    </a:r>
                    <a:endParaRPr sz="1100">
                      <a:solidFill>
                        <a:schemeClr val="lt1"/>
                      </a:solidFill>
                      <a:latin typeface="+mn-ea"/>
                      <a:cs typeface="Arial"/>
                      <a:sym typeface="Arial"/>
                    </a:endParaRPr>
                  </a:p>
                </p:txBody>
              </p:sp>
              <p:sp>
                <p:nvSpPr>
                  <p:cNvPr id="24" name="Google Shape;2862;p44">
                    <a:extLst>
                      <a:ext uri="{FF2B5EF4-FFF2-40B4-BE49-F238E27FC236}">
                        <a16:creationId xmlns:a16="http://schemas.microsoft.com/office/drawing/2014/main" id="{DB15BF43-8D9C-47BB-82CE-24D79C454E48}"/>
                      </a:ext>
                    </a:extLst>
                  </p:cNvPr>
                  <p:cNvSpPr/>
                  <p:nvPr/>
                </p:nvSpPr>
                <p:spPr>
                  <a:xfrm>
                    <a:off x="413154" y="2392213"/>
                    <a:ext cx="1008000" cy="612000"/>
                  </a:xfrm>
                  <a:prstGeom prst="flowChartMagneticDisk">
                    <a:avLst/>
                  </a:prstGeom>
                  <a:solidFill>
                    <a:srgbClr val="02A1D1"/>
                  </a:solidFill>
                  <a:ln w="19050" cap="flat" cmpd="sng">
                    <a:solidFill>
                      <a:schemeClr val="bg1">
                        <a:lumMod val="8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1100">
                        <a:solidFill>
                          <a:schemeClr val="lt1"/>
                        </a:solidFill>
                        <a:latin typeface="+mn-ea"/>
                        <a:cs typeface="Arial"/>
                        <a:sym typeface="Arial"/>
                      </a:rPr>
                      <a:t>欠品イベント</a:t>
                    </a:r>
                    <a:endParaRPr sz="1100">
                      <a:solidFill>
                        <a:schemeClr val="lt1"/>
                      </a:solidFill>
                      <a:latin typeface="+mn-ea"/>
                      <a:cs typeface="Arial"/>
                      <a:sym typeface="Arial"/>
                    </a:endParaRPr>
                  </a:p>
                </p:txBody>
              </p:sp>
              <p:sp>
                <p:nvSpPr>
                  <p:cNvPr id="25" name="Google Shape;2863;p44">
                    <a:extLst>
                      <a:ext uri="{FF2B5EF4-FFF2-40B4-BE49-F238E27FC236}">
                        <a16:creationId xmlns:a16="http://schemas.microsoft.com/office/drawing/2014/main" id="{6E1466F3-EA2C-4DA7-96B8-97E6AE85C6F9}"/>
                      </a:ext>
                    </a:extLst>
                  </p:cNvPr>
                  <p:cNvSpPr/>
                  <p:nvPr/>
                </p:nvSpPr>
                <p:spPr>
                  <a:xfrm>
                    <a:off x="1827847" y="3769937"/>
                    <a:ext cx="1008000" cy="612000"/>
                  </a:xfrm>
                  <a:prstGeom prst="flowChartMagneticDisk">
                    <a:avLst/>
                  </a:prstGeom>
                  <a:solidFill>
                    <a:srgbClr val="2E60AD"/>
                  </a:solidFill>
                  <a:ln w="19050" cap="flat" cmpd="sng">
                    <a:solidFill>
                      <a:schemeClr val="bg1">
                        <a:lumMod val="8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1100">
                        <a:solidFill>
                          <a:schemeClr val="lt1"/>
                        </a:solidFill>
                        <a:latin typeface="+mn-ea"/>
                        <a:cs typeface="Arial"/>
                        <a:sym typeface="Arial"/>
                      </a:rPr>
                      <a:t>人口統計</a:t>
                    </a:r>
                    <a:endParaRPr lang="en-US" altLang="ja-JP" sz="1100">
                      <a:solidFill>
                        <a:schemeClr val="lt1"/>
                      </a:solidFill>
                      <a:latin typeface="+mn-ea"/>
                      <a:cs typeface="Arial"/>
                      <a:sym typeface="Arial"/>
                    </a:endParaRPr>
                  </a:p>
                  <a:p>
                    <a:pPr marL="0" marR="0" lvl="0" indent="0" algn="ctr" rtl="0">
                      <a:spcBef>
                        <a:spcPts val="0"/>
                      </a:spcBef>
                      <a:spcAft>
                        <a:spcPts val="0"/>
                      </a:spcAft>
                      <a:buNone/>
                    </a:pPr>
                    <a:r>
                      <a:rPr lang="ja-JP" altLang="en-US" sz="1100">
                        <a:solidFill>
                          <a:schemeClr val="lt1"/>
                        </a:solidFill>
                        <a:latin typeface="+mn-ea"/>
                        <a:cs typeface="Arial"/>
                        <a:sym typeface="Arial"/>
                      </a:rPr>
                      <a:t>データ</a:t>
                    </a:r>
                    <a:endParaRPr sz="1100">
                      <a:solidFill>
                        <a:schemeClr val="lt1"/>
                      </a:solidFill>
                      <a:latin typeface="+mn-ea"/>
                      <a:cs typeface="Arial"/>
                      <a:sym typeface="Arial"/>
                    </a:endParaRPr>
                  </a:p>
                </p:txBody>
              </p:sp>
              <p:sp>
                <p:nvSpPr>
                  <p:cNvPr id="27" name="Google Shape;2865;p44">
                    <a:extLst>
                      <a:ext uri="{FF2B5EF4-FFF2-40B4-BE49-F238E27FC236}">
                        <a16:creationId xmlns:a16="http://schemas.microsoft.com/office/drawing/2014/main" id="{A5404757-5DEB-4E3A-A661-C8702E4AA681}"/>
                      </a:ext>
                    </a:extLst>
                  </p:cNvPr>
                  <p:cNvSpPr/>
                  <p:nvPr/>
                </p:nvSpPr>
                <p:spPr>
                  <a:xfrm>
                    <a:off x="413154" y="4458799"/>
                    <a:ext cx="1008000" cy="612000"/>
                  </a:xfrm>
                  <a:prstGeom prst="flowChartMagneticDisk">
                    <a:avLst/>
                  </a:prstGeom>
                  <a:solidFill>
                    <a:srgbClr val="02A1D1"/>
                  </a:solidFill>
                  <a:ln w="19050" cap="flat" cmpd="sng">
                    <a:solidFill>
                      <a:schemeClr val="bg1">
                        <a:lumMod val="8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1100">
                        <a:solidFill>
                          <a:schemeClr val="lt1"/>
                        </a:solidFill>
                        <a:latin typeface="+mn-ea"/>
                        <a:cs typeface="Arial"/>
                        <a:sym typeface="Arial"/>
                      </a:rPr>
                      <a:t>業務カレンダ</a:t>
                    </a:r>
                    <a:endParaRPr sz="1100">
                      <a:solidFill>
                        <a:schemeClr val="lt1"/>
                      </a:solidFill>
                      <a:latin typeface="+mn-ea"/>
                      <a:cs typeface="Arial"/>
                      <a:sym typeface="Arial"/>
                    </a:endParaRPr>
                  </a:p>
                </p:txBody>
              </p:sp>
              <p:sp>
                <p:nvSpPr>
                  <p:cNvPr id="28" name="Google Shape;2866;p44">
                    <a:extLst>
                      <a:ext uri="{FF2B5EF4-FFF2-40B4-BE49-F238E27FC236}">
                        <a16:creationId xmlns:a16="http://schemas.microsoft.com/office/drawing/2014/main" id="{73BB2455-ABDA-4469-8A4B-6D69397824C3}"/>
                      </a:ext>
                    </a:extLst>
                  </p:cNvPr>
                  <p:cNvSpPr/>
                  <p:nvPr/>
                </p:nvSpPr>
                <p:spPr>
                  <a:xfrm>
                    <a:off x="1827847" y="4458799"/>
                    <a:ext cx="1008000" cy="612000"/>
                  </a:xfrm>
                  <a:prstGeom prst="flowChartMagneticDisk">
                    <a:avLst/>
                  </a:prstGeom>
                  <a:solidFill>
                    <a:srgbClr val="2E60AD"/>
                  </a:solidFill>
                  <a:ln w="19050" cap="flat" cmpd="sng">
                    <a:solidFill>
                      <a:schemeClr val="bg1">
                        <a:lumMod val="8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1100">
                        <a:solidFill>
                          <a:schemeClr val="lt1"/>
                        </a:solidFill>
                        <a:latin typeface="+mn-ea"/>
                        <a:cs typeface="Arial"/>
                        <a:sym typeface="Arial"/>
                      </a:rPr>
                      <a:t>イベント情報</a:t>
                    </a:r>
                    <a:endParaRPr sz="1100">
                      <a:solidFill>
                        <a:schemeClr val="lt1"/>
                      </a:solidFill>
                      <a:latin typeface="+mn-ea"/>
                      <a:cs typeface="Arial"/>
                      <a:sym typeface="Arial"/>
                    </a:endParaRPr>
                  </a:p>
                </p:txBody>
              </p:sp>
            </p:grpSp>
            <p:pic>
              <p:nvPicPr>
                <p:cNvPr id="6" name="図 5" descr="アイコン&#10;&#10;自動的に生成された説明">
                  <a:extLst>
                    <a:ext uri="{FF2B5EF4-FFF2-40B4-BE49-F238E27FC236}">
                      <a16:creationId xmlns:a16="http://schemas.microsoft.com/office/drawing/2014/main" id="{6CA14DF2-AF85-464F-A745-B1B13C3728EE}"/>
                    </a:ext>
                  </a:extLst>
                </p:cNvPr>
                <p:cNvPicPr>
                  <a:picLocks noChangeAspect="1"/>
                </p:cNvPicPr>
                <p:nvPr/>
              </p:nvPicPr>
              <p:blipFill>
                <a:blip r:embed="rId3"/>
                <a:stretch>
                  <a:fillRect/>
                </a:stretch>
              </p:blipFill>
              <p:spPr>
                <a:xfrm>
                  <a:off x="4271324" y="1935032"/>
                  <a:ext cx="1026908" cy="984300"/>
                </a:xfrm>
                <a:prstGeom prst="rect">
                  <a:avLst/>
                </a:prstGeom>
              </p:spPr>
            </p:pic>
            <p:sp>
              <p:nvSpPr>
                <p:cNvPr id="7" name="正方形/長方形 6">
                  <a:extLst>
                    <a:ext uri="{FF2B5EF4-FFF2-40B4-BE49-F238E27FC236}">
                      <a16:creationId xmlns:a16="http://schemas.microsoft.com/office/drawing/2014/main" id="{2399CAEE-5A0D-4026-B189-23B97F3977D8}"/>
                    </a:ext>
                  </a:extLst>
                </p:cNvPr>
                <p:cNvSpPr/>
                <p:nvPr/>
              </p:nvSpPr>
              <p:spPr>
                <a:xfrm>
                  <a:off x="3606011" y="2906571"/>
                  <a:ext cx="2686457" cy="1077218"/>
                </a:xfrm>
                <a:prstGeom prst="rect">
                  <a:avLst/>
                </a:prstGeom>
              </p:spPr>
              <p:txBody>
                <a:bodyPr wrap="square" lIns="91440" tIns="45720" rIns="91440" bIns="45720" anchor="t">
                  <a:spAutoFit/>
                </a:bodyPr>
                <a:lstStyle/>
                <a:p>
                  <a:pPr marL="285750" lvl="0" indent="-285750">
                    <a:buFont typeface="Arial" panose="020B0604020202020204" pitchFamily="34" charset="0"/>
                    <a:buChar char="•"/>
                  </a:pPr>
                  <a:r>
                    <a:rPr lang="ja-JP" altLang="en-US" sz="1600">
                      <a:solidFill>
                        <a:srgbClr val="2E60AD"/>
                      </a:solidFill>
                      <a:latin typeface="+mn-ea"/>
                      <a:cs typeface="Arial"/>
                      <a:sym typeface="Arial"/>
                    </a:rPr>
                    <a:t>自動化されたデータ統合</a:t>
                  </a:r>
                </a:p>
                <a:p>
                  <a:pPr marL="285750" lvl="0" indent="-285750">
                    <a:buFont typeface="Arial" panose="020B0604020202020204" pitchFamily="34" charset="0"/>
                    <a:buChar char="•"/>
                  </a:pPr>
                  <a:r>
                    <a:rPr lang="ja-JP" altLang="en-US" sz="1600">
                      <a:solidFill>
                        <a:srgbClr val="2E60AD"/>
                      </a:solidFill>
                      <a:latin typeface="+mn-ea"/>
                      <a:cs typeface="Arial"/>
                      <a:sym typeface="Arial"/>
                    </a:rPr>
                    <a:t>自動化された探査エンジン</a:t>
                  </a:r>
                  <a:endParaRPr lang="en-US" altLang="ja-JP" sz="1600">
                    <a:solidFill>
                      <a:srgbClr val="2E60AD"/>
                    </a:solidFill>
                    <a:latin typeface="+mn-ea"/>
                    <a:cs typeface="Arial"/>
                    <a:sym typeface="Arial"/>
                  </a:endParaRPr>
                </a:p>
                <a:p>
                  <a:pPr marL="285750" lvl="0" indent="-285750">
                    <a:buFont typeface="Arial" panose="020B0604020202020204" pitchFamily="34" charset="0"/>
                    <a:buChar char="•"/>
                  </a:pPr>
                  <a:r>
                    <a:rPr lang="ja-JP" altLang="en-US" sz="1600">
                      <a:solidFill>
                        <a:srgbClr val="2E60AD"/>
                      </a:solidFill>
                      <a:latin typeface="+mn-ea"/>
                      <a:cs typeface="Arial"/>
                      <a:sym typeface="Arial"/>
                    </a:rPr>
                    <a:t>豊富なトレーニングモデル</a:t>
                  </a:r>
                  <a:endParaRPr lang="en-US" altLang="ja-JP" sz="1600">
                    <a:solidFill>
                      <a:srgbClr val="2E60AD"/>
                    </a:solidFill>
                    <a:latin typeface="+mn-ea"/>
                    <a:cs typeface="Arial"/>
                    <a:sym typeface="Arial"/>
                  </a:endParaRPr>
                </a:p>
                <a:p>
                  <a:pPr marL="285750" lvl="0" indent="-285750">
                    <a:buFont typeface="Arial" panose="020B0604020202020204" pitchFamily="34" charset="0"/>
                    <a:buChar char="•"/>
                  </a:pPr>
                  <a:r>
                    <a:rPr lang="ja-JP" altLang="en-US" sz="1600">
                      <a:solidFill>
                        <a:srgbClr val="2E60AD"/>
                      </a:solidFill>
                      <a:latin typeface="+mn-ea"/>
                      <a:cs typeface="Arial"/>
                      <a:sym typeface="Arial"/>
                    </a:rPr>
                    <a:t>継続的なモデル改善</a:t>
                  </a:r>
                  <a:endParaRPr lang="en-US" altLang="ja-JP" sz="1600">
                    <a:solidFill>
                      <a:srgbClr val="2E60AD"/>
                    </a:solidFill>
                    <a:latin typeface="+mn-ea"/>
                    <a:cs typeface="Arial"/>
                    <a:sym typeface="Arial"/>
                  </a:endParaRPr>
                </a:p>
              </p:txBody>
            </p:sp>
            <p:sp>
              <p:nvSpPr>
                <p:cNvPr id="31" name="Google Shape;2854;p44">
                  <a:extLst>
                    <a:ext uri="{FF2B5EF4-FFF2-40B4-BE49-F238E27FC236}">
                      <a16:creationId xmlns:a16="http://schemas.microsoft.com/office/drawing/2014/main" id="{373A1D24-9266-46F8-A4F7-C0C192FDB285}"/>
                    </a:ext>
                  </a:extLst>
                </p:cNvPr>
                <p:cNvSpPr/>
                <p:nvPr/>
              </p:nvSpPr>
              <p:spPr>
                <a:xfrm>
                  <a:off x="313278" y="1599502"/>
                  <a:ext cx="2543345" cy="291872"/>
                </a:xfrm>
                <a:prstGeom prst="rect">
                  <a:avLst/>
                </a:prstGeom>
                <a:solidFill>
                  <a:srgbClr val="002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altLang="en-US" sz="1400" b="1">
                      <a:solidFill>
                        <a:schemeClr val="lt1"/>
                      </a:solidFill>
                      <a:latin typeface="+mn-ea"/>
                      <a:cs typeface="Arial"/>
                      <a:sym typeface="Arial"/>
                    </a:rPr>
                    <a:t> インプット</a:t>
                  </a:r>
                  <a:endParaRPr sz="1400" b="1">
                    <a:solidFill>
                      <a:schemeClr val="lt1"/>
                    </a:solidFill>
                    <a:latin typeface="+mn-ea"/>
                    <a:cs typeface="Arial"/>
                    <a:sym typeface="Arial"/>
                  </a:endParaRPr>
                </a:p>
              </p:txBody>
            </p:sp>
            <p:sp>
              <p:nvSpPr>
                <p:cNvPr id="32" name="Google Shape;2854;p44">
                  <a:extLst>
                    <a:ext uri="{FF2B5EF4-FFF2-40B4-BE49-F238E27FC236}">
                      <a16:creationId xmlns:a16="http://schemas.microsoft.com/office/drawing/2014/main" id="{393D03D2-8CA1-4458-BF9C-A491B32AD37E}"/>
                    </a:ext>
                  </a:extLst>
                </p:cNvPr>
                <p:cNvSpPr/>
                <p:nvPr/>
              </p:nvSpPr>
              <p:spPr>
                <a:xfrm>
                  <a:off x="3398418" y="1590052"/>
                  <a:ext cx="2889884" cy="291872"/>
                </a:xfrm>
                <a:prstGeom prst="rect">
                  <a:avLst/>
                </a:prstGeom>
                <a:solidFill>
                  <a:srgbClr val="002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altLang="en-US" sz="1400" b="1">
                      <a:solidFill>
                        <a:schemeClr val="lt1"/>
                      </a:solidFill>
                      <a:latin typeface="+mn-ea"/>
                      <a:cs typeface="Arial"/>
                      <a:sym typeface="Arial"/>
                    </a:rPr>
                    <a:t>処理</a:t>
                  </a:r>
                  <a:endParaRPr sz="1400" b="1">
                    <a:solidFill>
                      <a:schemeClr val="lt1"/>
                    </a:solidFill>
                    <a:latin typeface="+mn-ea"/>
                    <a:cs typeface="Arial"/>
                    <a:sym typeface="Arial"/>
                  </a:endParaRPr>
                </a:p>
              </p:txBody>
            </p:sp>
            <p:sp>
              <p:nvSpPr>
                <p:cNvPr id="34" name="Google Shape;2854;p44">
                  <a:extLst>
                    <a:ext uri="{FF2B5EF4-FFF2-40B4-BE49-F238E27FC236}">
                      <a16:creationId xmlns:a16="http://schemas.microsoft.com/office/drawing/2014/main" id="{2543A6BF-5BC1-45BF-B07E-CE96E6BCF498}"/>
                    </a:ext>
                  </a:extLst>
                </p:cNvPr>
                <p:cNvSpPr/>
                <p:nvPr/>
              </p:nvSpPr>
              <p:spPr>
                <a:xfrm>
                  <a:off x="6830098" y="1604314"/>
                  <a:ext cx="5144935" cy="291872"/>
                </a:xfrm>
                <a:prstGeom prst="rect">
                  <a:avLst/>
                </a:prstGeom>
                <a:solidFill>
                  <a:srgbClr val="002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altLang="en-US" sz="1400" b="1">
                      <a:solidFill>
                        <a:schemeClr val="lt1"/>
                      </a:solidFill>
                      <a:latin typeface="+mn-ea"/>
                      <a:cs typeface="Arial"/>
                      <a:sym typeface="Arial"/>
                    </a:rPr>
                    <a:t>アウトプット：</a:t>
                  </a:r>
                  <a:r>
                    <a:rPr lang="en-US" altLang="ja-JP" sz="1400" b="1">
                      <a:solidFill>
                        <a:schemeClr val="lt1"/>
                      </a:solidFill>
                      <a:latin typeface="+mn-ea"/>
                      <a:cs typeface="Arial"/>
                      <a:sym typeface="Arial"/>
                    </a:rPr>
                    <a:t> </a:t>
                  </a:r>
                  <a:r>
                    <a:rPr lang="ja-JP" altLang="en-US" sz="1400" b="1">
                      <a:solidFill>
                        <a:schemeClr val="lt1"/>
                      </a:solidFill>
                      <a:latin typeface="+mn-ea"/>
                      <a:cs typeface="Arial"/>
                      <a:sym typeface="Arial"/>
                    </a:rPr>
                    <a:t>予測モデル・予測結果</a:t>
                  </a:r>
                  <a:endParaRPr sz="1400" b="1">
                    <a:solidFill>
                      <a:schemeClr val="lt1"/>
                    </a:solidFill>
                    <a:latin typeface="+mn-ea"/>
                    <a:cs typeface="Arial"/>
                    <a:sym typeface="Arial"/>
                  </a:endParaRPr>
                </a:p>
              </p:txBody>
            </p:sp>
            <p:sp>
              <p:nvSpPr>
                <p:cNvPr id="43" name="Isosceles Triangle 35">
                  <a:extLst>
                    <a:ext uri="{FF2B5EF4-FFF2-40B4-BE49-F238E27FC236}">
                      <a16:creationId xmlns:a16="http://schemas.microsoft.com/office/drawing/2014/main" id="{F521BCA6-A80D-493F-9584-91E0B24B3EFF}"/>
                    </a:ext>
                  </a:extLst>
                </p:cNvPr>
                <p:cNvSpPr/>
                <p:nvPr/>
              </p:nvSpPr>
              <p:spPr>
                <a:xfrm rot="5400000">
                  <a:off x="1186665" y="3570053"/>
                  <a:ext cx="4246180" cy="323333"/>
                </a:xfrm>
                <a:prstGeom prst="triangle">
                  <a:avLst>
                    <a:gd name="adj" fmla="val 50256"/>
                  </a:avLst>
                </a:prstGeom>
                <a:solidFill>
                  <a:srgbClr val="006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35">
                  <a:extLst>
                    <a:ext uri="{FF2B5EF4-FFF2-40B4-BE49-F238E27FC236}">
                      <a16:creationId xmlns:a16="http://schemas.microsoft.com/office/drawing/2014/main" id="{21E21F67-C348-4217-A59B-D32B7CA85397}"/>
                    </a:ext>
                  </a:extLst>
                </p:cNvPr>
                <p:cNvSpPr/>
                <p:nvPr/>
              </p:nvSpPr>
              <p:spPr>
                <a:xfrm rot="5400000">
                  <a:off x="4490420" y="3667422"/>
                  <a:ext cx="4216028" cy="250711"/>
                </a:xfrm>
                <a:prstGeom prst="triangle">
                  <a:avLst>
                    <a:gd name="adj" fmla="val 50256"/>
                  </a:avLst>
                </a:prstGeom>
                <a:solidFill>
                  <a:srgbClr val="006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グループ化 29">
                <a:extLst>
                  <a:ext uri="{FF2B5EF4-FFF2-40B4-BE49-F238E27FC236}">
                    <a16:creationId xmlns:a16="http://schemas.microsoft.com/office/drawing/2014/main" id="{9667C7F8-28D1-4E93-9F33-1BA1BA34C9B9}"/>
                  </a:ext>
                </a:extLst>
              </p:cNvPr>
              <p:cNvGrpSpPr/>
              <p:nvPr/>
            </p:nvGrpSpPr>
            <p:grpSpPr>
              <a:xfrm>
                <a:off x="6894969" y="2072287"/>
                <a:ext cx="5040000" cy="3866027"/>
                <a:chOff x="6074837" y="-1145035"/>
                <a:chExt cx="5040000" cy="3866027"/>
              </a:xfrm>
            </p:grpSpPr>
            <p:pic>
              <p:nvPicPr>
                <p:cNvPr id="15" name="図 14">
                  <a:extLst>
                    <a:ext uri="{FF2B5EF4-FFF2-40B4-BE49-F238E27FC236}">
                      <a16:creationId xmlns:a16="http://schemas.microsoft.com/office/drawing/2014/main" id="{C5013812-4C76-43E5-8DA2-24A9703D73C0}"/>
                    </a:ext>
                  </a:extLst>
                </p:cNvPr>
                <p:cNvPicPr>
                  <a:picLocks noChangeAspect="1"/>
                </p:cNvPicPr>
                <p:nvPr/>
              </p:nvPicPr>
              <p:blipFill>
                <a:blip r:embed="rId4"/>
                <a:stretch>
                  <a:fillRect/>
                </a:stretch>
              </p:blipFill>
              <p:spPr>
                <a:xfrm>
                  <a:off x="6074837" y="-1145035"/>
                  <a:ext cx="5040000" cy="2432781"/>
                </a:xfrm>
                <a:prstGeom prst="rect">
                  <a:avLst/>
                </a:prstGeom>
              </p:spPr>
            </p:pic>
            <p:pic>
              <p:nvPicPr>
                <p:cNvPr id="29" name="図 28">
                  <a:extLst>
                    <a:ext uri="{FF2B5EF4-FFF2-40B4-BE49-F238E27FC236}">
                      <a16:creationId xmlns:a16="http://schemas.microsoft.com/office/drawing/2014/main" id="{B6C16ABE-47EF-4255-B88E-5A596AC3537D}"/>
                    </a:ext>
                  </a:extLst>
                </p:cNvPr>
                <p:cNvPicPr>
                  <a:picLocks noChangeAspect="1"/>
                </p:cNvPicPr>
                <p:nvPr/>
              </p:nvPicPr>
              <p:blipFill>
                <a:blip r:embed="rId5"/>
                <a:stretch>
                  <a:fillRect/>
                </a:stretch>
              </p:blipFill>
              <p:spPr>
                <a:xfrm>
                  <a:off x="6074837" y="1318887"/>
                  <a:ext cx="5040000" cy="1402105"/>
                </a:xfrm>
                <a:prstGeom prst="rect">
                  <a:avLst/>
                </a:prstGeom>
              </p:spPr>
            </p:pic>
          </p:grpSp>
        </p:grpSp>
        <p:sp>
          <p:nvSpPr>
            <p:cNvPr id="49" name="正方形/長方形 48">
              <a:extLst>
                <a:ext uri="{FF2B5EF4-FFF2-40B4-BE49-F238E27FC236}">
                  <a16:creationId xmlns:a16="http://schemas.microsoft.com/office/drawing/2014/main" id="{E4DC4D89-19FF-4007-8363-678D864AA1A3}"/>
                </a:ext>
              </a:extLst>
            </p:cNvPr>
            <p:cNvSpPr/>
            <p:nvPr/>
          </p:nvSpPr>
          <p:spPr>
            <a:xfrm>
              <a:off x="6862885" y="2257909"/>
              <a:ext cx="5090648" cy="39378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6" name="図 25">
            <a:extLst>
              <a:ext uri="{FF2B5EF4-FFF2-40B4-BE49-F238E27FC236}">
                <a16:creationId xmlns:a16="http://schemas.microsoft.com/office/drawing/2014/main" id="{2E8388A8-E3B2-4964-BDF4-606A5F42EE35}"/>
              </a:ext>
            </a:extLst>
          </p:cNvPr>
          <p:cNvPicPr>
            <a:picLocks noChangeAspect="1"/>
          </p:cNvPicPr>
          <p:nvPr/>
        </p:nvPicPr>
        <p:blipFill rotWithShape="1">
          <a:blip r:embed="rId6"/>
          <a:srcRect l="1779" t="2557" r="3605" b="18453"/>
          <a:stretch/>
        </p:blipFill>
        <p:spPr>
          <a:xfrm>
            <a:off x="3391199" y="4221666"/>
            <a:ext cx="2941971" cy="1332000"/>
          </a:xfrm>
          <a:prstGeom prst="rect">
            <a:avLst/>
          </a:prstGeom>
        </p:spPr>
      </p:pic>
      <p:sp>
        <p:nvSpPr>
          <p:cNvPr id="46" name="テキスト ボックス 45">
            <a:extLst>
              <a:ext uri="{FF2B5EF4-FFF2-40B4-BE49-F238E27FC236}">
                <a16:creationId xmlns:a16="http://schemas.microsoft.com/office/drawing/2014/main" id="{B6EE52B9-D2CA-4982-B68B-7EB50C210849}"/>
              </a:ext>
            </a:extLst>
          </p:cNvPr>
          <p:cNvSpPr txBox="1"/>
          <p:nvPr/>
        </p:nvSpPr>
        <p:spPr>
          <a:xfrm>
            <a:off x="3481359" y="5451782"/>
            <a:ext cx="3068238" cy="307777"/>
          </a:xfrm>
          <a:prstGeom prst="rect">
            <a:avLst/>
          </a:prstGeom>
          <a:noFill/>
        </p:spPr>
        <p:txBody>
          <a:bodyPr wrap="square">
            <a:spAutoFit/>
          </a:bodyPr>
          <a:lstStyle/>
          <a:p>
            <a:r>
              <a:rPr lang="en-US" altLang="ja-JP" sz="1400">
                <a:solidFill>
                  <a:srgbClr val="020673"/>
                </a:solidFill>
                <a:hlinkClick r:id="rId7"/>
              </a:rPr>
              <a:t>Microsoft </a:t>
            </a:r>
            <a:r>
              <a:rPr lang="ja-JP" altLang="en-US" sz="1400">
                <a:solidFill>
                  <a:srgbClr val="020673"/>
                </a:solidFill>
                <a:hlinkClick r:id="rId7"/>
              </a:rPr>
              <a:t>がお勧めするソリューション</a:t>
            </a:r>
            <a:endParaRPr lang="ja-JP" altLang="en-US" sz="1400">
              <a:solidFill>
                <a:srgbClr val="020673"/>
              </a:solidFill>
            </a:endParaRPr>
          </a:p>
        </p:txBody>
      </p:sp>
    </p:spTree>
    <p:extLst>
      <p:ext uri="{BB962C8B-B14F-4D97-AF65-F5344CB8AC3E}">
        <p14:creationId xmlns:p14="http://schemas.microsoft.com/office/powerpoint/2010/main" val="151508760"/>
      </p:ext>
    </p:extLst>
  </p:cSld>
  <p:clrMapOvr>
    <a:masterClrMapping/>
  </p:clrMapOvr>
</p:sld>
</file>

<file path=ppt/theme/theme1.xml><?xml version="1.0" encoding="utf-8"?>
<a:theme xmlns:a="http://schemas.openxmlformats.org/drawingml/2006/main" name="Use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9">
      <a:majorFont>
        <a:latin typeface="Meiryo UI"/>
        <a:ea typeface="Meiryo UI"/>
        <a:cs typeface="Meiryo UI"/>
      </a:majorFont>
      <a:minorFont>
        <a:latin typeface="Meiryo UI"/>
        <a:ea typeface="Meiryo UI"/>
        <a:cs typeface="Meiryo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see" id="{38E967BC-2C68-4ED5-B525-B8B71AFF1C97}" vid="{1238C178-C0FB-47DD-9BCB-80E1AD79070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593DCFD3C18942A39298924C732C1A" ma:contentTypeVersion="11" ma:contentTypeDescription="Create a new document." ma:contentTypeScope="" ma:versionID="e25d7fe2da3eabb6c081ef98b3791ae8">
  <xsd:schema xmlns:xsd="http://www.w3.org/2001/XMLSchema" xmlns:xs="http://www.w3.org/2001/XMLSchema" xmlns:p="http://schemas.microsoft.com/office/2006/metadata/properties" xmlns:ns3="94dda01d-2d8b-4c13-aa1d-c30e2664741b" xmlns:ns4="377e2db9-b3ee-460b-a98a-3ac4e7adc711" targetNamespace="http://schemas.microsoft.com/office/2006/metadata/properties" ma:root="true" ma:fieldsID="0171cfea5a76c00b9eeea0ffcf985d0f" ns3:_="" ns4:_="">
    <xsd:import namespace="94dda01d-2d8b-4c13-aa1d-c30e2664741b"/>
    <xsd:import namespace="377e2db9-b3ee-460b-a98a-3ac4e7adc71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EventHashCode" minOccurs="0"/>
                <xsd:element ref="ns3:MediaServiceGenerationTime" minOccurs="0"/>
                <xsd:element ref="ns3:MediaServiceDateTake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dda01d-2d8b-4c13-aa1d-c30e2664741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77e2db9-b3ee-460b-a98a-3ac4e7adc71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6A82DB-8366-4A9D-9B71-9B751FC12C3B}">
  <ds:schemaRefs>
    <ds:schemaRef ds:uri="http://schemas.microsoft.com/sharepoint/v3/contenttype/forms"/>
  </ds:schemaRefs>
</ds:datastoreItem>
</file>

<file path=customXml/itemProps2.xml><?xml version="1.0" encoding="utf-8"?>
<ds:datastoreItem xmlns:ds="http://schemas.openxmlformats.org/officeDocument/2006/customXml" ds:itemID="{15B03AE2-0BF5-4497-9F63-8AD635C591AE}">
  <ds:schemaRefs>
    <ds:schemaRef ds:uri="377e2db9-b3ee-460b-a98a-3ac4e7adc711"/>
    <ds:schemaRef ds:uri="94dda01d-2d8b-4c13-aa1d-c30e2664741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81720BA-3E34-4436-A75E-B744FD798AE1}">
  <ds:schemaRefs>
    <ds:schemaRef ds:uri="377e2db9-b3ee-460b-a98a-3ac4e7adc711"/>
    <ds:schemaRef ds:uri="94dda01d-2d8b-4c13-aa1d-c30e266474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Usee</Template>
  <TotalTime>0</TotalTime>
  <Words>5752</Words>
  <Application>Microsoft Office PowerPoint</Application>
  <PresentationFormat>ワイド画面</PresentationFormat>
  <Paragraphs>1078</Paragraphs>
  <Slides>38</Slides>
  <Notes>27</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38</vt:i4>
      </vt:variant>
    </vt:vector>
  </HeadingPairs>
  <TitlesOfParts>
    <vt:vector size="50" baseType="lpstr">
      <vt:lpstr>Meiryo UI</vt:lpstr>
      <vt:lpstr>Meiryo</vt:lpstr>
      <vt:lpstr>Meiryo</vt:lpstr>
      <vt:lpstr>游ゴシック</vt:lpstr>
      <vt:lpstr>Arial</vt:lpstr>
      <vt:lpstr>Arial</vt:lpstr>
      <vt:lpstr>Calibri</vt:lpstr>
      <vt:lpstr>Open Sans</vt:lpstr>
      <vt:lpstr>Roboto</vt:lpstr>
      <vt:lpstr>Wingdings</vt:lpstr>
      <vt:lpstr>Wingdings 2</vt:lpstr>
      <vt:lpstr>Usee</vt:lpstr>
      <vt:lpstr>PowerPoint プレゼンテーション</vt:lpstr>
      <vt:lpstr>目次</vt:lpstr>
      <vt:lpstr>目次</vt:lpstr>
      <vt:lpstr>クラウドサービス</vt:lpstr>
      <vt:lpstr>FPTのもつクラウドケーパビリティ</vt:lpstr>
      <vt:lpstr>目次</vt:lpstr>
      <vt:lpstr>FPTのデータサービス</vt:lpstr>
      <vt:lpstr>目次</vt:lpstr>
      <vt:lpstr>Usee予測サービス　​</vt:lpstr>
      <vt:lpstr>Usee予測サービス ～ユースケース～</vt:lpstr>
      <vt:lpstr>Usee予測サービス　システムアーキテクト</vt:lpstr>
      <vt:lpstr>目次</vt:lpstr>
      <vt:lpstr>日本国内のクラウドソリューション事例（1/3）</vt:lpstr>
      <vt:lpstr>日本国内のクラウドソリューション事例（2/3）</vt:lpstr>
      <vt:lpstr>日本国内のクラウドソリューション事例（3/3）</vt:lpstr>
      <vt:lpstr>小売企業の会計システム刷新案件</vt:lpstr>
      <vt:lpstr>データ連携プラットフォーム構築</vt:lpstr>
      <vt:lpstr>マイクロサービス構築（1/2）</vt:lpstr>
      <vt:lpstr>マイクロサービス構築（2/2）</vt:lpstr>
      <vt:lpstr>Google Cloud 上システム構築（1/2）</vt:lpstr>
      <vt:lpstr>Google Cloud 上システム構築（2/2）</vt:lpstr>
      <vt:lpstr>AWS共通基盤構築（1/3）</vt:lpstr>
      <vt:lpstr>AWS共通基盤構築（2/3）</vt:lpstr>
      <vt:lpstr>AWS共通基盤構築（3/3）</vt:lpstr>
      <vt:lpstr>中古車販売会社事例-　AWSへ移行</vt:lpstr>
      <vt:lpstr>中古車販売会社事例ーAWS開発</vt:lpstr>
      <vt:lpstr>業務用会員管理システム構築（1/2)</vt:lpstr>
      <vt:lpstr>業務用会員管理システム構築 (2/3)</vt:lpstr>
      <vt:lpstr>業務用会員管理システム構築 (3/3)</vt:lpstr>
      <vt:lpstr>AWS上データプラットフォーム構築</vt:lpstr>
      <vt:lpstr>Azure上データプラットフォーム構築（１/２）</vt:lpstr>
      <vt:lpstr>Azure上データプラットフォーム構築（２/２）</vt:lpstr>
      <vt:lpstr>自動車向け MaaS プラットフォーム（1/3)</vt:lpstr>
      <vt:lpstr>自動車向け MaaS プラットフォーム（2/3)</vt:lpstr>
      <vt:lpstr>自動車向け MaaS プラットフォーム（3/3)</vt:lpstr>
      <vt:lpstr>テレマティクス保険事例 (1/2)</vt:lpstr>
      <vt:lpstr>テレマティクス保険事例 (2/2)</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Le Xuan Hieu (FCJ.ABC)</dc:creator>
  <cp:lastModifiedBy>Hieu Le Xuan</cp:lastModifiedBy>
  <cp:revision>1</cp:revision>
  <dcterms:created xsi:type="dcterms:W3CDTF">2020-08-25T04:25:33Z</dcterms:created>
  <dcterms:modified xsi:type="dcterms:W3CDTF">2024-05-09T08:24:44Z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0x01010068593DCFD3C18942A39298924C732C1A</vt:lpwstr>
  </property>
</Properties>
</file>